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61" r:id="rId2"/>
    <p:sldId id="258" r:id="rId3"/>
    <p:sldId id="440" r:id="rId4"/>
    <p:sldId id="404" r:id="rId5"/>
    <p:sldId id="405" r:id="rId6"/>
    <p:sldId id="412" r:id="rId7"/>
    <p:sldId id="410" r:id="rId8"/>
    <p:sldId id="426" r:id="rId9"/>
    <p:sldId id="427" r:id="rId10"/>
    <p:sldId id="428" r:id="rId11"/>
    <p:sldId id="429" r:id="rId12"/>
    <p:sldId id="430" r:id="rId13"/>
    <p:sldId id="431" r:id="rId14"/>
    <p:sldId id="439" r:id="rId15"/>
    <p:sldId id="393" r:id="rId16"/>
    <p:sldId id="389" r:id="rId17"/>
    <p:sldId id="390" r:id="rId18"/>
    <p:sldId id="391" r:id="rId19"/>
    <p:sldId id="392" r:id="rId20"/>
    <p:sldId id="424" r:id="rId21"/>
    <p:sldId id="425" r:id="rId22"/>
    <p:sldId id="399" r:id="rId23"/>
    <p:sldId id="400" r:id="rId24"/>
    <p:sldId id="413" r:id="rId25"/>
    <p:sldId id="395" r:id="rId26"/>
    <p:sldId id="394" r:id="rId27"/>
    <p:sldId id="396" r:id="rId28"/>
    <p:sldId id="406" r:id="rId29"/>
    <p:sldId id="414" r:id="rId30"/>
    <p:sldId id="415" r:id="rId31"/>
    <p:sldId id="407" r:id="rId32"/>
    <p:sldId id="397" r:id="rId33"/>
    <p:sldId id="401" r:id="rId34"/>
    <p:sldId id="408" r:id="rId35"/>
    <p:sldId id="402" r:id="rId36"/>
    <p:sldId id="409" r:id="rId37"/>
    <p:sldId id="420" r:id="rId38"/>
    <p:sldId id="438" r:id="rId39"/>
    <p:sldId id="446" r:id="rId40"/>
    <p:sldId id="447" r:id="rId41"/>
    <p:sldId id="448" r:id="rId42"/>
    <p:sldId id="444" r:id="rId43"/>
    <p:sldId id="443" r:id="rId44"/>
    <p:sldId id="442" r:id="rId45"/>
    <p:sldId id="449" r:id="rId46"/>
    <p:sldId id="450" r:id="rId47"/>
    <p:sldId id="451" r:id="rId48"/>
    <p:sldId id="452" r:id="rId49"/>
    <p:sldId id="453" r:id="rId50"/>
    <p:sldId id="421" r:id="rId51"/>
    <p:sldId id="363" r:id="rId52"/>
    <p:sldId id="26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33333"/>
    <a:srgbClr val="FFFFFF"/>
    <a:srgbClr val="929000"/>
    <a:srgbClr val="FFFD78"/>
    <a:srgbClr val="73FEFF"/>
    <a:srgbClr val="9437FF"/>
    <a:srgbClr val="4C9757"/>
    <a:srgbClr val="C8504E"/>
    <a:srgbClr val="ED70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1"/>
    <p:restoredTop sz="92244"/>
  </p:normalViewPr>
  <p:slideViewPr>
    <p:cSldViewPr snapToGrid="0" snapToObjects="1">
      <p:cViewPr>
        <p:scale>
          <a:sx n="101" d="100"/>
          <a:sy n="101" d="100"/>
        </p:scale>
        <p:origin x="912" y="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3F576-AE2F-074D-A2EF-B7353DB76F61}" type="datetimeFigureOut">
              <a:rPr lang="en-US" smtClean="0"/>
              <a:t>2/19/20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14BF7-1414-084D-9F84-E920584CF39B}" type="slidenum">
              <a:rPr lang="en-US" smtClean="0"/>
              <a:t>‹#›</a:t>
            </a:fld>
            <a:endParaRPr lang="en-US"/>
          </a:p>
        </p:txBody>
      </p:sp>
    </p:spTree>
    <p:extLst>
      <p:ext uri="{BB962C8B-B14F-4D97-AF65-F5344CB8AC3E}">
        <p14:creationId xmlns:p14="http://schemas.microsoft.com/office/powerpoint/2010/main" val="99287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Distributed_representation" TargetMode="External"/><Relationship Id="rId4" Type="http://schemas.openxmlformats.org/officeDocument/2006/relationships/hyperlink" Target="https://en.wikipedia.org/wiki/Continuous_bag-of-words" TargetMode="External"/><Relationship Id="rId5" Type="http://schemas.openxmlformats.org/officeDocument/2006/relationships/hyperlink" Target="https://en.wikipedia.org/wiki/Skip-gram" TargetMode="External"/><Relationship Id="rId6" Type="http://schemas.openxmlformats.org/officeDocument/2006/relationships/hyperlink" Target="https://en.wikipedia.org/wiki/Bag-of-words" TargetMode="External"/><Relationship Id="rId7" Type="http://schemas.openxmlformats.org/officeDocument/2006/relationships/hyperlink" Target="https://en.wikipedia.org/wiki/Word2vec#cite_note-mikolov-1" TargetMode="External"/><Relationship Id="rId8" Type="http://schemas.openxmlformats.org/officeDocument/2006/relationships/hyperlink" Target="https://en.wikipedia.org/wiki/Word2vec#cite_note-mikolov-nips-5" TargetMode="External"/><Relationship Id="rId9" Type="http://schemas.openxmlformats.org/officeDocument/2006/relationships/hyperlink" Target="https://en.wikipedia.org/wiki/Word2vec#cite_note-:1-6" TargetMode="External"/><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Distributed_representation" TargetMode="External"/><Relationship Id="rId4" Type="http://schemas.openxmlformats.org/officeDocument/2006/relationships/hyperlink" Target="https://en.wikipedia.org/wiki/Continuous_bag-of-words" TargetMode="External"/><Relationship Id="rId5" Type="http://schemas.openxmlformats.org/officeDocument/2006/relationships/hyperlink" Target="https://en.wikipedia.org/wiki/Skip-gram" TargetMode="External"/><Relationship Id="rId6" Type="http://schemas.openxmlformats.org/officeDocument/2006/relationships/hyperlink" Target="https://en.wikipedia.org/wiki/Bag-of-words" TargetMode="External"/><Relationship Id="rId7" Type="http://schemas.openxmlformats.org/officeDocument/2006/relationships/hyperlink" Target="https://en.wikipedia.org/wiki/Word2vec#cite_note-mikolov-1" TargetMode="External"/><Relationship Id="rId8" Type="http://schemas.openxmlformats.org/officeDocument/2006/relationships/hyperlink" Target="https://en.wikipedia.org/wiki/Word2vec#cite_note-mikolov-nips-5" TargetMode="External"/><Relationship Id="rId9" Type="http://schemas.openxmlformats.org/officeDocument/2006/relationships/hyperlink" Target="https://en.wikipedia.org/wiki/Word2vec#cite_note-:1-6" TargetMode="External"/><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ki/Distributed_representation" TargetMode="External"/><Relationship Id="rId4" Type="http://schemas.openxmlformats.org/officeDocument/2006/relationships/hyperlink" Target="https://en.wikipedia.org/wiki/Continuous_bag-of-words" TargetMode="External"/><Relationship Id="rId5" Type="http://schemas.openxmlformats.org/officeDocument/2006/relationships/hyperlink" Target="https://en.wikipedia.org/wiki/Skip-gram" TargetMode="External"/><Relationship Id="rId6" Type="http://schemas.openxmlformats.org/officeDocument/2006/relationships/hyperlink" Target="https://en.wikipedia.org/wiki/Bag-of-words" TargetMode="External"/><Relationship Id="rId7" Type="http://schemas.openxmlformats.org/officeDocument/2006/relationships/hyperlink" Target="https://en.wikipedia.org/wiki/Word2vec#cite_note-mikolov-1" TargetMode="External"/><Relationship Id="rId8" Type="http://schemas.openxmlformats.org/officeDocument/2006/relationships/hyperlink" Target="https://en.wikipedia.org/wiki/Word2vec#cite_note-mikolov-nips-5" TargetMode="External"/><Relationship Id="rId9" Type="http://schemas.openxmlformats.org/officeDocument/2006/relationships/hyperlink" Target="https://en.wikipedia.org/wiki/Word2vec#cite_note-:1-6"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en.wikipedia.org/wiki/Distributed_representation" TargetMode="External"/><Relationship Id="rId4" Type="http://schemas.openxmlformats.org/officeDocument/2006/relationships/hyperlink" Target="https://en.wikipedia.org/wiki/Continuous_bag-of-words" TargetMode="External"/><Relationship Id="rId5" Type="http://schemas.openxmlformats.org/officeDocument/2006/relationships/hyperlink" Target="https://en.wikipedia.org/wiki/Skip-gram" TargetMode="External"/><Relationship Id="rId6" Type="http://schemas.openxmlformats.org/officeDocument/2006/relationships/hyperlink" Target="https://en.wikipedia.org/wiki/Bag-of-words" TargetMode="External"/><Relationship Id="rId7" Type="http://schemas.openxmlformats.org/officeDocument/2006/relationships/hyperlink" Target="https://en.wikipedia.org/wiki/Word2vec#cite_note-mikolov-1" TargetMode="External"/><Relationship Id="rId8" Type="http://schemas.openxmlformats.org/officeDocument/2006/relationships/hyperlink" Target="https://en.wikipedia.org/wiki/Word2vec#cite_note-mikolov-nips-5" TargetMode="External"/><Relationship Id="rId9" Type="http://schemas.openxmlformats.org/officeDocument/2006/relationships/hyperlink" Target="https://en.wikipedia.org/wiki/Word2vec#cite_note-:1-6"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n.wikipedia.org/wiki/Distributed_representation" TargetMode="External"/><Relationship Id="rId4" Type="http://schemas.openxmlformats.org/officeDocument/2006/relationships/hyperlink" Target="https://en.wikipedia.org/wiki/Continuous_bag-of-words" TargetMode="External"/><Relationship Id="rId5" Type="http://schemas.openxmlformats.org/officeDocument/2006/relationships/hyperlink" Target="https://en.wikipedia.org/wiki/Skip-gram" TargetMode="External"/><Relationship Id="rId6" Type="http://schemas.openxmlformats.org/officeDocument/2006/relationships/hyperlink" Target="https://en.wikipedia.org/wiki/Bag-of-words" TargetMode="External"/><Relationship Id="rId7" Type="http://schemas.openxmlformats.org/officeDocument/2006/relationships/hyperlink" Target="https://en.wikipedia.org/wiki/Word2vec#cite_note-mikolov-1" TargetMode="External"/><Relationship Id="rId8" Type="http://schemas.openxmlformats.org/officeDocument/2006/relationships/hyperlink" Target="https://en.wikipedia.org/wiki/Word2vec#cite_note-mikolov-nips-5" TargetMode="External"/><Relationship Id="rId9" Type="http://schemas.openxmlformats.org/officeDocument/2006/relationships/hyperlink" Target="https://en.wikipedia.org/wiki/Word2vec#cite_note-:1-6"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 Id="rId3" Type="http://schemas.openxmlformats.org/officeDocument/2006/relationships/hyperlink" Target="https://projector.tensorflow.or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Hello and welcome to the second video of the first day of the course. This video is called Intuitions behind Neural </a:t>
            </a:r>
            <a:r>
              <a:rPr lang="en-US" dirty="0" err="1" smtClean="0"/>
              <a:t>Networws</a:t>
            </a:r>
            <a:r>
              <a:rPr lang="en-US" dirty="0" smtClean="0"/>
              <a:t>.</a:t>
            </a:r>
            <a:r>
              <a:rPr lang="en-US" baseline="0" dirty="0" smtClean="0"/>
              <a:t> </a:t>
            </a:r>
            <a:endParaRPr lang="en-US" dirty="0"/>
          </a:p>
        </p:txBody>
      </p:sp>
    </p:spTree>
    <p:extLst>
      <p:ext uri="{BB962C8B-B14F-4D97-AF65-F5344CB8AC3E}">
        <p14:creationId xmlns:p14="http://schemas.microsoft.com/office/powerpoint/2010/main" val="1658291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11</a:t>
            </a:fld>
            <a:endParaRPr lang="en-US"/>
          </a:p>
        </p:txBody>
      </p:sp>
    </p:spTree>
    <p:extLst>
      <p:ext uri="{BB962C8B-B14F-4D97-AF65-F5344CB8AC3E}">
        <p14:creationId xmlns:p14="http://schemas.microsoft.com/office/powerpoint/2010/main" val="439119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12</a:t>
            </a:fld>
            <a:endParaRPr lang="en-US"/>
          </a:p>
        </p:txBody>
      </p:sp>
    </p:spTree>
    <p:extLst>
      <p:ext uri="{BB962C8B-B14F-4D97-AF65-F5344CB8AC3E}">
        <p14:creationId xmlns:p14="http://schemas.microsoft.com/office/powerpoint/2010/main" val="2103656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13</a:t>
            </a:fld>
            <a:endParaRPr lang="en-US"/>
          </a:p>
        </p:txBody>
      </p:sp>
    </p:spTree>
    <p:extLst>
      <p:ext uri="{BB962C8B-B14F-4D97-AF65-F5344CB8AC3E}">
        <p14:creationId xmlns:p14="http://schemas.microsoft.com/office/powerpoint/2010/main" val="2037844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Hello and welcome to the second video of the first day of the course. This video is called Intuitions behind Neural </a:t>
            </a:r>
            <a:r>
              <a:rPr lang="en-US" dirty="0" err="1" smtClean="0"/>
              <a:t>Networws</a:t>
            </a:r>
            <a:r>
              <a:rPr lang="en-US" dirty="0" smtClean="0"/>
              <a:t>.</a:t>
            </a:r>
            <a:r>
              <a:rPr lang="en-US" baseline="0" dirty="0" smtClean="0"/>
              <a:t> </a:t>
            </a:r>
            <a:endParaRPr lang="en-US" dirty="0"/>
          </a:p>
        </p:txBody>
      </p:sp>
    </p:spTree>
    <p:extLst>
      <p:ext uri="{BB962C8B-B14F-4D97-AF65-F5344CB8AC3E}">
        <p14:creationId xmlns:p14="http://schemas.microsoft.com/office/powerpoint/2010/main" val="30151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15</a:t>
            </a:fld>
            <a:endParaRPr lang="en-US"/>
          </a:p>
        </p:txBody>
      </p:sp>
    </p:spTree>
    <p:extLst>
      <p:ext uri="{BB962C8B-B14F-4D97-AF65-F5344CB8AC3E}">
        <p14:creationId xmlns:p14="http://schemas.microsoft.com/office/powerpoint/2010/main" val="528773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16</a:t>
            </a:fld>
            <a:endParaRPr lang="en-US"/>
          </a:p>
        </p:txBody>
      </p:sp>
    </p:spTree>
    <p:extLst>
      <p:ext uri="{BB962C8B-B14F-4D97-AF65-F5344CB8AC3E}">
        <p14:creationId xmlns:p14="http://schemas.microsoft.com/office/powerpoint/2010/main" val="251481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17</a:t>
            </a:fld>
            <a:endParaRPr lang="en-US"/>
          </a:p>
        </p:txBody>
      </p:sp>
    </p:spTree>
    <p:extLst>
      <p:ext uri="{BB962C8B-B14F-4D97-AF65-F5344CB8AC3E}">
        <p14:creationId xmlns:p14="http://schemas.microsoft.com/office/powerpoint/2010/main" val="23376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18</a:t>
            </a:fld>
            <a:endParaRPr lang="en-US"/>
          </a:p>
        </p:txBody>
      </p:sp>
    </p:spTree>
    <p:extLst>
      <p:ext uri="{BB962C8B-B14F-4D97-AF65-F5344CB8AC3E}">
        <p14:creationId xmlns:p14="http://schemas.microsoft.com/office/powerpoint/2010/main" val="599953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19</a:t>
            </a:fld>
            <a:endParaRPr lang="en-US"/>
          </a:p>
        </p:txBody>
      </p:sp>
    </p:spTree>
    <p:extLst>
      <p:ext uri="{BB962C8B-B14F-4D97-AF65-F5344CB8AC3E}">
        <p14:creationId xmlns:p14="http://schemas.microsoft.com/office/powerpoint/2010/main" val="294170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20</a:t>
            </a:fld>
            <a:endParaRPr lang="en-US"/>
          </a:p>
        </p:txBody>
      </p:sp>
    </p:spTree>
    <p:extLst>
      <p:ext uri="{BB962C8B-B14F-4D97-AF65-F5344CB8AC3E}">
        <p14:creationId xmlns:p14="http://schemas.microsoft.com/office/powerpoint/2010/main" val="1005281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Hello and welcome to the second video of the first day of the course. This video is called Intuitions behind Neural </a:t>
            </a:r>
            <a:r>
              <a:rPr lang="en-US" dirty="0" err="1" smtClean="0"/>
              <a:t>Networws</a:t>
            </a:r>
            <a:r>
              <a:rPr lang="en-US" dirty="0" smtClean="0"/>
              <a:t>.</a:t>
            </a:r>
            <a:r>
              <a:rPr lang="en-US" baseline="0" dirty="0" smtClean="0"/>
              <a:t> </a:t>
            </a:r>
            <a:endParaRPr lang="en-US" dirty="0"/>
          </a:p>
        </p:txBody>
      </p:sp>
    </p:spTree>
    <p:extLst>
      <p:ext uri="{BB962C8B-B14F-4D97-AF65-F5344CB8AC3E}">
        <p14:creationId xmlns:p14="http://schemas.microsoft.com/office/powerpoint/2010/main" val="178048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21</a:t>
            </a:fld>
            <a:endParaRPr lang="en-US"/>
          </a:p>
        </p:txBody>
      </p:sp>
    </p:spTree>
    <p:extLst>
      <p:ext uri="{BB962C8B-B14F-4D97-AF65-F5344CB8AC3E}">
        <p14:creationId xmlns:p14="http://schemas.microsoft.com/office/powerpoint/2010/main" val="168398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22</a:t>
            </a:fld>
            <a:endParaRPr lang="en-US"/>
          </a:p>
        </p:txBody>
      </p:sp>
    </p:spTree>
    <p:extLst>
      <p:ext uri="{BB962C8B-B14F-4D97-AF65-F5344CB8AC3E}">
        <p14:creationId xmlns:p14="http://schemas.microsoft.com/office/powerpoint/2010/main" val="1811455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23</a:t>
            </a:fld>
            <a:endParaRPr lang="en-US"/>
          </a:p>
        </p:txBody>
      </p:sp>
    </p:spTree>
    <p:extLst>
      <p:ext uri="{BB962C8B-B14F-4D97-AF65-F5344CB8AC3E}">
        <p14:creationId xmlns:p14="http://schemas.microsoft.com/office/powerpoint/2010/main" val="769767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24</a:t>
            </a:fld>
            <a:endParaRPr lang="en-US"/>
          </a:p>
        </p:txBody>
      </p:sp>
    </p:spTree>
    <p:extLst>
      <p:ext uri="{BB962C8B-B14F-4D97-AF65-F5344CB8AC3E}">
        <p14:creationId xmlns:p14="http://schemas.microsoft.com/office/powerpoint/2010/main" val="1902718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25</a:t>
            </a:fld>
            <a:endParaRPr lang="en-US"/>
          </a:p>
        </p:txBody>
      </p:sp>
    </p:spTree>
    <p:extLst>
      <p:ext uri="{BB962C8B-B14F-4D97-AF65-F5344CB8AC3E}">
        <p14:creationId xmlns:p14="http://schemas.microsoft.com/office/powerpoint/2010/main" val="1649529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26</a:t>
            </a:fld>
            <a:endParaRPr lang="en-US"/>
          </a:p>
        </p:txBody>
      </p:sp>
    </p:spTree>
    <p:extLst>
      <p:ext uri="{BB962C8B-B14F-4D97-AF65-F5344CB8AC3E}">
        <p14:creationId xmlns:p14="http://schemas.microsoft.com/office/powerpoint/2010/main" val="1076336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one-hot encoding technique has two main drawbacks:</a:t>
            </a:r>
          </a:p>
          <a:p>
            <a:r>
              <a:rPr lang="en-US" sz="1200" b="0" i="0" kern="1200" dirty="0" smtClean="0">
                <a:solidFill>
                  <a:schemeClr val="tx1"/>
                </a:solidFill>
                <a:effectLst/>
                <a:latin typeface="+mn-lt"/>
                <a:ea typeface="+mn-ea"/>
                <a:cs typeface="+mn-cs"/>
              </a:rPr>
              <a:t>- For high-cardinality variables — those with many unique categories — the dimensionality of the transformed vector becomes unmanageable.</a:t>
            </a:r>
          </a:p>
          <a:p>
            <a:r>
              <a:rPr lang="en-US" sz="1200" b="0" i="0" kern="1200" dirty="0" smtClean="0">
                <a:solidFill>
                  <a:schemeClr val="tx1"/>
                </a:solidFill>
                <a:effectLst/>
                <a:latin typeface="+mn-lt"/>
                <a:ea typeface="+mn-ea"/>
                <a:cs typeface="+mn-cs"/>
              </a:rPr>
              <a:t>- The mapping is completely uninformed: “similar” categories are not placed closer to each other in embedding space.</a:t>
            </a:r>
          </a:p>
          <a:p>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27</a:t>
            </a:fld>
            <a:endParaRPr lang="en-US"/>
          </a:p>
        </p:txBody>
      </p:sp>
    </p:spTree>
    <p:extLst>
      <p:ext uri="{BB962C8B-B14F-4D97-AF65-F5344CB8AC3E}">
        <p14:creationId xmlns:p14="http://schemas.microsoft.com/office/powerpoint/2010/main" val="1810727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28</a:t>
            </a:fld>
            <a:endParaRPr lang="en-US"/>
          </a:p>
        </p:txBody>
      </p:sp>
    </p:spTree>
    <p:extLst>
      <p:ext uri="{BB962C8B-B14F-4D97-AF65-F5344CB8AC3E}">
        <p14:creationId xmlns:p14="http://schemas.microsoft.com/office/powerpoint/2010/main" val="2015047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29</a:t>
            </a:fld>
            <a:endParaRPr lang="en-US"/>
          </a:p>
        </p:txBody>
      </p:sp>
    </p:spTree>
    <p:extLst>
      <p:ext uri="{BB962C8B-B14F-4D97-AF65-F5344CB8AC3E}">
        <p14:creationId xmlns:p14="http://schemas.microsoft.com/office/powerpoint/2010/main" val="1206337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30</a:t>
            </a:fld>
            <a:endParaRPr lang="en-US"/>
          </a:p>
        </p:txBody>
      </p:sp>
    </p:spTree>
    <p:extLst>
      <p:ext uri="{BB962C8B-B14F-4D97-AF65-F5344CB8AC3E}">
        <p14:creationId xmlns:p14="http://schemas.microsoft.com/office/powerpoint/2010/main" val="1595255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4</a:t>
            </a:fld>
            <a:endParaRPr lang="en-US"/>
          </a:p>
        </p:txBody>
      </p:sp>
    </p:spTree>
    <p:extLst>
      <p:ext uri="{BB962C8B-B14F-4D97-AF65-F5344CB8AC3E}">
        <p14:creationId xmlns:p14="http://schemas.microsoft.com/office/powerpoint/2010/main" val="803669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31</a:t>
            </a:fld>
            <a:endParaRPr lang="en-US"/>
          </a:p>
        </p:txBody>
      </p:sp>
    </p:spTree>
    <p:extLst>
      <p:ext uri="{BB962C8B-B14F-4D97-AF65-F5344CB8AC3E}">
        <p14:creationId xmlns:p14="http://schemas.microsoft.com/office/powerpoint/2010/main" val="204957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32</a:t>
            </a:fld>
            <a:endParaRPr lang="en-US"/>
          </a:p>
        </p:txBody>
      </p:sp>
    </p:spTree>
    <p:extLst>
      <p:ext uri="{BB962C8B-B14F-4D97-AF65-F5344CB8AC3E}">
        <p14:creationId xmlns:p14="http://schemas.microsoft.com/office/powerpoint/2010/main" val="874628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33</a:t>
            </a:fld>
            <a:endParaRPr lang="en-US"/>
          </a:p>
        </p:txBody>
      </p:sp>
    </p:spTree>
    <p:extLst>
      <p:ext uri="{BB962C8B-B14F-4D97-AF65-F5344CB8AC3E}">
        <p14:creationId xmlns:p14="http://schemas.microsoft.com/office/powerpoint/2010/main" val="1619119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34</a:t>
            </a:fld>
            <a:endParaRPr lang="en-US"/>
          </a:p>
        </p:txBody>
      </p:sp>
    </p:spTree>
    <p:extLst>
      <p:ext uri="{BB962C8B-B14F-4D97-AF65-F5344CB8AC3E}">
        <p14:creationId xmlns:p14="http://schemas.microsoft.com/office/powerpoint/2010/main" val="679912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35</a:t>
            </a:fld>
            <a:endParaRPr lang="en-US"/>
          </a:p>
        </p:txBody>
      </p:sp>
    </p:spTree>
    <p:extLst>
      <p:ext uri="{BB962C8B-B14F-4D97-AF65-F5344CB8AC3E}">
        <p14:creationId xmlns:p14="http://schemas.microsoft.com/office/powerpoint/2010/main" val="1032328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36</a:t>
            </a:fld>
            <a:endParaRPr lang="en-US"/>
          </a:p>
        </p:txBody>
      </p:sp>
    </p:spTree>
    <p:extLst>
      <p:ext uri="{BB962C8B-B14F-4D97-AF65-F5344CB8AC3E}">
        <p14:creationId xmlns:p14="http://schemas.microsoft.com/office/powerpoint/2010/main" val="1307104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37</a:t>
            </a:fld>
            <a:endParaRPr lang="en-US"/>
          </a:p>
        </p:txBody>
      </p:sp>
    </p:spTree>
    <p:extLst>
      <p:ext uri="{BB962C8B-B14F-4D97-AF65-F5344CB8AC3E}">
        <p14:creationId xmlns:p14="http://schemas.microsoft.com/office/powerpoint/2010/main" val="1975637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Hello and welcome to the second video of the first day of the course. This video is called Intuitions behind Neural </a:t>
            </a:r>
            <a:r>
              <a:rPr lang="en-US" dirty="0" err="1" smtClean="0"/>
              <a:t>Networws</a:t>
            </a:r>
            <a:r>
              <a:rPr lang="en-US" dirty="0" smtClean="0"/>
              <a:t>.</a:t>
            </a:r>
            <a:r>
              <a:rPr lang="en-US" baseline="0" dirty="0" smtClean="0"/>
              <a:t> </a:t>
            </a:r>
            <a:endParaRPr lang="en-US" dirty="0"/>
          </a:p>
        </p:txBody>
      </p:sp>
    </p:spTree>
    <p:extLst>
      <p:ext uri="{BB962C8B-B14F-4D97-AF65-F5344CB8AC3E}">
        <p14:creationId xmlns:p14="http://schemas.microsoft.com/office/powerpoint/2010/main" val="2046627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39</a:t>
            </a:fld>
            <a:endParaRPr lang="en-US"/>
          </a:p>
        </p:txBody>
      </p:sp>
    </p:spTree>
    <p:extLst>
      <p:ext uri="{BB962C8B-B14F-4D97-AF65-F5344CB8AC3E}">
        <p14:creationId xmlns:p14="http://schemas.microsoft.com/office/powerpoint/2010/main" val="1850134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40</a:t>
            </a:fld>
            <a:endParaRPr lang="en-US"/>
          </a:p>
        </p:txBody>
      </p:sp>
    </p:spTree>
    <p:extLst>
      <p:ext uri="{BB962C8B-B14F-4D97-AF65-F5344CB8AC3E}">
        <p14:creationId xmlns:p14="http://schemas.microsoft.com/office/powerpoint/2010/main" val="75715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5</a:t>
            </a:fld>
            <a:endParaRPr lang="en-US"/>
          </a:p>
        </p:txBody>
      </p:sp>
    </p:spTree>
    <p:extLst>
      <p:ext uri="{BB962C8B-B14F-4D97-AF65-F5344CB8AC3E}">
        <p14:creationId xmlns:p14="http://schemas.microsoft.com/office/powerpoint/2010/main" val="176598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41</a:t>
            </a:fld>
            <a:endParaRPr lang="en-US"/>
          </a:p>
        </p:txBody>
      </p:sp>
    </p:spTree>
    <p:extLst>
      <p:ext uri="{BB962C8B-B14F-4D97-AF65-F5344CB8AC3E}">
        <p14:creationId xmlns:p14="http://schemas.microsoft.com/office/powerpoint/2010/main" val="637914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42</a:t>
            </a:fld>
            <a:endParaRPr lang="en-US"/>
          </a:p>
        </p:txBody>
      </p:sp>
    </p:spTree>
    <p:extLst>
      <p:ext uri="{BB962C8B-B14F-4D97-AF65-F5344CB8AC3E}">
        <p14:creationId xmlns:p14="http://schemas.microsoft.com/office/powerpoint/2010/main" val="157380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43</a:t>
            </a:fld>
            <a:endParaRPr lang="en-US"/>
          </a:p>
        </p:txBody>
      </p:sp>
    </p:spTree>
    <p:extLst>
      <p:ext uri="{BB962C8B-B14F-4D97-AF65-F5344CB8AC3E}">
        <p14:creationId xmlns:p14="http://schemas.microsoft.com/office/powerpoint/2010/main" val="1898929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44</a:t>
            </a:fld>
            <a:endParaRPr lang="en-US"/>
          </a:p>
        </p:txBody>
      </p:sp>
    </p:spTree>
    <p:extLst>
      <p:ext uri="{BB962C8B-B14F-4D97-AF65-F5344CB8AC3E}">
        <p14:creationId xmlns:p14="http://schemas.microsoft.com/office/powerpoint/2010/main" val="152071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Word2vec can utilize either of two model architectures to produce a </a:t>
            </a:r>
            <a:r>
              <a:rPr lang="en-US" sz="1200" b="0" i="0" u="none" strike="noStrike" kern="1200" dirty="0" smtClean="0">
                <a:solidFill>
                  <a:schemeClr val="tx1"/>
                </a:solidFill>
                <a:effectLst/>
                <a:latin typeface="+mn-lt"/>
                <a:ea typeface="+mn-ea"/>
                <a:cs typeface="+mn-cs"/>
                <a:hlinkClick r:id="rId3" tooltip="Distributed representation"/>
              </a:rPr>
              <a:t>distributed representation</a:t>
            </a:r>
            <a:r>
              <a:rPr lang="en-US" sz="1200" b="0" i="0" kern="1200" dirty="0" smtClean="0">
                <a:solidFill>
                  <a:schemeClr val="tx1"/>
                </a:solidFill>
                <a:effectLst/>
                <a:latin typeface="+mn-lt"/>
                <a:ea typeface="+mn-ea"/>
                <a:cs typeface="+mn-cs"/>
              </a:rPr>
              <a:t> of words: </a:t>
            </a:r>
            <a:r>
              <a:rPr lang="en-US" sz="1200" b="0" i="0" u="none" strike="noStrike" kern="1200" dirty="0" smtClean="0">
                <a:solidFill>
                  <a:schemeClr val="tx1"/>
                </a:solidFill>
                <a:effectLst/>
                <a:latin typeface="+mn-lt"/>
                <a:ea typeface="+mn-ea"/>
                <a:cs typeface="+mn-cs"/>
                <a:hlinkClick r:id="rId4" tooltip="Continuous bag-of-words"/>
              </a:rPr>
              <a:t>continuous bag-of-words</a:t>
            </a:r>
            <a:r>
              <a:rPr lang="en-US" sz="1200" b="0" i="0" kern="1200" dirty="0" smtClean="0">
                <a:solidFill>
                  <a:schemeClr val="tx1"/>
                </a:solidFill>
                <a:effectLst/>
                <a:latin typeface="+mn-lt"/>
                <a:ea typeface="+mn-ea"/>
                <a:cs typeface="+mn-cs"/>
              </a:rPr>
              <a:t> (CBOW) or continuous </a:t>
            </a:r>
            <a:r>
              <a:rPr lang="en-US" sz="1200" b="0" i="0" u="none" strike="noStrike" kern="1200" dirty="0" smtClean="0">
                <a:solidFill>
                  <a:schemeClr val="tx1"/>
                </a:solidFill>
                <a:effectLst/>
                <a:latin typeface="+mn-lt"/>
                <a:ea typeface="+mn-ea"/>
                <a:cs typeface="+mn-cs"/>
                <a:hlinkClick r:id="rId5" tooltip="Skip-gram"/>
              </a:rPr>
              <a:t>skip-gram</a:t>
            </a:r>
            <a:r>
              <a:rPr lang="en-US" sz="1200" b="0" i="0" kern="1200" dirty="0" smtClean="0">
                <a:solidFill>
                  <a:schemeClr val="tx1"/>
                </a:solidFill>
                <a:effectLst/>
                <a:latin typeface="+mn-lt"/>
                <a:ea typeface="+mn-ea"/>
                <a:cs typeface="+mn-cs"/>
              </a:rPr>
              <a:t>. In the continuous bag-of-words architecture, the model predicts the current word from a window of surrounding context words. The order of context words does not influence prediction (</a:t>
            </a:r>
            <a:r>
              <a:rPr lang="en-US" sz="1200" b="0" i="0" u="none" strike="noStrike" kern="1200" dirty="0" smtClean="0">
                <a:solidFill>
                  <a:schemeClr val="tx1"/>
                </a:solidFill>
                <a:effectLst/>
                <a:latin typeface="+mn-lt"/>
                <a:ea typeface="+mn-ea"/>
                <a:cs typeface="+mn-cs"/>
                <a:hlinkClick r:id="rId6" tooltip="Bag-of-words"/>
              </a:rPr>
              <a:t>bag-of-words</a:t>
            </a:r>
            <a:r>
              <a:rPr lang="en-US" sz="1200" b="0" i="0" kern="1200" dirty="0" smtClean="0">
                <a:solidFill>
                  <a:schemeClr val="tx1"/>
                </a:solidFill>
                <a:effectLst/>
                <a:latin typeface="+mn-lt"/>
                <a:ea typeface="+mn-ea"/>
                <a:cs typeface="+mn-cs"/>
              </a:rPr>
              <a:t> assumption). In the continuous skip-gram architecture, the model uses the current word to predict the surrounding window of context words. The skip-gram architecture weighs nearby context words more heavily than more distant context words.</a:t>
            </a:r>
            <a:r>
              <a:rPr lang="en-US" sz="1200" b="0" i="0" u="none" strike="noStrike" kern="1200" baseline="30000" dirty="0" smtClean="0">
                <a:solidFill>
                  <a:schemeClr val="tx1"/>
                </a:solidFill>
                <a:effectLst/>
                <a:latin typeface="+mn-lt"/>
                <a:ea typeface="+mn-ea"/>
                <a:cs typeface="+mn-cs"/>
                <a:hlinkClick r:id="rId7"/>
              </a:rPr>
              <a:t>[1]</a:t>
            </a:r>
            <a:r>
              <a:rPr lang="en-US" sz="1200" b="0" i="0" u="none" strike="noStrike" kern="1200" baseline="30000" dirty="0" smtClean="0">
                <a:solidFill>
                  <a:schemeClr val="tx1"/>
                </a:solidFill>
                <a:effectLst/>
                <a:latin typeface="+mn-lt"/>
                <a:ea typeface="+mn-ea"/>
                <a:cs typeface="+mn-cs"/>
                <a:hlinkClick r:id="rId8"/>
              </a:rPr>
              <a:t>[5]</a:t>
            </a:r>
            <a:r>
              <a:rPr lang="en-US" sz="1200" b="0" i="0" kern="1200" dirty="0" smtClean="0">
                <a:solidFill>
                  <a:schemeClr val="tx1"/>
                </a:solidFill>
                <a:effectLst/>
                <a:latin typeface="+mn-lt"/>
                <a:ea typeface="+mn-ea"/>
                <a:cs typeface="+mn-cs"/>
              </a:rPr>
              <a:t> According to the authors' note,</a:t>
            </a:r>
            <a:r>
              <a:rPr lang="en-US" sz="1200" b="0" i="0" u="none" strike="noStrike" kern="1200" baseline="30000" dirty="0" smtClean="0">
                <a:solidFill>
                  <a:schemeClr val="tx1"/>
                </a:solidFill>
                <a:effectLst/>
                <a:latin typeface="+mn-lt"/>
                <a:ea typeface="+mn-ea"/>
                <a:cs typeface="+mn-cs"/>
                <a:hlinkClick r:id="rId9"/>
              </a:rPr>
              <a:t>[6]</a:t>
            </a:r>
            <a:r>
              <a:rPr lang="en-US" sz="1200" b="0" i="0" kern="1200" dirty="0" smtClean="0">
                <a:solidFill>
                  <a:schemeClr val="tx1"/>
                </a:solidFill>
                <a:effectLst/>
                <a:latin typeface="+mn-lt"/>
                <a:ea typeface="+mn-ea"/>
                <a:cs typeface="+mn-cs"/>
              </a:rPr>
              <a:t> CBOW is faster while skip-gram is slower but does a better job for infrequent words.</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45</a:t>
            </a:fld>
            <a:endParaRPr lang="en-US"/>
          </a:p>
        </p:txBody>
      </p:sp>
    </p:spTree>
    <p:extLst>
      <p:ext uri="{BB962C8B-B14F-4D97-AF65-F5344CB8AC3E}">
        <p14:creationId xmlns:p14="http://schemas.microsoft.com/office/powerpoint/2010/main" val="747284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Word2vec can utilize either of two model architectures to produce a </a:t>
            </a:r>
            <a:r>
              <a:rPr lang="en-US" sz="1200" b="0" i="0" u="none" strike="noStrike" kern="1200" dirty="0" smtClean="0">
                <a:solidFill>
                  <a:schemeClr val="tx1"/>
                </a:solidFill>
                <a:effectLst/>
                <a:latin typeface="+mn-lt"/>
                <a:ea typeface="+mn-ea"/>
                <a:cs typeface="+mn-cs"/>
                <a:hlinkClick r:id="rId3" tooltip="Distributed representation"/>
              </a:rPr>
              <a:t>distributed representation</a:t>
            </a:r>
            <a:r>
              <a:rPr lang="en-US" sz="1200" b="0" i="0" kern="1200" dirty="0" smtClean="0">
                <a:solidFill>
                  <a:schemeClr val="tx1"/>
                </a:solidFill>
                <a:effectLst/>
                <a:latin typeface="+mn-lt"/>
                <a:ea typeface="+mn-ea"/>
                <a:cs typeface="+mn-cs"/>
              </a:rPr>
              <a:t> of words: </a:t>
            </a:r>
            <a:r>
              <a:rPr lang="en-US" sz="1200" b="0" i="0" u="none" strike="noStrike" kern="1200" dirty="0" smtClean="0">
                <a:solidFill>
                  <a:schemeClr val="tx1"/>
                </a:solidFill>
                <a:effectLst/>
                <a:latin typeface="+mn-lt"/>
                <a:ea typeface="+mn-ea"/>
                <a:cs typeface="+mn-cs"/>
                <a:hlinkClick r:id="rId4" tooltip="Continuous bag-of-words"/>
              </a:rPr>
              <a:t>continuous bag-of-words</a:t>
            </a:r>
            <a:r>
              <a:rPr lang="en-US" sz="1200" b="0" i="0" kern="1200" dirty="0" smtClean="0">
                <a:solidFill>
                  <a:schemeClr val="tx1"/>
                </a:solidFill>
                <a:effectLst/>
                <a:latin typeface="+mn-lt"/>
                <a:ea typeface="+mn-ea"/>
                <a:cs typeface="+mn-cs"/>
              </a:rPr>
              <a:t> (CBOW) or continuous </a:t>
            </a:r>
            <a:r>
              <a:rPr lang="en-US" sz="1200" b="0" i="0" u="none" strike="noStrike" kern="1200" dirty="0" smtClean="0">
                <a:solidFill>
                  <a:schemeClr val="tx1"/>
                </a:solidFill>
                <a:effectLst/>
                <a:latin typeface="+mn-lt"/>
                <a:ea typeface="+mn-ea"/>
                <a:cs typeface="+mn-cs"/>
                <a:hlinkClick r:id="rId5" tooltip="Skip-gram"/>
              </a:rPr>
              <a:t>skip-gram</a:t>
            </a:r>
            <a:r>
              <a:rPr lang="en-US" sz="1200" b="0" i="0" kern="1200" dirty="0" smtClean="0">
                <a:solidFill>
                  <a:schemeClr val="tx1"/>
                </a:solidFill>
                <a:effectLst/>
                <a:latin typeface="+mn-lt"/>
                <a:ea typeface="+mn-ea"/>
                <a:cs typeface="+mn-cs"/>
              </a:rPr>
              <a:t>. In the continuous bag-of-words architecture, the model predicts the current word from a window of surrounding context words. The order of context words does not influence prediction (</a:t>
            </a:r>
            <a:r>
              <a:rPr lang="en-US" sz="1200" b="0" i="0" u="none" strike="noStrike" kern="1200" dirty="0" smtClean="0">
                <a:solidFill>
                  <a:schemeClr val="tx1"/>
                </a:solidFill>
                <a:effectLst/>
                <a:latin typeface="+mn-lt"/>
                <a:ea typeface="+mn-ea"/>
                <a:cs typeface="+mn-cs"/>
                <a:hlinkClick r:id="rId6" tooltip="Bag-of-words"/>
              </a:rPr>
              <a:t>bag-of-words</a:t>
            </a:r>
            <a:r>
              <a:rPr lang="en-US" sz="1200" b="0" i="0" kern="1200" dirty="0" smtClean="0">
                <a:solidFill>
                  <a:schemeClr val="tx1"/>
                </a:solidFill>
                <a:effectLst/>
                <a:latin typeface="+mn-lt"/>
                <a:ea typeface="+mn-ea"/>
                <a:cs typeface="+mn-cs"/>
              </a:rPr>
              <a:t> assumption). In the continuous skip-gram architecture, the model uses the current word to predict the surrounding window of context words. The skip-gram architecture weighs nearby context words more heavily than more distant context words.</a:t>
            </a:r>
            <a:r>
              <a:rPr lang="en-US" sz="1200" b="0" i="0" u="none" strike="noStrike" kern="1200" baseline="30000" dirty="0" smtClean="0">
                <a:solidFill>
                  <a:schemeClr val="tx1"/>
                </a:solidFill>
                <a:effectLst/>
                <a:latin typeface="+mn-lt"/>
                <a:ea typeface="+mn-ea"/>
                <a:cs typeface="+mn-cs"/>
                <a:hlinkClick r:id="rId7"/>
              </a:rPr>
              <a:t>[1]</a:t>
            </a:r>
            <a:r>
              <a:rPr lang="en-US" sz="1200" b="0" i="0" u="none" strike="noStrike" kern="1200" baseline="30000" dirty="0" smtClean="0">
                <a:solidFill>
                  <a:schemeClr val="tx1"/>
                </a:solidFill>
                <a:effectLst/>
                <a:latin typeface="+mn-lt"/>
                <a:ea typeface="+mn-ea"/>
                <a:cs typeface="+mn-cs"/>
                <a:hlinkClick r:id="rId8"/>
              </a:rPr>
              <a:t>[5]</a:t>
            </a:r>
            <a:r>
              <a:rPr lang="en-US" sz="1200" b="0" i="0" kern="1200" dirty="0" smtClean="0">
                <a:solidFill>
                  <a:schemeClr val="tx1"/>
                </a:solidFill>
                <a:effectLst/>
                <a:latin typeface="+mn-lt"/>
                <a:ea typeface="+mn-ea"/>
                <a:cs typeface="+mn-cs"/>
              </a:rPr>
              <a:t> According to the authors' note,</a:t>
            </a:r>
            <a:r>
              <a:rPr lang="en-US" sz="1200" b="0" i="0" u="none" strike="noStrike" kern="1200" baseline="30000" dirty="0" smtClean="0">
                <a:solidFill>
                  <a:schemeClr val="tx1"/>
                </a:solidFill>
                <a:effectLst/>
                <a:latin typeface="+mn-lt"/>
                <a:ea typeface="+mn-ea"/>
                <a:cs typeface="+mn-cs"/>
                <a:hlinkClick r:id="rId9"/>
              </a:rPr>
              <a:t>[6]</a:t>
            </a:r>
            <a:r>
              <a:rPr lang="en-US" sz="1200" b="0" i="0" kern="1200" dirty="0" smtClean="0">
                <a:solidFill>
                  <a:schemeClr val="tx1"/>
                </a:solidFill>
                <a:effectLst/>
                <a:latin typeface="+mn-lt"/>
                <a:ea typeface="+mn-ea"/>
                <a:cs typeface="+mn-cs"/>
              </a:rPr>
              <a:t> CBOW is faster while skip-gram is slower but does a better job for infrequent words.</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46</a:t>
            </a:fld>
            <a:endParaRPr lang="en-US"/>
          </a:p>
        </p:txBody>
      </p:sp>
    </p:spTree>
    <p:extLst>
      <p:ext uri="{BB962C8B-B14F-4D97-AF65-F5344CB8AC3E}">
        <p14:creationId xmlns:p14="http://schemas.microsoft.com/office/powerpoint/2010/main" val="1557699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Word2vec can utilize either of two model architectures to produce a </a:t>
            </a:r>
            <a:r>
              <a:rPr lang="en-US" sz="1200" b="0" i="0" u="none" strike="noStrike" kern="1200" dirty="0" smtClean="0">
                <a:solidFill>
                  <a:schemeClr val="tx1"/>
                </a:solidFill>
                <a:effectLst/>
                <a:latin typeface="+mn-lt"/>
                <a:ea typeface="+mn-ea"/>
                <a:cs typeface="+mn-cs"/>
                <a:hlinkClick r:id="rId3" tooltip="Distributed representation"/>
              </a:rPr>
              <a:t>distributed representation</a:t>
            </a:r>
            <a:r>
              <a:rPr lang="en-US" sz="1200" b="0" i="0" kern="1200" dirty="0" smtClean="0">
                <a:solidFill>
                  <a:schemeClr val="tx1"/>
                </a:solidFill>
                <a:effectLst/>
                <a:latin typeface="+mn-lt"/>
                <a:ea typeface="+mn-ea"/>
                <a:cs typeface="+mn-cs"/>
              </a:rPr>
              <a:t> of words: </a:t>
            </a:r>
            <a:r>
              <a:rPr lang="en-US" sz="1200" b="0" i="0" u="none" strike="noStrike" kern="1200" dirty="0" smtClean="0">
                <a:solidFill>
                  <a:schemeClr val="tx1"/>
                </a:solidFill>
                <a:effectLst/>
                <a:latin typeface="+mn-lt"/>
                <a:ea typeface="+mn-ea"/>
                <a:cs typeface="+mn-cs"/>
                <a:hlinkClick r:id="rId4" tooltip="Continuous bag-of-words"/>
              </a:rPr>
              <a:t>continuous bag-of-words</a:t>
            </a:r>
            <a:r>
              <a:rPr lang="en-US" sz="1200" b="0" i="0" kern="1200" dirty="0" smtClean="0">
                <a:solidFill>
                  <a:schemeClr val="tx1"/>
                </a:solidFill>
                <a:effectLst/>
                <a:latin typeface="+mn-lt"/>
                <a:ea typeface="+mn-ea"/>
                <a:cs typeface="+mn-cs"/>
              </a:rPr>
              <a:t> (CBOW) or continuous </a:t>
            </a:r>
            <a:r>
              <a:rPr lang="en-US" sz="1200" b="0" i="0" u="none" strike="noStrike" kern="1200" dirty="0" smtClean="0">
                <a:solidFill>
                  <a:schemeClr val="tx1"/>
                </a:solidFill>
                <a:effectLst/>
                <a:latin typeface="+mn-lt"/>
                <a:ea typeface="+mn-ea"/>
                <a:cs typeface="+mn-cs"/>
                <a:hlinkClick r:id="rId5" tooltip="Skip-gram"/>
              </a:rPr>
              <a:t>skip-gram</a:t>
            </a:r>
            <a:r>
              <a:rPr lang="en-US" sz="1200" b="0" i="0" kern="1200" dirty="0" smtClean="0">
                <a:solidFill>
                  <a:schemeClr val="tx1"/>
                </a:solidFill>
                <a:effectLst/>
                <a:latin typeface="+mn-lt"/>
                <a:ea typeface="+mn-ea"/>
                <a:cs typeface="+mn-cs"/>
              </a:rPr>
              <a:t>. In the continuous bag-of-words architecture, the model predicts the current word from a window of surrounding context words. The order of context words does not influence prediction (</a:t>
            </a:r>
            <a:r>
              <a:rPr lang="en-US" sz="1200" b="0" i="0" u="none" strike="noStrike" kern="1200" dirty="0" smtClean="0">
                <a:solidFill>
                  <a:schemeClr val="tx1"/>
                </a:solidFill>
                <a:effectLst/>
                <a:latin typeface="+mn-lt"/>
                <a:ea typeface="+mn-ea"/>
                <a:cs typeface="+mn-cs"/>
                <a:hlinkClick r:id="rId6" tooltip="Bag-of-words"/>
              </a:rPr>
              <a:t>bag-of-words</a:t>
            </a:r>
            <a:r>
              <a:rPr lang="en-US" sz="1200" b="0" i="0" kern="1200" dirty="0" smtClean="0">
                <a:solidFill>
                  <a:schemeClr val="tx1"/>
                </a:solidFill>
                <a:effectLst/>
                <a:latin typeface="+mn-lt"/>
                <a:ea typeface="+mn-ea"/>
                <a:cs typeface="+mn-cs"/>
              </a:rPr>
              <a:t> assumption). In the continuous skip-gram architecture, the model uses the current word to predict the surrounding window of context words. The skip-gram architecture weighs nearby context words more heavily than more distant context words.</a:t>
            </a:r>
            <a:r>
              <a:rPr lang="en-US" sz="1200" b="0" i="0" u="none" strike="noStrike" kern="1200" baseline="30000" dirty="0" smtClean="0">
                <a:solidFill>
                  <a:schemeClr val="tx1"/>
                </a:solidFill>
                <a:effectLst/>
                <a:latin typeface="+mn-lt"/>
                <a:ea typeface="+mn-ea"/>
                <a:cs typeface="+mn-cs"/>
                <a:hlinkClick r:id="rId7"/>
              </a:rPr>
              <a:t>[1]</a:t>
            </a:r>
            <a:r>
              <a:rPr lang="en-US" sz="1200" b="0" i="0" u="none" strike="noStrike" kern="1200" baseline="30000" dirty="0" smtClean="0">
                <a:solidFill>
                  <a:schemeClr val="tx1"/>
                </a:solidFill>
                <a:effectLst/>
                <a:latin typeface="+mn-lt"/>
                <a:ea typeface="+mn-ea"/>
                <a:cs typeface="+mn-cs"/>
                <a:hlinkClick r:id="rId8"/>
              </a:rPr>
              <a:t>[5]</a:t>
            </a:r>
            <a:r>
              <a:rPr lang="en-US" sz="1200" b="0" i="0" kern="1200" dirty="0" smtClean="0">
                <a:solidFill>
                  <a:schemeClr val="tx1"/>
                </a:solidFill>
                <a:effectLst/>
                <a:latin typeface="+mn-lt"/>
                <a:ea typeface="+mn-ea"/>
                <a:cs typeface="+mn-cs"/>
              </a:rPr>
              <a:t> According to the authors' note,</a:t>
            </a:r>
            <a:r>
              <a:rPr lang="en-US" sz="1200" b="0" i="0" u="none" strike="noStrike" kern="1200" baseline="30000" dirty="0" smtClean="0">
                <a:solidFill>
                  <a:schemeClr val="tx1"/>
                </a:solidFill>
                <a:effectLst/>
                <a:latin typeface="+mn-lt"/>
                <a:ea typeface="+mn-ea"/>
                <a:cs typeface="+mn-cs"/>
                <a:hlinkClick r:id="rId9"/>
              </a:rPr>
              <a:t>[6]</a:t>
            </a:r>
            <a:r>
              <a:rPr lang="en-US" sz="1200" b="0" i="0" kern="1200" dirty="0" smtClean="0">
                <a:solidFill>
                  <a:schemeClr val="tx1"/>
                </a:solidFill>
                <a:effectLst/>
                <a:latin typeface="+mn-lt"/>
                <a:ea typeface="+mn-ea"/>
                <a:cs typeface="+mn-cs"/>
              </a:rPr>
              <a:t> CBOW is faster while skip-gram is slower but does a better job for infrequent words.</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47</a:t>
            </a:fld>
            <a:endParaRPr lang="en-US"/>
          </a:p>
        </p:txBody>
      </p:sp>
    </p:spTree>
    <p:extLst>
      <p:ext uri="{BB962C8B-B14F-4D97-AF65-F5344CB8AC3E}">
        <p14:creationId xmlns:p14="http://schemas.microsoft.com/office/powerpoint/2010/main" val="528914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Word2vec can utilize either of two model architectures to produce a </a:t>
            </a:r>
            <a:r>
              <a:rPr lang="en-US" sz="1200" b="0" i="0" u="none" strike="noStrike" kern="1200" dirty="0" smtClean="0">
                <a:solidFill>
                  <a:schemeClr val="tx1"/>
                </a:solidFill>
                <a:effectLst/>
                <a:latin typeface="+mn-lt"/>
                <a:ea typeface="+mn-ea"/>
                <a:cs typeface="+mn-cs"/>
                <a:hlinkClick r:id="rId3" tooltip="Distributed representation"/>
              </a:rPr>
              <a:t>distributed representation</a:t>
            </a:r>
            <a:r>
              <a:rPr lang="en-US" sz="1200" b="0" i="0" kern="1200" dirty="0" smtClean="0">
                <a:solidFill>
                  <a:schemeClr val="tx1"/>
                </a:solidFill>
                <a:effectLst/>
                <a:latin typeface="+mn-lt"/>
                <a:ea typeface="+mn-ea"/>
                <a:cs typeface="+mn-cs"/>
              </a:rPr>
              <a:t> of words: </a:t>
            </a:r>
            <a:r>
              <a:rPr lang="en-US" sz="1200" b="0" i="0" u="none" strike="noStrike" kern="1200" dirty="0" smtClean="0">
                <a:solidFill>
                  <a:schemeClr val="tx1"/>
                </a:solidFill>
                <a:effectLst/>
                <a:latin typeface="+mn-lt"/>
                <a:ea typeface="+mn-ea"/>
                <a:cs typeface="+mn-cs"/>
                <a:hlinkClick r:id="rId4" tooltip="Continuous bag-of-words"/>
              </a:rPr>
              <a:t>continuous bag-of-words</a:t>
            </a:r>
            <a:r>
              <a:rPr lang="en-US" sz="1200" b="0" i="0" kern="1200" dirty="0" smtClean="0">
                <a:solidFill>
                  <a:schemeClr val="tx1"/>
                </a:solidFill>
                <a:effectLst/>
                <a:latin typeface="+mn-lt"/>
                <a:ea typeface="+mn-ea"/>
                <a:cs typeface="+mn-cs"/>
              </a:rPr>
              <a:t> (CBOW) or continuous </a:t>
            </a:r>
            <a:r>
              <a:rPr lang="en-US" sz="1200" b="0" i="0" u="none" strike="noStrike" kern="1200" dirty="0" smtClean="0">
                <a:solidFill>
                  <a:schemeClr val="tx1"/>
                </a:solidFill>
                <a:effectLst/>
                <a:latin typeface="+mn-lt"/>
                <a:ea typeface="+mn-ea"/>
                <a:cs typeface="+mn-cs"/>
                <a:hlinkClick r:id="rId5" tooltip="Skip-gram"/>
              </a:rPr>
              <a:t>skip-gram</a:t>
            </a:r>
            <a:r>
              <a:rPr lang="en-US" sz="1200" b="0" i="0" kern="1200" dirty="0" smtClean="0">
                <a:solidFill>
                  <a:schemeClr val="tx1"/>
                </a:solidFill>
                <a:effectLst/>
                <a:latin typeface="+mn-lt"/>
                <a:ea typeface="+mn-ea"/>
                <a:cs typeface="+mn-cs"/>
              </a:rPr>
              <a:t>. In the continuous bag-of-words architecture, the model predicts the current word from a window of surrounding context words. The order of context words does not influence prediction (</a:t>
            </a:r>
            <a:r>
              <a:rPr lang="en-US" sz="1200" b="0" i="0" u="none" strike="noStrike" kern="1200" dirty="0" smtClean="0">
                <a:solidFill>
                  <a:schemeClr val="tx1"/>
                </a:solidFill>
                <a:effectLst/>
                <a:latin typeface="+mn-lt"/>
                <a:ea typeface="+mn-ea"/>
                <a:cs typeface="+mn-cs"/>
                <a:hlinkClick r:id="rId6" tooltip="Bag-of-words"/>
              </a:rPr>
              <a:t>bag-of-words</a:t>
            </a:r>
            <a:r>
              <a:rPr lang="en-US" sz="1200" b="0" i="0" kern="1200" dirty="0" smtClean="0">
                <a:solidFill>
                  <a:schemeClr val="tx1"/>
                </a:solidFill>
                <a:effectLst/>
                <a:latin typeface="+mn-lt"/>
                <a:ea typeface="+mn-ea"/>
                <a:cs typeface="+mn-cs"/>
              </a:rPr>
              <a:t> assumption). In the continuous skip-gram architecture, the model uses the current word to predict the surrounding window of context words. The skip-gram architecture weighs nearby context words more heavily than more distant context words.</a:t>
            </a:r>
            <a:r>
              <a:rPr lang="en-US" sz="1200" b="0" i="0" u="none" strike="noStrike" kern="1200" baseline="30000" dirty="0" smtClean="0">
                <a:solidFill>
                  <a:schemeClr val="tx1"/>
                </a:solidFill>
                <a:effectLst/>
                <a:latin typeface="+mn-lt"/>
                <a:ea typeface="+mn-ea"/>
                <a:cs typeface="+mn-cs"/>
                <a:hlinkClick r:id="rId7"/>
              </a:rPr>
              <a:t>[1]</a:t>
            </a:r>
            <a:r>
              <a:rPr lang="en-US" sz="1200" b="0" i="0" u="none" strike="noStrike" kern="1200" baseline="30000" dirty="0" smtClean="0">
                <a:solidFill>
                  <a:schemeClr val="tx1"/>
                </a:solidFill>
                <a:effectLst/>
                <a:latin typeface="+mn-lt"/>
                <a:ea typeface="+mn-ea"/>
                <a:cs typeface="+mn-cs"/>
                <a:hlinkClick r:id="rId8"/>
              </a:rPr>
              <a:t>[5]</a:t>
            </a:r>
            <a:r>
              <a:rPr lang="en-US" sz="1200" b="0" i="0" kern="1200" dirty="0" smtClean="0">
                <a:solidFill>
                  <a:schemeClr val="tx1"/>
                </a:solidFill>
                <a:effectLst/>
                <a:latin typeface="+mn-lt"/>
                <a:ea typeface="+mn-ea"/>
                <a:cs typeface="+mn-cs"/>
              </a:rPr>
              <a:t> According to the authors' note,</a:t>
            </a:r>
            <a:r>
              <a:rPr lang="en-US" sz="1200" b="0" i="0" u="none" strike="noStrike" kern="1200" baseline="30000" dirty="0" smtClean="0">
                <a:solidFill>
                  <a:schemeClr val="tx1"/>
                </a:solidFill>
                <a:effectLst/>
                <a:latin typeface="+mn-lt"/>
                <a:ea typeface="+mn-ea"/>
                <a:cs typeface="+mn-cs"/>
                <a:hlinkClick r:id="rId9"/>
              </a:rPr>
              <a:t>[6]</a:t>
            </a:r>
            <a:r>
              <a:rPr lang="en-US" sz="1200" b="0" i="0" kern="1200" dirty="0" smtClean="0">
                <a:solidFill>
                  <a:schemeClr val="tx1"/>
                </a:solidFill>
                <a:effectLst/>
                <a:latin typeface="+mn-lt"/>
                <a:ea typeface="+mn-ea"/>
                <a:cs typeface="+mn-cs"/>
              </a:rPr>
              <a:t> CBOW is faster while skip-gram is slower but does a better job for infrequent words.</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48</a:t>
            </a:fld>
            <a:endParaRPr lang="en-US"/>
          </a:p>
        </p:txBody>
      </p:sp>
    </p:spTree>
    <p:extLst>
      <p:ext uri="{BB962C8B-B14F-4D97-AF65-F5344CB8AC3E}">
        <p14:creationId xmlns:p14="http://schemas.microsoft.com/office/powerpoint/2010/main" val="1887832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Word2vec can utilize either of two model architectures to produce a </a:t>
            </a:r>
            <a:r>
              <a:rPr lang="en-US" sz="1200" b="0" i="0" u="none" strike="noStrike" kern="1200" dirty="0" smtClean="0">
                <a:solidFill>
                  <a:schemeClr val="tx1"/>
                </a:solidFill>
                <a:effectLst/>
                <a:latin typeface="+mn-lt"/>
                <a:ea typeface="+mn-ea"/>
                <a:cs typeface="+mn-cs"/>
                <a:hlinkClick r:id="rId3" tooltip="Distributed representation"/>
              </a:rPr>
              <a:t>distributed representation</a:t>
            </a:r>
            <a:r>
              <a:rPr lang="en-US" sz="1200" b="0" i="0" kern="1200" dirty="0" smtClean="0">
                <a:solidFill>
                  <a:schemeClr val="tx1"/>
                </a:solidFill>
                <a:effectLst/>
                <a:latin typeface="+mn-lt"/>
                <a:ea typeface="+mn-ea"/>
                <a:cs typeface="+mn-cs"/>
              </a:rPr>
              <a:t> of words: </a:t>
            </a:r>
            <a:r>
              <a:rPr lang="en-US" sz="1200" b="0" i="0" u="none" strike="noStrike" kern="1200" dirty="0" smtClean="0">
                <a:solidFill>
                  <a:schemeClr val="tx1"/>
                </a:solidFill>
                <a:effectLst/>
                <a:latin typeface="+mn-lt"/>
                <a:ea typeface="+mn-ea"/>
                <a:cs typeface="+mn-cs"/>
                <a:hlinkClick r:id="rId4" tooltip="Continuous bag-of-words"/>
              </a:rPr>
              <a:t>continuous bag-of-words</a:t>
            </a:r>
            <a:r>
              <a:rPr lang="en-US" sz="1200" b="0" i="0" kern="1200" dirty="0" smtClean="0">
                <a:solidFill>
                  <a:schemeClr val="tx1"/>
                </a:solidFill>
                <a:effectLst/>
                <a:latin typeface="+mn-lt"/>
                <a:ea typeface="+mn-ea"/>
                <a:cs typeface="+mn-cs"/>
              </a:rPr>
              <a:t> (CBOW) or continuous </a:t>
            </a:r>
            <a:r>
              <a:rPr lang="en-US" sz="1200" b="0" i="0" u="none" strike="noStrike" kern="1200" dirty="0" smtClean="0">
                <a:solidFill>
                  <a:schemeClr val="tx1"/>
                </a:solidFill>
                <a:effectLst/>
                <a:latin typeface="+mn-lt"/>
                <a:ea typeface="+mn-ea"/>
                <a:cs typeface="+mn-cs"/>
                <a:hlinkClick r:id="rId5" tooltip="Skip-gram"/>
              </a:rPr>
              <a:t>skip-gram</a:t>
            </a:r>
            <a:r>
              <a:rPr lang="en-US" sz="1200" b="0" i="0" kern="1200" dirty="0" smtClean="0">
                <a:solidFill>
                  <a:schemeClr val="tx1"/>
                </a:solidFill>
                <a:effectLst/>
                <a:latin typeface="+mn-lt"/>
                <a:ea typeface="+mn-ea"/>
                <a:cs typeface="+mn-cs"/>
              </a:rPr>
              <a:t>. In the continuous bag-of-words architecture, the model predicts the current word from a window of surrounding context words. The order of context words does not influence prediction (</a:t>
            </a:r>
            <a:r>
              <a:rPr lang="en-US" sz="1200" b="0" i="0" u="none" strike="noStrike" kern="1200" dirty="0" smtClean="0">
                <a:solidFill>
                  <a:schemeClr val="tx1"/>
                </a:solidFill>
                <a:effectLst/>
                <a:latin typeface="+mn-lt"/>
                <a:ea typeface="+mn-ea"/>
                <a:cs typeface="+mn-cs"/>
                <a:hlinkClick r:id="rId6" tooltip="Bag-of-words"/>
              </a:rPr>
              <a:t>bag-of-words</a:t>
            </a:r>
            <a:r>
              <a:rPr lang="en-US" sz="1200" b="0" i="0" kern="1200" dirty="0" smtClean="0">
                <a:solidFill>
                  <a:schemeClr val="tx1"/>
                </a:solidFill>
                <a:effectLst/>
                <a:latin typeface="+mn-lt"/>
                <a:ea typeface="+mn-ea"/>
                <a:cs typeface="+mn-cs"/>
              </a:rPr>
              <a:t> assumption). In the continuous skip-gram architecture, the model uses the current word to predict the surrounding window of context words. The skip-gram architecture weighs nearby context words more heavily than more distant context words.</a:t>
            </a:r>
            <a:r>
              <a:rPr lang="en-US" sz="1200" b="0" i="0" u="none" strike="noStrike" kern="1200" baseline="30000" dirty="0" smtClean="0">
                <a:solidFill>
                  <a:schemeClr val="tx1"/>
                </a:solidFill>
                <a:effectLst/>
                <a:latin typeface="+mn-lt"/>
                <a:ea typeface="+mn-ea"/>
                <a:cs typeface="+mn-cs"/>
                <a:hlinkClick r:id="rId7"/>
              </a:rPr>
              <a:t>[1]</a:t>
            </a:r>
            <a:r>
              <a:rPr lang="en-US" sz="1200" b="0" i="0" u="none" strike="noStrike" kern="1200" baseline="30000" dirty="0" smtClean="0">
                <a:solidFill>
                  <a:schemeClr val="tx1"/>
                </a:solidFill>
                <a:effectLst/>
                <a:latin typeface="+mn-lt"/>
                <a:ea typeface="+mn-ea"/>
                <a:cs typeface="+mn-cs"/>
                <a:hlinkClick r:id="rId8"/>
              </a:rPr>
              <a:t>[5]</a:t>
            </a:r>
            <a:r>
              <a:rPr lang="en-US" sz="1200" b="0" i="0" kern="1200" dirty="0" smtClean="0">
                <a:solidFill>
                  <a:schemeClr val="tx1"/>
                </a:solidFill>
                <a:effectLst/>
                <a:latin typeface="+mn-lt"/>
                <a:ea typeface="+mn-ea"/>
                <a:cs typeface="+mn-cs"/>
              </a:rPr>
              <a:t> According to the authors' note,</a:t>
            </a:r>
            <a:r>
              <a:rPr lang="en-US" sz="1200" b="0" i="0" u="none" strike="noStrike" kern="1200" baseline="30000" dirty="0" smtClean="0">
                <a:solidFill>
                  <a:schemeClr val="tx1"/>
                </a:solidFill>
                <a:effectLst/>
                <a:latin typeface="+mn-lt"/>
                <a:ea typeface="+mn-ea"/>
                <a:cs typeface="+mn-cs"/>
                <a:hlinkClick r:id="rId9"/>
              </a:rPr>
              <a:t>[6]</a:t>
            </a:r>
            <a:r>
              <a:rPr lang="en-US" sz="1200" b="0" i="0" kern="1200" dirty="0" smtClean="0">
                <a:solidFill>
                  <a:schemeClr val="tx1"/>
                </a:solidFill>
                <a:effectLst/>
                <a:latin typeface="+mn-lt"/>
                <a:ea typeface="+mn-ea"/>
                <a:cs typeface="+mn-cs"/>
              </a:rPr>
              <a:t> CBOW is faster while skip-gram is slower but does a better job for infrequent words.</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49</a:t>
            </a:fld>
            <a:endParaRPr lang="en-US"/>
          </a:p>
        </p:txBody>
      </p:sp>
    </p:spTree>
    <p:extLst>
      <p:ext uri="{BB962C8B-B14F-4D97-AF65-F5344CB8AC3E}">
        <p14:creationId xmlns:p14="http://schemas.microsoft.com/office/powerpoint/2010/main" val="757513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https://projector.tensorflow.org/</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50</a:t>
            </a:fld>
            <a:endParaRPr lang="en-US"/>
          </a:p>
        </p:txBody>
      </p:sp>
    </p:spTree>
    <p:extLst>
      <p:ext uri="{BB962C8B-B14F-4D97-AF65-F5344CB8AC3E}">
        <p14:creationId xmlns:p14="http://schemas.microsoft.com/office/powerpoint/2010/main" val="55779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6</a:t>
            </a:fld>
            <a:endParaRPr lang="en-US"/>
          </a:p>
        </p:txBody>
      </p:sp>
    </p:spTree>
    <p:extLst>
      <p:ext uri="{BB962C8B-B14F-4D97-AF65-F5344CB8AC3E}">
        <p14:creationId xmlns:p14="http://schemas.microsoft.com/office/powerpoint/2010/main" val="5933381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NN is nothing more than just a bunch of multiplication and sums followed by a non-linear operation such as 1 if positive and 0 if negative. Each block is a perceptron and by combining them in layers, it is proved that they can learn anything!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finally, in short, deep learning can be defined as just the usage of deep neural networks in order to learn very complex relationships. It will be your job to feed the inputs and outputs of the NN and it will be the job of those NN to learn what are the best weights and biases to correlate both. But how does it learn those </a:t>
            </a:r>
            <a:r>
              <a:rPr lang="en-US" dirty="0" err="1" smtClean="0"/>
              <a:t>wights</a:t>
            </a:r>
            <a:r>
              <a:rPr lang="en-US" dirty="0" smtClean="0"/>
              <a:t>?? This is what we will see in the next video!  We are also are going learn later about the different activation functions and what are their influences for ne neural networks. </a:t>
            </a:r>
          </a:p>
          <a:p>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51</a:t>
            </a:fld>
            <a:endParaRPr lang="en-US"/>
          </a:p>
        </p:txBody>
      </p:sp>
    </p:spTree>
    <p:extLst>
      <p:ext uri="{BB962C8B-B14F-4D97-AF65-F5344CB8AC3E}">
        <p14:creationId xmlns:p14="http://schemas.microsoft.com/office/powerpoint/2010/main" val="1896965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Next,</a:t>
            </a:r>
            <a:r>
              <a:rPr lang="en-US" baseline="0" dirty="0" smtClean="0"/>
              <a:t> we will see how the neural network lean those </a:t>
            </a:r>
            <a:r>
              <a:rPr lang="en-US" baseline="0" dirty="0" err="1" smtClean="0"/>
              <a:t>weghts</a:t>
            </a:r>
            <a:r>
              <a:rPr lang="en-US" baseline="0" dirty="0" smtClean="0"/>
              <a:t>. See you in the next video. </a:t>
            </a:r>
            <a:endParaRPr dirty="0"/>
          </a:p>
        </p:txBody>
      </p:sp>
    </p:spTree>
    <p:extLst>
      <p:ext uri="{BB962C8B-B14F-4D97-AF65-F5344CB8AC3E}">
        <p14:creationId xmlns:p14="http://schemas.microsoft.com/office/powerpoint/2010/main" val="13650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7</a:t>
            </a:fld>
            <a:endParaRPr lang="en-US"/>
          </a:p>
        </p:txBody>
      </p:sp>
    </p:spTree>
    <p:extLst>
      <p:ext uri="{BB962C8B-B14F-4D97-AF65-F5344CB8AC3E}">
        <p14:creationId xmlns:p14="http://schemas.microsoft.com/office/powerpoint/2010/main" val="1902580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8</a:t>
            </a:fld>
            <a:endParaRPr lang="en-US"/>
          </a:p>
        </p:txBody>
      </p:sp>
    </p:spTree>
    <p:extLst>
      <p:ext uri="{BB962C8B-B14F-4D97-AF65-F5344CB8AC3E}">
        <p14:creationId xmlns:p14="http://schemas.microsoft.com/office/powerpoint/2010/main" val="193949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9</a:t>
            </a:fld>
            <a:endParaRPr lang="en-US"/>
          </a:p>
        </p:txBody>
      </p:sp>
    </p:spTree>
    <p:extLst>
      <p:ext uri="{BB962C8B-B14F-4D97-AF65-F5344CB8AC3E}">
        <p14:creationId xmlns:p14="http://schemas.microsoft.com/office/powerpoint/2010/main" val="846326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neural network is nothing more than a "giant function" that seeks to map a set of inputs - we will call X - and outputs - we will call y - from parameters - we will call w -. The fundamental block of the construction of a neural network are the '</a:t>
            </a:r>
            <a:r>
              <a:rPr lang="en-US" dirty="0" err="1" smtClean="0"/>
              <a:t>perceptrons</a:t>
            </a:r>
            <a:r>
              <a:rPr lang="en-US" dirty="0" smtClean="0"/>
              <a:t>' - or units - represented by the following figure:</a:t>
            </a:r>
            <a:endParaRPr lang="en-US" dirty="0"/>
          </a:p>
        </p:txBody>
      </p:sp>
      <p:sp>
        <p:nvSpPr>
          <p:cNvPr id="4" name="Slide Number Placeholder 3"/>
          <p:cNvSpPr>
            <a:spLocks noGrp="1"/>
          </p:cNvSpPr>
          <p:nvPr>
            <p:ph type="sldNum" sz="quarter" idx="10"/>
          </p:nvPr>
        </p:nvSpPr>
        <p:spPr/>
        <p:txBody>
          <a:bodyPr/>
          <a:lstStyle/>
          <a:p>
            <a:fld id="{6154E16B-777E-9144-B5DA-76E2E8FB8F48}" type="slidenum">
              <a:rPr lang="en-US" smtClean="0"/>
              <a:t>10</a:t>
            </a:fld>
            <a:endParaRPr lang="en-US"/>
          </a:p>
        </p:txBody>
      </p:sp>
    </p:spTree>
    <p:extLst>
      <p:ext uri="{BB962C8B-B14F-4D97-AF65-F5344CB8AC3E}">
        <p14:creationId xmlns:p14="http://schemas.microsoft.com/office/powerpoint/2010/main" val="1337137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D2BCAB-2E54-354C-BE1C-FAFC314BCC0A}" type="datetime1">
              <a:rPr lang="de-DE" smtClean="0"/>
              <a:t>19.02.20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47E91-6F59-4549-8101-DA6AD817E647}" type="slidenum">
              <a:rPr lang="en-US" smtClean="0"/>
              <a:t>‹#›</a:t>
            </a:fld>
            <a:endParaRPr lang="en-US"/>
          </a:p>
        </p:txBody>
      </p:sp>
    </p:spTree>
    <p:extLst>
      <p:ext uri="{BB962C8B-B14F-4D97-AF65-F5344CB8AC3E}">
        <p14:creationId xmlns:p14="http://schemas.microsoft.com/office/powerpoint/2010/main" val="1180841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ABBCAB-6314-3247-90A9-54D7C6BCCC02}" type="datetime1">
              <a:rPr lang="de-DE" smtClean="0"/>
              <a:t>19.02.20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47E91-6F59-4549-8101-DA6AD817E647}" type="slidenum">
              <a:rPr lang="en-US" smtClean="0"/>
              <a:t>‹#›</a:t>
            </a:fld>
            <a:endParaRPr lang="en-US"/>
          </a:p>
        </p:txBody>
      </p:sp>
    </p:spTree>
    <p:extLst>
      <p:ext uri="{BB962C8B-B14F-4D97-AF65-F5344CB8AC3E}">
        <p14:creationId xmlns:p14="http://schemas.microsoft.com/office/powerpoint/2010/main" val="213920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233EC6-F25A-764F-8E15-6C29A1B2C82C}" type="datetime1">
              <a:rPr lang="de-DE" smtClean="0"/>
              <a:t>19.02.20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47E91-6F59-4549-8101-DA6AD817E647}" type="slidenum">
              <a:rPr lang="en-US" smtClean="0"/>
              <a:t>‹#›</a:t>
            </a:fld>
            <a:endParaRPr lang="en-US"/>
          </a:p>
        </p:txBody>
      </p:sp>
    </p:spTree>
    <p:extLst>
      <p:ext uri="{BB962C8B-B14F-4D97-AF65-F5344CB8AC3E}">
        <p14:creationId xmlns:p14="http://schemas.microsoft.com/office/powerpoint/2010/main" val="473411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333333"/>
        </a:solidFill>
        <a:effectLst/>
      </p:bgPr>
    </p:bg>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520702" y="2425704"/>
            <a:ext cx="10962800" cy="1244800"/>
          </a:xfrm>
          <a:prstGeom prst="rect">
            <a:avLst/>
          </a:prstGeom>
        </p:spPr>
        <p:txBody>
          <a:bodyPr lIns="137092" tIns="137092" rIns="137092" bIns="137092" anchor="b" anchorCtr="0"/>
          <a:lstStyle>
            <a:lvl1pPr lvl="0" rtl="0">
              <a:spcBef>
                <a:spcPts val="0"/>
              </a:spcBef>
              <a:buSzPct val="100000"/>
              <a:buFont typeface="Calibri"/>
              <a:defRPr sz="6404">
                <a:latin typeface="Calibri"/>
                <a:ea typeface="Calibri"/>
                <a:cs typeface="Calibri"/>
                <a:sym typeface="Calibri"/>
              </a:defRPr>
            </a:lvl1pPr>
            <a:lvl2pPr lvl="1" rtl="0">
              <a:spcBef>
                <a:spcPts val="0"/>
              </a:spcBef>
              <a:buSzPct val="100000"/>
              <a:defRPr sz="6404"/>
            </a:lvl2pPr>
            <a:lvl3pPr lvl="2" rtl="0">
              <a:spcBef>
                <a:spcPts val="0"/>
              </a:spcBef>
              <a:buSzPct val="100000"/>
              <a:defRPr sz="6404"/>
            </a:lvl3pPr>
            <a:lvl4pPr lvl="3" rtl="0">
              <a:spcBef>
                <a:spcPts val="0"/>
              </a:spcBef>
              <a:buSzPct val="100000"/>
              <a:defRPr sz="6404"/>
            </a:lvl4pPr>
            <a:lvl5pPr lvl="4" rtl="0">
              <a:spcBef>
                <a:spcPts val="0"/>
              </a:spcBef>
              <a:buSzPct val="100000"/>
              <a:defRPr sz="6404"/>
            </a:lvl5pPr>
            <a:lvl6pPr lvl="5" rtl="0">
              <a:spcBef>
                <a:spcPts val="0"/>
              </a:spcBef>
              <a:buSzPct val="100000"/>
              <a:defRPr sz="6404"/>
            </a:lvl6pPr>
            <a:lvl7pPr lvl="6" rtl="0">
              <a:spcBef>
                <a:spcPts val="0"/>
              </a:spcBef>
              <a:buSzPct val="100000"/>
              <a:defRPr sz="6404"/>
            </a:lvl7pPr>
            <a:lvl8pPr lvl="7" rtl="0">
              <a:spcBef>
                <a:spcPts val="0"/>
              </a:spcBef>
              <a:buSzPct val="100000"/>
              <a:defRPr sz="6404"/>
            </a:lvl8pPr>
            <a:lvl9pPr lvl="8" rtl="0">
              <a:spcBef>
                <a:spcPts val="0"/>
              </a:spcBef>
              <a:buSzPct val="100000"/>
              <a:defRPr sz="6404"/>
            </a:lvl9pPr>
          </a:lstStyle>
          <a:p>
            <a:endParaRPr/>
          </a:p>
        </p:txBody>
      </p:sp>
      <p:sp>
        <p:nvSpPr>
          <p:cNvPr id="14" name="Shape 14"/>
          <p:cNvSpPr txBox="1">
            <a:spLocks noGrp="1"/>
          </p:cNvSpPr>
          <p:nvPr>
            <p:ph type="subTitle" idx="1"/>
          </p:nvPr>
        </p:nvSpPr>
        <p:spPr>
          <a:xfrm>
            <a:off x="520702" y="3718840"/>
            <a:ext cx="10962800" cy="577200"/>
          </a:xfrm>
          <a:prstGeom prst="rect">
            <a:avLst/>
          </a:prstGeom>
        </p:spPr>
        <p:txBody>
          <a:bodyPr lIns="137092" tIns="137092" rIns="137092" bIns="137092" anchor="t" anchorCtr="0"/>
          <a:lstStyle>
            <a:lvl1pPr lvl="0" rtl="0">
              <a:lnSpc>
                <a:spcPct val="100000"/>
              </a:lnSpc>
              <a:spcBef>
                <a:spcPts val="0"/>
              </a:spcBef>
              <a:spcAft>
                <a:spcPts val="0"/>
              </a:spcAft>
              <a:buClr>
                <a:schemeClr val="lt1"/>
              </a:buClr>
              <a:buSzPct val="100000"/>
              <a:buFont typeface="Calibri"/>
              <a:buNone/>
              <a:defRPr sz="2935">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935">
                <a:solidFill>
                  <a:schemeClr val="lt1"/>
                </a:solidFill>
              </a:defRPr>
            </a:lvl2pPr>
            <a:lvl3pPr lvl="2" rtl="0">
              <a:lnSpc>
                <a:spcPct val="100000"/>
              </a:lnSpc>
              <a:spcBef>
                <a:spcPts val="0"/>
              </a:spcBef>
              <a:spcAft>
                <a:spcPts val="0"/>
              </a:spcAft>
              <a:buClr>
                <a:schemeClr val="lt1"/>
              </a:buClr>
              <a:buSzPct val="100000"/>
              <a:buNone/>
              <a:defRPr sz="2935">
                <a:solidFill>
                  <a:schemeClr val="lt1"/>
                </a:solidFill>
              </a:defRPr>
            </a:lvl3pPr>
            <a:lvl4pPr lvl="3" rtl="0">
              <a:lnSpc>
                <a:spcPct val="100000"/>
              </a:lnSpc>
              <a:spcBef>
                <a:spcPts val="0"/>
              </a:spcBef>
              <a:spcAft>
                <a:spcPts val="0"/>
              </a:spcAft>
              <a:buClr>
                <a:schemeClr val="lt1"/>
              </a:buClr>
              <a:buSzPct val="100000"/>
              <a:buNone/>
              <a:defRPr sz="2935">
                <a:solidFill>
                  <a:schemeClr val="lt1"/>
                </a:solidFill>
              </a:defRPr>
            </a:lvl4pPr>
            <a:lvl5pPr lvl="4" rtl="0">
              <a:lnSpc>
                <a:spcPct val="100000"/>
              </a:lnSpc>
              <a:spcBef>
                <a:spcPts val="0"/>
              </a:spcBef>
              <a:spcAft>
                <a:spcPts val="0"/>
              </a:spcAft>
              <a:buClr>
                <a:schemeClr val="lt1"/>
              </a:buClr>
              <a:buSzPct val="100000"/>
              <a:buNone/>
              <a:defRPr sz="2935">
                <a:solidFill>
                  <a:schemeClr val="lt1"/>
                </a:solidFill>
              </a:defRPr>
            </a:lvl5pPr>
            <a:lvl6pPr lvl="5" rtl="0">
              <a:lnSpc>
                <a:spcPct val="100000"/>
              </a:lnSpc>
              <a:spcBef>
                <a:spcPts val="0"/>
              </a:spcBef>
              <a:spcAft>
                <a:spcPts val="0"/>
              </a:spcAft>
              <a:buClr>
                <a:schemeClr val="lt1"/>
              </a:buClr>
              <a:buSzPct val="100000"/>
              <a:buNone/>
              <a:defRPr sz="2935">
                <a:solidFill>
                  <a:schemeClr val="lt1"/>
                </a:solidFill>
              </a:defRPr>
            </a:lvl6pPr>
            <a:lvl7pPr lvl="6" rtl="0">
              <a:lnSpc>
                <a:spcPct val="100000"/>
              </a:lnSpc>
              <a:spcBef>
                <a:spcPts val="0"/>
              </a:spcBef>
              <a:spcAft>
                <a:spcPts val="0"/>
              </a:spcAft>
              <a:buClr>
                <a:schemeClr val="lt1"/>
              </a:buClr>
              <a:buSzPct val="100000"/>
              <a:buNone/>
              <a:defRPr sz="2935">
                <a:solidFill>
                  <a:schemeClr val="lt1"/>
                </a:solidFill>
              </a:defRPr>
            </a:lvl7pPr>
            <a:lvl8pPr lvl="7" rtl="0">
              <a:lnSpc>
                <a:spcPct val="100000"/>
              </a:lnSpc>
              <a:spcBef>
                <a:spcPts val="0"/>
              </a:spcBef>
              <a:spcAft>
                <a:spcPts val="0"/>
              </a:spcAft>
              <a:buClr>
                <a:schemeClr val="lt1"/>
              </a:buClr>
              <a:buSzPct val="100000"/>
              <a:buNone/>
              <a:defRPr sz="2935">
                <a:solidFill>
                  <a:schemeClr val="lt1"/>
                </a:solidFill>
              </a:defRPr>
            </a:lvl8pPr>
            <a:lvl9pPr lvl="8" rtl="0">
              <a:lnSpc>
                <a:spcPct val="100000"/>
              </a:lnSpc>
              <a:spcBef>
                <a:spcPts val="0"/>
              </a:spcBef>
              <a:spcAft>
                <a:spcPts val="0"/>
              </a:spcAft>
              <a:buClr>
                <a:schemeClr val="lt1"/>
              </a:buClr>
              <a:buSzPct val="100000"/>
              <a:buNone/>
              <a:defRPr sz="2935">
                <a:solidFill>
                  <a:schemeClr val="lt1"/>
                </a:solidFill>
              </a:defRPr>
            </a:lvl9pPr>
          </a:lstStyle>
          <a:p>
            <a:endParaRPr/>
          </a:p>
        </p:txBody>
      </p:sp>
    </p:spTree>
    <p:extLst>
      <p:ext uri="{BB962C8B-B14F-4D97-AF65-F5344CB8AC3E}">
        <p14:creationId xmlns:p14="http://schemas.microsoft.com/office/powerpoint/2010/main" val="1148785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AADC8F-7AC9-AF4B-8C88-C1D5AD8C6043}" type="datetime1">
              <a:rPr lang="de-DE" smtClean="0"/>
              <a:t>19.02.20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47E91-6F59-4549-8101-DA6AD817E647}" type="slidenum">
              <a:rPr lang="en-US" smtClean="0"/>
              <a:t>‹#›</a:t>
            </a:fld>
            <a:endParaRPr lang="en-US"/>
          </a:p>
        </p:txBody>
      </p:sp>
    </p:spTree>
    <p:extLst>
      <p:ext uri="{BB962C8B-B14F-4D97-AF65-F5344CB8AC3E}">
        <p14:creationId xmlns:p14="http://schemas.microsoft.com/office/powerpoint/2010/main" val="151418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EC6844-B771-1D42-88E5-4CD8564CFF39}" type="datetime1">
              <a:rPr lang="de-DE" smtClean="0"/>
              <a:t>19.02.20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47E91-6F59-4549-8101-DA6AD817E647}" type="slidenum">
              <a:rPr lang="en-US" smtClean="0"/>
              <a:t>‹#›</a:t>
            </a:fld>
            <a:endParaRPr lang="en-US"/>
          </a:p>
        </p:txBody>
      </p:sp>
    </p:spTree>
    <p:extLst>
      <p:ext uri="{BB962C8B-B14F-4D97-AF65-F5344CB8AC3E}">
        <p14:creationId xmlns:p14="http://schemas.microsoft.com/office/powerpoint/2010/main" val="1271255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743772-52BE-D640-BF22-AA758F22AA98}" type="datetime1">
              <a:rPr lang="de-DE" smtClean="0"/>
              <a:t>19.02.20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47E91-6F59-4549-8101-DA6AD817E647}" type="slidenum">
              <a:rPr lang="en-US" smtClean="0"/>
              <a:t>‹#›</a:t>
            </a:fld>
            <a:endParaRPr lang="en-US"/>
          </a:p>
        </p:txBody>
      </p:sp>
    </p:spTree>
    <p:extLst>
      <p:ext uri="{BB962C8B-B14F-4D97-AF65-F5344CB8AC3E}">
        <p14:creationId xmlns:p14="http://schemas.microsoft.com/office/powerpoint/2010/main" val="67245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606C76-0D45-244A-8452-B3971B4C5261}" type="datetime1">
              <a:rPr lang="de-DE" smtClean="0"/>
              <a:t>19.02.20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347E91-6F59-4549-8101-DA6AD817E647}" type="slidenum">
              <a:rPr lang="en-US" smtClean="0"/>
              <a:t>‹#›</a:t>
            </a:fld>
            <a:endParaRPr lang="en-US"/>
          </a:p>
        </p:txBody>
      </p:sp>
    </p:spTree>
    <p:extLst>
      <p:ext uri="{BB962C8B-B14F-4D97-AF65-F5344CB8AC3E}">
        <p14:creationId xmlns:p14="http://schemas.microsoft.com/office/powerpoint/2010/main" val="1836082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158D77-DD65-034F-AD46-FC0E2F1C739C}" type="datetime1">
              <a:rPr lang="de-DE" smtClean="0"/>
              <a:t>19.02.20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347E91-6F59-4549-8101-DA6AD817E647}" type="slidenum">
              <a:rPr lang="en-US" smtClean="0"/>
              <a:t>‹#›</a:t>
            </a:fld>
            <a:endParaRPr lang="en-US"/>
          </a:p>
        </p:txBody>
      </p:sp>
    </p:spTree>
    <p:extLst>
      <p:ext uri="{BB962C8B-B14F-4D97-AF65-F5344CB8AC3E}">
        <p14:creationId xmlns:p14="http://schemas.microsoft.com/office/powerpoint/2010/main" val="1842675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3CBD52-6782-8544-BF29-2D99EB1179F0}" type="datetime1">
              <a:rPr lang="de-DE" smtClean="0"/>
              <a:t>19.02.20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347E91-6F59-4549-8101-DA6AD817E647}" type="slidenum">
              <a:rPr lang="en-US" smtClean="0"/>
              <a:t>‹#›</a:t>
            </a:fld>
            <a:endParaRPr lang="en-US"/>
          </a:p>
        </p:txBody>
      </p:sp>
    </p:spTree>
    <p:extLst>
      <p:ext uri="{BB962C8B-B14F-4D97-AF65-F5344CB8AC3E}">
        <p14:creationId xmlns:p14="http://schemas.microsoft.com/office/powerpoint/2010/main" val="98629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519D41-D4D9-334B-8973-D6B8CAE6E974}" type="datetime1">
              <a:rPr lang="de-DE" smtClean="0"/>
              <a:t>19.02.20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47E91-6F59-4549-8101-DA6AD817E647}" type="slidenum">
              <a:rPr lang="en-US" smtClean="0"/>
              <a:t>‹#›</a:t>
            </a:fld>
            <a:endParaRPr lang="en-US"/>
          </a:p>
        </p:txBody>
      </p:sp>
    </p:spTree>
    <p:extLst>
      <p:ext uri="{BB962C8B-B14F-4D97-AF65-F5344CB8AC3E}">
        <p14:creationId xmlns:p14="http://schemas.microsoft.com/office/powerpoint/2010/main" val="241575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3367D5-0398-8C4E-AB97-BD58BAA2C7A3}" type="datetime1">
              <a:rPr lang="de-DE" smtClean="0"/>
              <a:t>19.02.20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47E91-6F59-4549-8101-DA6AD817E647}" type="slidenum">
              <a:rPr lang="en-US" smtClean="0"/>
              <a:t>‹#›</a:t>
            </a:fld>
            <a:endParaRPr lang="en-US"/>
          </a:p>
        </p:txBody>
      </p:sp>
    </p:spTree>
    <p:extLst>
      <p:ext uri="{BB962C8B-B14F-4D97-AF65-F5344CB8AC3E}">
        <p14:creationId xmlns:p14="http://schemas.microsoft.com/office/powerpoint/2010/main" val="14144617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0192D-F09E-6C4C-9906-D6A7820F2B76}" type="datetime1">
              <a:rPr lang="de-DE" smtClean="0"/>
              <a:t>19.02.20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347E91-6F59-4549-8101-DA6AD817E647}" type="slidenum">
              <a:rPr lang="en-US" smtClean="0"/>
              <a:t>‹#›</a:t>
            </a:fld>
            <a:endParaRPr lang="en-US"/>
          </a:p>
        </p:txBody>
      </p:sp>
    </p:spTree>
    <p:extLst>
      <p:ext uri="{BB962C8B-B14F-4D97-AF65-F5344CB8AC3E}">
        <p14:creationId xmlns:p14="http://schemas.microsoft.com/office/powerpoint/2010/main" val="1987070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20" Type="http://schemas.openxmlformats.org/officeDocument/2006/relationships/image" Target="../media/image97.png"/><Relationship Id="rId21" Type="http://schemas.openxmlformats.org/officeDocument/2006/relationships/image" Target="../media/image11.png"/><Relationship Id="rId2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4.xml"/><Relationship Id="rId23" Type="http://schemas.openxmlformats.org/officeDocument/2006/relationships/image" Target="../media/image3.png"/><Relationship Id="rId24" Type="http://schemas.openxmlformats.org/officeDocument/2006/relationships/image" Target="../media/image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25" Type="http://schemas.openxmlformats.org/officeDocument/2006/relationships/image" Target="../media/image5.png"/><Relationship Id="rId26" Type="http://schemas.openxmlformats.org/officeDocument/2006/relationships/image" Target="../media/image6.png"/><Relationship Id="rId27" Type="http://schemas.openxmlformats.org/officeDocument/2006/relationships/image" Target="../media/image7.png"/><Relationship Id="rId28" Type="http://schemas.openxmlformats.org/officeDocument/2006/relationships/image" Target="../media/image8.png"/><Relationship Id="rId10" Type="http://schemas.openxmlformats.org/officeDocument/2006/relationships/image" Target="../media/image71.png"/></Relationships>
</file>

<file path=ppt/slides/_rels/slide16.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20" Type="http://schemas.openxmlformats.org/officeDocument/2006/relationships/image" Target="../media/image97.png"/><Relationship Id="rId21" Type="http://schemas.openxmlformats.org/officeDocument/2006/relationships/image" Target="../media/image11.png"/><Relationship Id="rId2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5.xml"/><Relationship Id="rId23" Type="http://schemas.openxmlformats.org/officeDocument/2006/relationships/image" Target="../media/image3.png"/><Relationship Id="rId24" Type="http://schemas.openxmlformats.org/officeDocument/2006/relationships/image" Target="../media/image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25" Type="http://schemas.openxmlformats.org/officeDocument/2006/relationships/image" Target="../media/image5.png"/><Relationship Id="rId26" Type="http://schemas.openxmlformats.org/officeDocument/2006/relationships/image" Target="../media/image6.png"/><Relationship Id="rId27" Type="http://schemas.openxmlformats.org/officeDocument/2006/relationships/image" Target="../media/image7.png"/><Relationship Id="rId28" Type="http://schemas.openxmlformats.org/officeDocument/2006/relationships/image" Target="../media/image8.png"/></Relationships>
</file>

<file path=ppt/slides/_rels/slide17.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20" Type="http://schemas.openxmlformats.org/officeDocument/2006/relationships/image" Target="../media/image97.png"/><Relationship Id="rId21" Type="http://schemas.openxmlformats.org/officeDocument/2006/relationships/image" Target="../media/image11.png"/><Relationship Id="rId2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6.xml"/><Relationship Id="rId23" Type="http://schemas.openxmlformats.org/officeDocument/2006/relationships/image" Target="../media/image3.png"/><Relationship Id="rId24" Type="http://schemas.openxmlformats.org/officeDocument/2006/relationships/image" Target="../media/image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25" Type="http://schemas.openxmlformats.org/officeDocument/2006/relationships/image" Target="../media/image5.png"/><Relationship Id="rId26" Type="http://schemas.openxmlformats.org/officeDocument/2006/relationships/image" Target="../media/image6.png"/><Relationship Id="rId27" Type="http://schemas.openxmlformats.org/officeDocument/2006/relationships/image" Target="../media/image7.png"/></Relationships>
</file>

<file path=ppt/slides/_rels/slide18.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20" Type="http://schemas.openxmlformats.org/officeDocument/2006/relationships/image" Target="../media/image97.png"/><Relationship Id="rId21" Type="http://schemas.openxmlformats.org/officeDocument/2006/relationships/image" Target="../media/image11.png"/><Relationship Id="rId2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7.xml"/><Relationship Id="rId23" Type="http://schemas.openxmlformats.org/officeDocument/2006/relationships/image" Target="../media/image3.png"/><Relationship Id="rId24" Type="http://schemas.openxmlformats.org/officeDocument/2006/relationships/image" Target="../media/image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25" Type="http://schemas.openxmlformats.org/officeDocument/2006/relationships/image" Target="../media/image5.png"/><Relationship Id="rId26" Type="http://schemas.openxmlformats.org/officeDocument/2006/relationships/image" Target="../media/image6.png"/></Relationships>
</file>

<file path=ppt/slides/_rels/slide19.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8.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9.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21.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0.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22.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1.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23.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2.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2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3.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25.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4.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26.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5.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27.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6.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28.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7.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29.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8.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9.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31.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0.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32.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1.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33.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9" Type="http://schemas.openxmlformats.org/officeDocument/2006/relationships/image" Target="../media/image9.png"/><Relationship Id="rId2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2.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3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9" Type="http://schemas.openxmlformats.org/officeDocument/2006/relationships/image" Target="../media/image9.png"/><Relationship Id="rId2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3.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35.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9" Type="http://schemas.openxmlformats.org/officeDocument/2006/relationships/image" Target="../media/image9.png"/><Relationship Id="rId2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4.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36.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9" Type="http://schemas.openxmlformats.org/officeDocument/2006/relationships/image" Target="../media/image9.png"/><Relationship Id="rId2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5.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37.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9" Type="http://schemas.openxmlformats.org/officeDocument/2006/relationships/image" Target="../media/image9.png"/><Relationship Id="rId2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6.xm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gi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518119" y="2806890"/>
            <a:ext cx="10967880" cy="1244223"/>
          </a:xfrm>
          <a:prstGeom prst="rect">
            <a:avLst/>
          </a:prstGeom>
        </p:spPr>
        <p:txBody>
          <a:bodyPr vert="horz" lIns="121916" tIns="121916" rIns="121916" bIns="121916" rtlCol="0" anchor="b" anchorCtr="0">
            <a:noAutofit/>
          </a:bodyPr>
          <a:lstStyle/>
          <a:p>
            <a:r>
              <a:rPr lang="en-US" sz="7200" dirty="0" err="1" smtClean="0">
                <a:solidFill>
                  <a:schemeClr val="bg1"/>
                </a:solidFill>
              </a:rPr>
              <a:t>Embeddings</a:t>
            </a:r>
            <a:endParaRPr lang="en" sz="8000" dirty="0">
              <a:solidFill>
                <a:schemeClr val="bg1"/>
              </a:solidFill>
            </a:endParaRPr>
          </a:p>
        </p:txBody>
      </p:sp>
    </p:spTree>
    <p:extLst>
      <p:ext uri="{BB962C8B-B14F-4D97-AF65-F5344CB8AC3E}">
        <p14:creationId xmlns:p14="http://schemas.microsoft.com/office/powerpoint/2010/main" val="1096775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sp>
        <p:nvSpPr>
          <p:cNvPr id="96"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In short, </a:t>
            </a:r>
            <a:r>
              <a:rPr lang="en-US" sz="4400" dirty="0" err="1" smtClean="0">
                <a:solidFill>
                  <a:srgbClr val="434343"/>
                </a:solidFill>
                <a:latin typeface="Calibri"/>
                <a:ea typeface="Calibri"/>
                <a:cs typeface="Calibri"/>
              </a:rPr>
              <a:t>embeddings</a:t>
            </a:r>
            <a:r>
              <a:rPr lang="en-US" sz="4400" dirty="0" smtClean="0">
                <a:solidFill>
                  <a:srgbClr val="434343"/>
                </a:solidFill>
                <a:latin typeface="Calibri"/>
                <a:ea typeface="Calibri"/>
                <a:cs typeface="Calibri"/>
              </a:rPr>
              <a:t> maps categorical variables into vectors</a:t>
            </a:r>
            <a:r>
              <a:rPr lang="en-US" sz="4000" dirty="0" smtClean="0">
                <a:solidFill>
                  <a:srgbClr val="434343"/>
                </a:solidFill>
                <a:latin typeface="Calibri"/>
                <a:ea typeface="Calibri"/>
                <a:cs typeface="Calibri"/>
              </a:rPr>
              <a:t> </a:t>
            </a:r>
            <a:endParaRPr lang="en-US" sz="3600" dirty="0" smtClean="0"/>
          </a:p>
          <a:p>
            <a:endParaRPr lang="en-US" dirty="0" smtClean="0"/>
          </a:p>
        </p:txBody>
      </p:sp>
      <p:sp>
        <p:nvSpPr>
          <p:cNvPr id="28" name="Right Arrow 27"/>
          <p:cNvSpPr/>
          <p:nvPr/>
        </p:nvSpPr>
        <p:spPr>
          <a:xfrm>
            <a:off x="4481184"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ight Arrow 28"/>
          <p:cNvSpPr/>
          <p:nvPr/>
        </p:nvSpPr>
        <p:spPr>
          <a:xfrm>
            <a:off x="7372836"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890866570"/>
              </p:ext>
            </p:extLst>
          </p:nvPr>
        </p:nvGraphicFramePr>
        <p:xfrm>
          <a:off x="2303364" y="2679686"/>
          <a:ext cx="1886673" cy="1854200"/>
        </p:xfrm>
        <a:graphic>
          <a:graphicData uri="http://schemas.openxmlformats.org/drawingml/2006/table">
            <a:tbl>
              <a:tblPr firstRow="1" bandRow="1">
                <a:tableStyleId>{5940675A-B579-460E-94D1-54222C63F5DA}</a:tableStyleId>
              </a:tblPr>
              <a:tblGrid>
                <a:gridCol w="1886673"/>
              </a:tblGrid>
              <a:tr h="370840">
                <a:tc>
                  <a:txBody>
                    <a:bodyPr/>
                    <a:lstStyle/>
                    <a:p>
                      <a:pPr algn="ctr"/>
                      <a:r>
                        <a:rPr lang="en-US" b="0" dirty="0" smtClean="0">
                          <a:solidFill>
                            <a:schemeClr val="bg1"/>
                          </a:solidFill>
                        </a:rPr>
                        <a:t>Book Title</a:t>
                      </a:r>
                      <a:endParaRPr lang="en-US" b="0" dirty="0">
                        <a:solidFill>
                          <a:schemeClr val="bg1"/>
                        </a:solidFill>
                      </a:endParaRPr>
                    </a:p>
                  </a:txBody>
                  <a:tcPr>
                    <a:solidFill>
                      <a:schemeClr val="accent1">
                        <a:lumMod val="50000"/>
                      </a:schemeClr>
                    </a:solidFill>
                  </a:tcPr>
                </a:tc>
              </a:tr>
              <a:tr h="370840">
                <a:tc>
                  <a:txBody>
                    <a:bodyPr/>
                    <a:lstStyle/>
                    <a:p>
                      <a:pPr algn="l"/>
                      <a:r>
                        <a:rPr lang="en-US" dirty="0" smtClean="0"/>
                        <a:t>Lord of the Rings</a:t>
                      </a:r>
                      <a:endParaRPr lang="en-US" dirty="0"/>
                    </a:p>
                  </a:txBody>
                  <a:tcPr>
                    <a:solidFill>
                      <a:schemeClr val="accent1">
                        <a:lumMod val="20000"/>
                        <a:lumOff val="80000"/>
                      </a:schemeClr>
                    </a:solidFill>
                  </a:tcPr>
                </a:tc>
              </a:tr>
              <a:tr h="370840">
                <a:tc>
                  <a:txBody>
                    <a:bodyPr/>
                    <a:lstStyle/>
                    <a:p>
                      <a:pPr algn="l"/>
                      <a:r>
                        <a:rPr lang="en-US" dirty="0" smtClean="0"/>
                        <a:t>Harry Potter</a:t>
                      </a:r>
                      <a:endParaRPr lang="en-US" dirty="0"/>
                    </a:p>
                  </a:txBody>
                  <a:tcPr>
                    <a:solidFill>
                      <a:schemeClr val="accent1">
                        <a:lumMod val="20000"/>
                        <a:lumOff val="80000"/>
                      </a:schemeClr>
                    </a:solidFill>
                  </a:tcPr>
                </a:tc>
              </a:tr>
              <a:tr h="370840">
                <a:tc>
                  <a:txBody>
                    <a:bodyPr/>
                    <a:lstStyle/>
                    <a:p>
                      <a:pPr algn="l"/>
                      <a:r>
                        <a:rPr lang="en-US" dirty="0" smtClean="0"/>
                        <a:t>Animal</a:t>
                      </a:r>
                      <a:r>
                        <a:rPr lang="en-US" baseline="0" dirty="0" smtClean="0"/>
                        <a:t> Farm</a:t>
                      </a:r>
                      <a:endParaRPr lang="en-US" dirty="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Sherlock Holmes</a:t>
                      </a:r>
                    </a:p>
                  </a:txBody>
                  <a:tcPr>
                    <a:solidFill>
                      <a:schemeClr val="accent1">
                        <a:lumMod val="20000"/>
                        <a:lumOff val="80000"/>
                      </a:schemeClr>
                    </a:solidFill>
                  </a:tcPr>
                </a:tc>
              </a:tr>
            </a:tbl>
          </a:graphicData>
        </a:graphic>
      </p:graphicFrame>
      <p:cxnSp>
        <p:nvCxnSpPr>
          <p:cNvPr id="14" name="Straight Arrow Connector 13"/>
          <p:cNvCxnSpPr/>
          <p:nvPr/>
        </p:nvCxnSpPr>
        <p:spPr>
          <a:xfrm flipV="1">
            <a:off x="10047493" y="2664809"/>
            <a:ext cx="0" cy="23406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8772166" y="3850244"/>
            <a:ext cx="26520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9554348" y="2253118"/>
            <a:ext cx="983603" cy="369332"/>
          </a:xfrm>
          <a:prstGeom prst="rect">
            <a:avLst/>
          </a:prstGeom>
          <a:noFill/>
        </p:spPr>
        <p:txBody>
          <a:bodyPr wrap="none" rtlCol="0">
            <a:spAutoFit/>
          </a:bodyPr>
          <a:lstStyle/>
          <a:p>
            <a:r>
              <a:rPr lang="en-US" b="1" dirty="0" smtClean="0"/>
              <a:t>Children</a:t>
            </a:r>
            <a:endParaRPr lang="en-US" b="1" dirty="0"/>
          </a:p>
        </p:txBody>
      </p:sp>
      <p:sp>
        <p:nvSpPr>
          <p:cNvPr id="30" name="TextBox 29"/>
          <p:cNvSpPr txBox="1"/>
          <p:nvPr/>
        </p:nvSpPr>
        <p:spPr>
          <a:xfrm>
            <a:off x="9694708" y="4998891"/>
            <a:ext cx="707245" cy="369332"/>
          </a:xfrm>
          <a:prstGeom prst="rect">
            <a:avLst/>
          </a:prstGeom>
          <a:noFill/>
        </p:spPr>
        <p:txBody>
          <a:bodyPr wrap="none" rtlCol="0">
            <a:spAutoFit/>
          </a:bodyPr>
          <a:lstStyle/>
          <a:p>
            <a:r>
              <a:rPr lang="en-US" b="1" smtClean="0"/>
              <a:t>Adult</a:t>
            </a:r>
            <a:endParaRPr lang="en-US" b="1" dirty="0"/>
          </a:p>
        </p:txBody>
      </p:sp>
      <p:sp>
        <p:nvSpPr>
          <p:cNvPr id="31" name="TextBox 30"/>
          <p:cNvSpPr txBox="1"/>
          <p:nvPr/>
        </p:nvSpPr>
        <p:spPr>
          <a:xfrm>
            <a:off x="11417332" y="3665578"/>
            <a:ext cx="908262" cy="369332"/>
          </a:xfrm>
          <a:prstGeom prst="rect">
            <a:avLst/>
          </a:prstGeom>
          <a:noFill/>
        </p:spPr>
        <p:txBody>
          <a:bodyPr wrap="none" rtlCol="0">
            <a:spAutoFit/>
          </a:bodyPr>
          <a:lstStyle/>
          <a:p>
            <a:r>
              <a:rPr lang="en-US" b="1" dirty="0" smtClean="0"/>
              <a:t>Fantasy</a:t>
            </a:r>
            <a:endParaRPr lang="en-US" b="1" dirty="0"/>
          </a:p>
        </p:txBody>
      </p:sp>
      <p:sp>
        <p:nvSpPr>
          <p:cNvPr id="32" name="TextBox 31"/>
          <p:cNvSpPr txBox="1"/>
          <p:nvPr/>
        </p:nvSpPr>
        <p:spPr>
          <a:xfrm>
            <a:off x="7889636" y="3650483"/>
            <a:ext cx="931665" cy="369332"/>
          </a:xfrm>
          <a:prstGeom prst="rect">
            <a:avLst/>
          </a:prstGeom>
          <a:noFill/>
        </p:spPr>
        <p:txBody>
          <a:bodyPr wrap="none" rtlCol="0">
            <a:spAutoFit/>
          </a:bodyPr>
          <a:lstStyle/>
          <a:p>
            <a:r>
              <a:rPr lang="en-US" b="1" dirty="0" smtClean="0"/>
              <a:t>Realism</a:t>
            </a:r>
            <a:endParaRPr lang="en-US" b="1" dirty="0"/>
          </a:p>
        </p:txBody>
      </p:sp>
      <p:sp>
        <p:nvSpPr>
          <p:cNvPr id="33" name="TextBox 32"/>
          <p:cNvSpPr txBox="1"/>
          <p:nvPr/>
        </p:nvSpPr>
        <p:spPr>
          <a:xfrm>
            <a:off x="10642665" y="4200197"/>
            <a:ext cx="1549335" cy="338554"/>
          </a:xfrm>
          <a:prstGeom prst="rect">
            <a:avLst/>
          </a:prstGeom>
          <a:noFill/>
        </p:spPr>
        <p:txBody>
          <a:bodyPr wrap="none" rtlCol="0">
            <a:spAutoFit/>
          </a:bodyPr>
          <a:lstStyle/>
          <a:p>
            <a:r>
              <a:rPr lang="en-US" sz="1600"/>
              <a:t>Lord of the rings</a:t>
            </a:r>
            <a:endParaRPr lang="en-US" sz="1600" dirty="0"/>
          </a:p>
        </p:txBody>
      </p:sp>
      <p:sp>
        <p:nvSpPr>
          <p:cNvPr id="34" name="TextBox 33"/>
          <p:cNvSpPr txBox="1"/>
          <p:nvPr/>
        </p:nvSpPr>
        <p:spPr>
          <a:xfrm>
            <a:off x="10621138" y="2891363"/>
            <a:ext cx="1237134" cy="338554"/>
          </a:xfrm>
          <a:prstGeom prst="rect">
            <a:avLst/>
          </a:prstGeom>
          <a:noFill/>
        </p:spPr>
        <p:txBody>
          <a:bodyPr wrap="none" rtlCol="0">
            <a:spAutoFit/>
          </a:bodyPr>
          <a:lstStyle>
            <a:defPPr>
              <a:defRPr lang="en-US"/>
            </a:defPPr>
            <a:lvl1pPr>
              <a:defRPr sz="1600"/>
            </a:lvl1pPr>
          </a:lstStyle>
          <a:p>
            <a:r>
              <a:rPr lang="en-US" dirty="0"/>
              <a:t>Harry Potter</a:t>
            </a:r>
          </a:p>
        </p:txBody>
      </p:sp>
      <p:sp>
        <p:nvSpPr>
          <p:cNvPr id="35" name="TextBox 34"/>
          <p:cNvSpPr txBox="1"/>
          <p:nvPr/>
        </p:nvSpPr>
        <p:spPr>
          <a:xfrm>
            <a:off x="8813373" y="4630218"/>
            <a:ext cx="1264385" cy="338554"/>
          </a:xfrm>
          <a:prstGeom prst="rect">
            <a:avLst/>
          </a:prstGeom>
          <a:noFill/>
        </p:spPr>
        <p:txBody>
          <a:bodyPr wrap="none" rtlCol="0">
            <a:spAutoFit/>
          </a:bodyPr>
          <a:lstStyle>
            <a:defPPr>
              <a:defRPr lang="en-US"/>
            </a:defPPr>
            <a:lvl1pPr>
              <a:defRPr sz="1600"/>
            </a:lvl1pPr>
          </a:lstStyle>
          <a:p>
            <a:r>
              <a:rPr lang="en-US" dirty="0"/>
              <a:t>Animal Farm</a:t>
            </a:r>
          </a:p>
        </p:txBody>
      </p:sp>
      <p:sp>
        <p:nvSpPr>
          <p:cNvPr id="36" name="TextBox 35"/>
          <p:cNvSpPr txBox="1"/>
          <p:nvPr/>
        </p:nvSpPr>
        <p:spPr>
          <a:xfrm>
            <a:off x="8435197" y="3370804"/>
            <a:ext cx="1601721" cy="338554"/>
          </a:xfrm>
          <a:prstGeom prst="rect">
            <a:avLst/>
          </a:prstGeom>
          <a:noFill/>
        </p:spPr>
        <p:txBody>
          <a:bodyPr wrap="none" rtlCol="0">
            <a:spAutoFit/>
          </a:bodyPr>
          <a:lstStyle>
            <a:defPPr>
              <a:defRPr lang="en-US"/>
            </a:defPPr>
            <a:lvl1pPr>
              <a:defRPr sz="1600"/>
            </a:lvl1pPr>
          </a:lstStyle>
          <a:p>
            <a:r>
              <a:rPr lang="en-US" dirty="0"/>
              <a:t>Sherlock Holmes</a:t>
            </a:r>
          </a:p>
        </p:txBody>
      </p:sp>
      <p:sp>
        <p:nvSpPr>
          <p:cNvPr id="2" name="Slide Number Placeholder 1"/>
          <p:cNvSpPr>
            <a:spLocks noGrp="1"/>
          </p:cNvSpPr>
          <p:nvPr>
            <p:ph type="sldNum" sz="quarter" idx="12"/>
          </p:nvPr>
        </p:nvSpPr>
        <p:spPr/>
        <p:txBody>
          <a:bodyPr/>
          <a:lstStyle/>
          <a:p>
            <a:fld id="{82347E91-6F59-4549-8101-DA6AD817E647}" type="slidenum">
              <a:rPr lang="en-US" smtClean="0"/>
              <a:t>10</a:t>
            </a:fld>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675944200"/>
              </p:ext>
            </p:extLst>
          </p:nvPr>
        </p:nvGraphicFramePr>
        <p:xfrm>
          <a:off x="5416229" y="2600675"/>
          <a:ext cx="1878236" cy="1828800"/>
        </p:xfrm>
        <a:graphic>
          <a:graphicData uri="http://schemas.openxmlformats.org/drawingml/2006/table">
            <a:tbl>
              <a:tblPr firstRow="1" bandRow="1">
                <a:tableStyleId>{5940675A-B579-460E-94D1-54222C63F5DA}</a:tableStyleId>
              </a:tblPr>
              <a:tblGrid>
                <a:gridCol w="637490"/>
                <a:gridCol w="637490"/>
                <a:gridCol w="603256"/>
              </a:tblGrid>
              <a:tr h="266278">
                <a:tc>
                  <a:txBody>
                    <a:bodyPr/>
                    <a:lstStyle/>
                    <a:p>
                      <a:pPr algn="l"/>
                      <a:endParaRPr lang="en-US" sz="600" b="0" dirty="0">
                        <a:solidFill>
                          <a:schemeClr val="bg1"/>
                        </a:solidFill>
                      </a:endParaRPr>
                    </a:p>
                  </a:txBody>
                  <a:tcPr>
                    <a:solidFill>
                      <a:schemeClr val="bg1"/>
                    </a:solidFill>
                  </a:tcPr>
                </a:tc>
                <a:tc>
                  <a:txBody>
                    <a:bodyPr/>
                    <a:lstStyle/>
                    <a:p>
                      <a:pPr algn="ctr"/>
                      <a:r>
                        <a:rPr lang="en-US" sz="900" b="1" dirty="0" smtClean="0">
                          <a:solidFill>
                            <a:schemeClr val="tx1"/>
                          </a:solidFill>
                        </a:rPr>
                        <a:t>Realism/Fantasy</a:t>
                      </a:r>
                      <a:endParaRPr lang="en-US" sz="1100" b="1" dirty="0">
                        <a:solidFill>
                          <a:schemeClr val="tx1"/>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rPr>
                        <a:t>Children/Adult</a:t>
                      </a:r>
                    </a:p>
                  </a:txBody>
                  <a:tcPr>
                    <a:solidFill>
                      <a:schemeClr val="bg1"/>
                    </a:solidFill>
                  </a:tcPr>
                </a:tc>
              </a:tr>
              <a:tr h="266278">
                <a:tc>
                  <a:txBody>
                    <a:bodyPr/>
                    <a:lstStyle/>
                    <a:p>
                      <a:pPr algn="ctr"/>
                      <a:r>
                        <a:rPr lang="en-US" sz="900" b="1" dirty="0" smtClean="0"/>
                        <a:t>Lord of the Rings</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-0.3</a:t>
                      </a:r>
                      <a:endParaRPr lang="en-US" sz="900" dirty="0"/>
                    </a:p>
                  </a:txBody>
                  <a:tcPr anchor="ctr">
                    <a:solidFill>
                      <a:schemeClr val="bg1"/>
                    </a:solidFill>
                  </a:tcPr>
                </a:tc>
              </a:tr>
              <a:tr h="266278">
                <a:tc>
                  <a:txBody>
                    <a:bodyPr/>
                    <a:lstStyle/>
                    <a:p>
                      <a:pPr algn="ctr"/>
                      <a:r>
                        <a:rPr lang="en-US" sz="900" b="1" dirty="0" smtClean="0"/>
                        <a:t>Harry Potter</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0.7</a:t>
                      </a:r>
                      <a:endParaRPr lang="en-US" sz="900" dirty="0"/>
                    </a:p>
                  </a:txBody>
                  <a:tcPr anchor="ctr">
                    <a:solidFill>
                      <a:schemeClr val="bg1"/>
                    </a:solidFill>
                  </a:tcPr>
                </a:tc>
              </a:tr>
              <a:tr h="266278">
                <a:tc>
                  <a:txBody>
                    <a:bodyPr/>
                    <a:lstStyle/>
                    <a:p>
                      <a:pPr algn="ctr"/>
                      <a:r>
                        <a:rPr lang="en-US" sz="900" b="1" dirty="0" smtClean="0"/>
                        <a:t>Animal</a:t>
                      </a:r>
                      <a:r>
                        <a:rPr lang="en-US" sz="900" b="1" baseline="0" dirty="0" smtClean="0"/>
                        <a:t> Farm</a:t>
                      </a:r>
                      <a:endParaRPr lang="en-US" sz="900" b="1" dirty="0"/>
                    </a:p>
                  </a:txBody>
                  <a:tcPr>
                    <a:solidFill>
                      <a:schemeClr val="bg1"/>
                    </a:solidFill>
                  </a:tcPr>
                </a:tc>
                <a:tc>
                  <a:txBody>
                    <a:bodyPr/>
                    <a:lstStyle/>
                    <a:p>
                      <a:pPr algn="ctr"/>
                      <a:r>
                        <a:rPr lang="en-US" sz="900" dirty="0" smtClean="0"/>
                        <a:t>-0.4</a:t>
                      </a:r>
                      <a:endParaRPr lang="en-US" sz="900" dirty="0"/>
                    </a:p>
                  </a:txBody>
                  <a:tcPr anchor="ctr">
                    <a:solidFill>
                      <a:schemeClr val="bg1"/>
                    </a:solidFill>
                  </a:tcPr>
                </a:tc>
                <a:tc>
                  <a:txBody>
                    <a:bodyPr/>
                    <a:lstStyle/>
                    <a:p>
                      <a:pPr algn="ctr"/>
                      <a:r>
                        <a:rPr lang="en-US" sz="900" dirty="0" smtClean="0"/>
                        <a:t>-0.8</a:t>
                      </a:r>
                      <a:endParaRPr lang="en-US" sz="900" dirty="0"/>
                    </a:p>
                  </a:txBody>
                  <a:tcPr anchor="ctr">
                    <a:solidFill>
                      <a:schemeClr val="bg1"/>
                    </a:solidFill>
                  </a:tcPr>
                </a:tc>
              </a:tr>
              <a:tr h="2662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t>Sherlock Holmes</a:t>
                      </a: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-0.8</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0.2</a:t>
                      </a:r>
                    </a:p>
                  </a:txBody>
                  <a:tcPr anchor="ctr">
                    <a:solidFill>
                      <a:schemeClr val="bg1"/>
                    </a:solidFill>
                  </a:tcPr>
                </a:tc>
              </a:tr>
            </a:tbl>
          </a:graphicData>
        </a:graphic>
      </p:graphicFrame>
      <p:sp>
        <p:nvSpPr>
          <p:cNvPr id="3" name="TextBox 2"/>
          <p:cNvSpPr txBox="1"/>
          <p:nvPr/>
        </p:nvSpPr>
        <p:spPr>
          <a:xfrm>
            <a:off x="1846763" y="5553418"/>
            <a:ext cx="8337667" cy="646331"/>
          </a:xfrm>
          <a:prstGeom prst="rect">
            <a:avLst/>
          </a:prstGeom>
          <a:noFill/>
        </p:spPr>
        <p:txBody>
          <a:bodyPr wrap="none" rtlCol="0">
            <a:spAutoFit/>
          </a:bodyPr>
          <a:lstStyle/>
          <a:p>
            <a:r>
              <a:rPr lang="en-US" sz="3600" dirty="0" smtClean="0"/>
              <a:t>We need to set up a classification problem. </a:t>
            </a:r>
            <a:endParaRPr lang="en-US" sz="3600" dirty="0"/>
          </a:p>
        </p:txBody>
      </p:sp>
    </p:spTree>
    <p:extLst>
      <p:ext uri="{BB962C8B-B14F-4D97-AF65-F5344CB8AC3E}">
        <p14:creationId xmlns:p14="http://schemas.microsoft.com/office/powerpoint/2010/main" val="13855240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sp>
        <p:nvSpPr>
          <p:cNvPr id="96"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In short, </a:t>
            </a:r>
            <a:r>
              <a:rPr lang="en-US" sz="4400" dirty="0" err="1" smtClean="0">
                <a:solidFill>
                  <a:srgbClr val="434343"/>
                </a:solidFill>
                <a:latin typeface="Calibri"/>
                <a:ea typeface="Calibri"/>
                <a:cs typeface="Calibri"/>
              </a:rPr>
              <a:t>embeddings</a:t>
            </a:r>
            <a:r>
              <a:rPr lang="en-US" sz="4400" dirty="0" smtClean="0">
                <a:solidFill>
                  <a:srgbClr val="434343"/>
                </a:solidFill>
                <a:latin typeface="Calibri"/>
                <a:ea typeface="Calibri"/>
                <a:cs typeface="Calibri"/>
              </a:rPr>
              <a:t> maps categorical variables into vectors</a:t>
            </a:r>
            <a:r>
              <a:rPr lang="en-US" sz="4000" dirty="0" smtClean="0">
                <a:solidFill>
                  <a:srgbClr val="434343"/>
                </a:solidFill>
                <a:latin typeface="Calibri"/>
                <a:ea typeface="Calibri"/>
                <a:cs typeface="Calibri"/>
              </a:rPr>
              <a:t> </a:t>
            </a:r>
            <a:endParaRPr lang="en-US" sz="3600" dirty="0" smtClean="0"/>
          </a:p>
          <a:p>
            <a:endParaRPr lang="en-US" dirty="0" smtClean="0"/>
          </a:p>
        </p:txBody>
      </p:sp>
      <p:sp>
        <p:nvSpPr>
          <p:cNvPr id="28" name="Right Arrow 27"/>
          <p:cNvSpPr/>
          <p:nvPr/>
        </p:nvSpPr>
        <p:spPr>
          <a:xfrm>
            <a:off x="4481184"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ight Arrow 28"/>
          <p:cNvSpPr/>
          <p:nvPr/>
        </p:nvSpPr>
        <p:spPr>
          <a:xfrm>
            <a:off x="7372836"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890866570"/>
              </p:ext>
            </p:extLst>
          </p:nvPr>
        </p:nvGraphicFramePr>
        <p:xfrm>
          <a:off x="2303364" y="2679686"/>
          <a:ext cx="1886673" cy="1854200"/>
        </p:xfrm>
        <a:graphic>
          <a:graphicData uri="http://schemas.openxmlformats.org/drawingml/2006/table">
            <a:tbl>
              <a:tblPr firstRow="1" bandRow="1">
                <a:tableStyleId>{5940675A-B579-460E-94D1-54222C63F5DA}</a:tableStyleId>
              </a:tblPr>
              <a:tblGrid>
                <a:gridCol w="1886673"/>
              </a:tblGrid>
              <a:tr h="370840">
                <a:tc>
                  <a:txBody>
                    <a:bodyPr/>
                    <a:lstStyle/>
                    <a:p>
                      <a:pPr algn="ctr"/>
                      <a:r>
                        <a:rPr lang="en-US" b="0" dirty="0" smtClean="0">
                          <a:solidFill>
                            <a:schemeClr val="bg1"/>
                          </a:solidFill>
                        </a:rPr>
                        <a:t>Book Title</a:t>
                      </a:r>
                      <a:endParaRPr lang="en-US" b="0" dirty="0">
                        <a:solidFill>
                          <a:schemeClr val="bg1"/>
                        </a:solidFill>
                      </a:endParaRPr>
                    </a:p>
                  </a:txBody>
                  <a:tcPr>
                    <a:solidFill>
                      <a:schemeClr val="accent1">
                        <a:lumMod val="50000"/>
                      </a:schemeClr>
                    </a:solidFill>
                  </a:tcPr>
                </a:tc>
              </a:tr>
              <a:tr h="370840">
                <a:tc>
                  <a:txBody>
                    <a:bodyPr/>
                    <a:lstStyle/>
                    <a:p>
                      <a:pPr algn="l"/>
                      <a:r>
                        <a:rPr lang="en-US" dirty="0" smtClean="0"/>
                        <a:t>Lord of the Rings</a:t>
                      </a:r>
                      <a:endParaRPr lang="en-US" dirty="0"/>
                    </a:p>
                  </a:txBody>
                  <a:tcPr>
                    <a:solidFill>
                      <a:schemeClr val="accent1">
                        <a:lumMod val="20000"/>
                        <a:lumOff val="80000"/>
                      </a:schemeClr>
                    </a:solidFill>
                  </a:tcPr>
                </a:tc>
              </a:tr>
              <a:tr h="370840">
                <a:tc>
                  <a:txBody>
                    <a:bodyPr/>
                    <a:lstStyle/>
                    <a:p>
                      <a:pPr algn="l"/>
                      <a:r>
                        <a:rPr lang="en-US" dirty="0" smtClean="0"/>
                        <a:t>Harry Potter</a:t>
                      </a:r>
                      <a:endParaRPr lang="en-US" dirty="0"/>
                    </a:p>
                  </a:txBody>
                  <a:tcPr>
                    <a:solidFill>
                      <a:schemeClr val="accent1">
                        <a:lumMod val="20000"/>
                        <a:lumOff val="80000"/>
                      </a:schemeClr>
                    </a:solidFill>
                  </a:tcPr>
                </a:tc>
              </a:tr>
              <a:tr h="370840">
                <a:tc>
                  <a:txBody>
                    <a:bodyPr/>
                    <a:lstStyle/>
                    <a:p>
                      <a:pPr algn="l"/>
                      <a:r>
                        <a:rPr lang="en-US" dirty="0" smtClean="0"/>
                        <a:t>Animal</a:t>
                      </a:r>
                      <a:r>
                        <a:rPr lang="en-US" baseline="0" dirty="0" smtClean="0"/>
                        <a:t> Farm</a:t>
                      </a:r>
                      <a:endParaRPr lang="en-US" dirty="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Sherlock Holmes</a:t>
                      </a:r>
                    </a:p>
                  </a:txBody>
                  <a:tcPr>
                    <a:solidFill>
                      <a:schemeClr val="accent1">
                        <a:lumMod val="20000"/>
                        <a:lumOff val="80000"/>
                      </a:schemeClr>
                    </a:solidFill>
                  </a:tcPr>
                </a:tc>
              </a:tr>
            </a:tbl>
          </a:graphicData>
        </a:graphic>
      </p:graphicFrame>
      <p:cxnSp>
        <p:nvCxnSpPr>
          <p:cNvPr id="14" name="Straight Arrow Connector 13"/>
          <p:cNvCxnSpPr/>
          <p:nvPr/>
        </p:nvCxnSpPr>
        <p:spPr>
          <a:xfrm flipV="1">
            <a:off x="10047493" y="2664809"/>
            <a:ext cx="0" cy="23406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8772166" y="3850244"/>
            <a:ext cx="26520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9554348" y="2253118"/>
            <a:ext cx="983603" cy="369332"/>
          </a:xfrm>
          <a:prstGeom prst="rect">
            <a:avLst/>
          </a:prstGeom>
          <a:noFill/>
        </p:spPr>
        <p:txBody>
          <a:bodyPr wrap="none" rtlCol="0">
            <a:spAutoFit/>
          </a:bodyPr>
          <a:lstStyle/>
          <a:p>
            <a:r>
              <a:rPr lang="en-US" b="1" dirty="0" smtClean="0"/>
              <a:t>Children</a:t>
            </a:r>
            <a:endParaRPr lang="en-US" b="1" dirty="0"/>
          </a:p>
        </p:txBody>
      </p:sp>
      <p:sp>
        <p:nvSpPr>
          <p:cNvPr id="30" name="TextBox 29"/>
          <p:cNvSpPr txBox="1"/>
          <p:nvPr/>
        </p:nvSpPr>
        <p:spPr>
          <a:xfrm>
            <a:off x="9694708" y="4998891"/>
            <a:ext cx="707245" cy="369332"/>
          </a:xfrm>
          <a:prstGeom prst="rect">
            <a:avLst/>
          </a:prstGeom>
          <a:noFill/>
        </p:spPr>
        <p:txBody>
          <a:bodyPr wrap="none" rtlCol="0">
            <a:spAutoFit/>
          </a:bodyPr>
          <a:lstStyle/>
          <a:p>
            <a:r>
              <a:rPr lang="en-US" b="1" smtClean="0"/>
              <a:t>Adult</a:t>
            </a:r>
            <a:endParaRPr lang="en-US" b="1" dirty="0"/>
          </a:p>
        </p:txBody>
      </p:sp>
      <p:sp>
        <p:nvSpPr>
          <p:cNvPr id="31" name="TextBox 30"/>
          <p:cNvSpPr txBox="1"/>
          <p:nvPr/>
        </p:nvSpPr>
        <p:spPr>
          <a:xfrm>
            <a:off x="11417332" y="3665578"/>
            <a:ext cx="908262" cy="369332"/>
          </a:xfrm>
          <a:prstGeom prst="rect">
            <a:avLst/>
          </a:prstGeom>
          <a:noFill/>
        </p:spPr>
        <p:txBody>
          <a:bodyPr wrap="none" rtlCol="0">
            <a:spAutoFit/>
          </a:bodyPr>
          <a:lstStyle/>
          <a:p>
            <a:r>
              <a:rPr lang="en-US" b="1" dirty="0" smtClean="0"/>
              <a:t>Fantasy</a:t>
            </a:r>
            <a:endParaRPr lang="en-US" b="1" dirty="0"/>
          </a:p>
        </p:txBody>
      </p:sp>
      <p:sp>
        <p:nvSpPr>
          <p:cNvPr id="32" name="TextBox 31"/>
          <p:cNvSpPr txBox="1"/>
          <p:nvPr/>
        </p:nvSpPr>
        <p:spPr>
          <a:xfrm>
            <a:off x="7889636" y="3650483"/>
            <a:ext cx="931665" cy="369332"/>
          </a:xfrm>
          <a:prstGeom prst="rect">
            <a:avLst/>
          </a:prstGeom>
          <a:noFill/>
        </p:spPr>
        <p:txBody>
          <a:bodyPr wrap="none" rtlCol="0">
            <a:spAutoFit/>
          </a:bodyPr>
          <a:lstStyle/>
          <a:p>
            <a:r>
              <a:rPr lang="en-US" b="1" dirty="0" smtClean="0"/>
              <a:t>Realism</a:t>
            </a:r>
            <a:endParaRPr lang="en-US" b="1" dirty="0"/>
          </a:p>
        </p:txBody>
      </p:sp>
      <p:sp>
        <p:nvSpPr>
          <p:cNvPr id="33" name="TextBox 32"/>
          <p:cNvSpPr txBox="1"/>
          <p:nvPr/>
        </p:nvSpPr>
        <p:spPr>
          <a:xfrm>
            <a:off x="10642665" y="4200197"/>
            <a:ext cx="1549335" cy="338554"/>
          </a:xfrm>
          <a:prstGeom prst="rect">
            <a:avLst/>
          </a:prstGeom>
          <a:noFill/>
        </p:spPr>
        <p:txBody>
          <a:bodyPr wrap="none" rtlCol="0">
            <a:spAutoFit/>
          </a:bodyPr>
          <a:lstStyle/>
          <a:p>
            <a:r>
              <a:rPr lang="en-US" sz="1600"/>
              <a:t>Lord of the rings</a:t>
            </a:r>
            <a:endParaRPr lang="en-US" sz="1600" dirty="0"/>
          </a:p>
        </p:txBody>
      </p:sp>
      <p:sp>
        <p:nvSpPr>
          <p:cNvPr id="34" name="TextBox 33"/>
          <p:cNvSpPr txBox="1"/>
          <p:nvPr/>
        </p:nvSpPr>
        <p:spPr>
          <a:xfrm>
            <a:off x="10621138" y="2891363"/>
            <a:ext cx="1237134" cy="338554"/>
          </a:xfrm>
          <a:prstGeom prst="rect">
            <a:avLst/>
          </a:prstGeom>
          <a:noFill/>
        </p:spPr>
        <p:txBody>
          <a:bodyPr wrap="none" rtlCol="0">
            <a:spAutoFit/>
          </a:bodyPr>
          <a:lstStyle>
            <a:defPPr>
              <a:defRPr lang="en-US"/>
            </a:defPPr>
            <a:lvl1pPr>
              <a:defRPr sz="1600"/>
            </a:lvl1pPr>
          </a:lstStyle>
          <a:p>
            <a:r>
              <a:rPr lang="en-US" dirty="0"/>
              <a:t>Harry Potter</a:t>
            </a:r>
          </a:p>
        </p:txBody>
      </p:sp>
      <p:sp>
        <p:nvSpPr>
          <p:cNvPr id="35" name="TextBox 34"/>
          <p:cNvSpPr txBox="1"/>
          <p:nvPr/>
        </p:nvSpPr>
        <p:spPr>
          <a:xfrm>
            <a:off x="8813373" y="4630218"/>
            <a:ext cx="1264385" cy="338554"/>
          </a:xfrm>
          <a:prstGeom prst="rect">
            <a:avLst/>
          </a:prstGeom>
          <a:noFill/>
        </p:spPr>
        <p:txBody>
          <a:bodyPr wrap="none" rtlCol="0">
            <a:spAutoFit/>
          </a:bodyPr>
          <a:lstStyle>
            <a:defPPr>
              <a:defRPr lang="en-US"/>
            </a:defPPr>
            <a:lvl1pPr>
              <a:defRPr sz="1600"/>
            </a:lvl1pPr>
          </a:lstStyle>
          <a:p>
            <a:r>
              <a:rPr lang="en-US" dirty="0"/>
              <a:t>Animal Farm</a:t>
            </a:r>
          </a:p>
        </p:txBody>
      </p:sp>
      <p:sp>
        <p:nvSpPr>
          <p:cNvPr id="36" name="TextBox 35"/>
          <p:cNvSpPr txBox="1"/>
          <p:nvPr/>
        </p:nvSpPr>
        <p:spPr>
          <a:xfrm>
            <a:off x="8435197" y="3370804"/>
            <a:ext cx="1601721" cy="338554"/>
          </a:xfrm>
          <a:prstGeom prst="rect">
            <a:avLst/>
          </a:prstGeom>
          <a:noFill/>
        </p:spPr>
        <p:txBody>
          <a:bodyPr wrap="none" rtlCol="0">
            <a:spAutoFit/>
          </a:bodyPr>
          <a:lstStyle>
            <a:defPPr>
              <a:defRPr lang="en-US"/>
            </a:defPPr>
            <a:lvl1pPr>
              <a:defRPr sz="1600"/>
            </a:lvl1pPr>
          </a:lstStyle>
          <a:p>
            <a:r>
              <a:rPr lang="en-US" dirty="0"/>
              <a:t>Sherlock Holmes</a:t>
            </a:r>
          </a:p>
        </p:txBody>
      </p:sp>
      <p:sp>
        <p:nvSpPr>
          <p:cNvPr id="2" name="Slide Number Placeholder 1"/>
          <p:cNvSpPr>
            <a:spLocks noGrp="1"/>
          </p:cNvSpPr>
          <p:nvPr>
            <p:ph type="sldNum" sz="quarter" idx="12"/>
          </p:nvPr>
        </p:nvSpPr>
        <p:spPr/>
        <p:txBody>
          <a:bodyPr/>
          <a:lstStyle/>
          <a:p>
            <a:fld id="{82347E91-6F59-4549-8101-DA6AD817E647}" type="slidenum">
              <a:rPr lang="en-US" smtClean="0"/>
              <a:t>11</a:t>
            </a:fld>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675944200"/>
              </p:ext>
            </p:extLst>
          </p:nvPr>
        </p:nvGraphicFramePr>
        <p:xfrm>
          <a:off x="5416229" y="2600675"/>
          <a:ext cx="1878236" cy="1828800"/>
        </p:xfrm>
        <a:graphic>
          <a:graphicData uri="http://schemas.openxmlformats.org/drawingml/2006/table">
            <a:tbl>
              <a:tblPr firstRow="1" bandRow="1">
                <a:tableStyleId>{5940675A-B579-460E-94D1-54222C63F5DA}</a:tableStyleId>
              </a:tblPr>
              <a:tblGrid>
                <a:gridCol w="637490"/>
                <a:gridCol w="637490"/>
                <a:gridCol w="603256"/>
              </a:tblGrid>
              <a:tr h="266278">
                <a:tc>
                  <a:txBody>
                    <a:bodyPr/>
                    <a:lstStyle/>
                    <a:p>
                      <a:pPr algn="l"/>
                      <a:endParaRPr lang="en-US" sz="600" b="0" dirty="0">
                        <a:solidFill>
                          <a:schemeClr val="bg1"/>
                        </a:solidFill>
                      </a:endParaRPr>
                    </a:p>
                  </a:txBody>
                  <a:tcPr>
                    <a:solidFill>
                      <a:schemeClr val="bg1"/>
                    </a:solidFill>
                  </a:tcPr>
                </a:tc>
                <a:tc>
                  <a:txBody>
                    <a:bodyPr/>
                    <a:lstStyle/>
                    <a:p>
                      <a:pPr algn="ctr"/>
                      <a:r>
                        <a:rPr lang="en-US" sz="900" b="1" dirty="0" smtClean="0">
                          <a:solidFill>
                            <a:schemeClr val="tx1"/>
                          </a:solidFill>
                        </a:rPr>
                        <a:t>Realism/Fantasy</a:t>
                      </a:r>
                      <a:endParaRPr lang="en-US" sz="1100" b="1" dirty="0">
                        <a:solidFill>
                          <a:schemeClr val="tx1"/>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rPr>
                        <a:t>Children/Adult</a:t>
                      </a:r>
                    </a:p>
                  </a:txBody>
                  <a:tcPr>
                    <a:solidFill>
                      <a:schemeClr val="bg1"/>
                    </a:solidFill>
                  </a:tcPr>
                </a:tc>
              </a:tr>
              <a:tr h="266278">
                <a:tc>
                  <a:txBody>
                    <a:bodyPr/>
                    <a:lstStyle/>
                    <a:p>
                      <a:pPr algn="ctr"/>
                      <a:r>
                        <a:rPr lang="en-US" sz="900" b="1" dirty="0" smtClean="0"/>
                        <a:t>Lord of the Rings</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-0.3</a:t>
                      </a:r>
                      <a:endParaRPr lang="en-US" sz="900" dirty="0"/>
                    </a:p>
                  </a:txBody>
                  <a:tcPr anchor="ctr">
                    <a:solidFill>
                      <a:schemeClr val="bg1"/>
                    </a:solidFill>
                  </a:tcPr>
                </a:tc>
              </a:tr>
              <a:tr h="266278">
                <a:tc>
                  <a:txBody>
                    <a:bodyPr/>
                    <a:lstStyle/>
                    <a:p>
                      <a:pPr algn="ctr"/>
                      <a:r>
                        <a:rPr lang="en-US" sz="900" b="1" dirty="0" smtClean="0"/>
                        <a:t>Harry Potter</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0.7</a:t>
                      </a:r>
                      <a:endParaRPr lang="en-US" sz="900" dirty="0"/>
                    </a:p>
                  </a:txBody>
                  <a:tcPr anchor="ctr">
                    <a:solidFill>
                      <a:schemeClr val="bg1"/>
                    </a:solidFill>
                  </a:tcPr>
                </a:tc>
              </a:tr>
              <a:tr h="266278">
                <a:tc>
                  <a:txBody>
                    <a:bodyPr/>
                    <a:lstStyle/>
                    <a:p>
                      <a:pPr algn="ctr"/>
                      <a:r>
                        <a:rPr lang="en-US" sz="900" b="1" dirty="0" smtClean="0"/>
                        <a:t>Animal</a:t>
                      </a:r>
                      <a:r>
                        <a:rPr lang="en-US" sz="900" b="1" baseline="0" dirty="0" smtClean="0"/>
                        <a:t> Farm</a:t>
                      </a:r>
                      <a:endParaRPr lang="en-US" sz="900" b="1" dirty="0"/>
                    </a:p>
                  </a:txBody>
                  <a:tcPr>
                    <a:solidFill>
                      <a:schemeClr val="bg1"/>
                    </a:solidFill>
                  </a:tcPr>
                </a:tc>
                <a:tc>
                  <a:txBody>
                    <a:bodyPr/>
                    <a:lstStyle/>
                    <a:p>
                      <a:pPr algn="ctr"/>
                      <a:r>
                        <a:rPr lang="en-US" sz="900" dirty="0" smtClean="0"/>
                        <a:t>-0.4</a:t>
                      </a:r>
                      <a:endParaRPr lang="en-US" sz="900" dirty="0"/>
                    </a:p>
                  </a:txBody>
                  <a:tcPr anchor="ctr">
                    <a:solidFill>
                      <a:schemeClr val="bg1"/>
                    </a:solidFill>
                  </a:tcPr>
                </a:tc>
                <a:tc>
                  <a:txBody>
                    <a:bodyPr/>
                    <a:lstStyle/>
                    <a:p>
                      <a:pPr algn="ctr"/>
                      <a:r>
                        <a:rPr lang="en-US" sz="900" dirty="0" smtClean="0"/>
                        <a:t>-0.8</a:t>
                      </a:r>
                      <a:endParaRPr lang="en-US" sz="900" dirty="0"/>
                    </a:p>
                  </a:txBody>
                  <a:tcPr anchor="ctr">
                    <a:solidFill>
                      <a:schemeClr val="bg1"/>
                    </a:solidFill>
                  </a:tcPr>
                </a:tc>
              </a:tr>
              <a:tr h="2662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t>Sherlock Holmes</a:t>
                      </a: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-0.8</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0.2</a:t>
                      </a:r>
                    </a:p>
                  </a:txBody>
                  <a:tcPr anchor="ctr">
                    <a:solidFill>
                      <a:schemeClr val="bg1"/>
                    </a:solidFill>
                  </a:tcPr>
                </a:tc>
              </a:tr>
            </a:tbl>
          </a:graphicData>
        </a:graphic>
      </p:graphicFrame>
      <p:sp>
        <p:nvSpPr>
          <p:cNvPr id="3" name="TextBox 2"/>
          <p:cNvSpPr txBox="1"/>
          <p:nvPr/>
        </p:nvSpPr>
        <p:spPr>
          <a:xfrm>
            <a:off x="1846763" y="5553418"/>
            <a:ext cx="9889439" cy="646331"/>
          </a:xfrm>
          <a:prstGeom prst="rect">
            <a:avLst/>
          </a:prstGeom>
          <a:noFill/>
        </p:spPr>
        <p:txBody>
          <a:bodyPr wrap="none" rtlCol="0">
            <a:spAutoFit/>
          </a:bodyPr>
          <a:lstStyle/>
          <a:p>
            <a:r>
              <a:rPr lang="en-US" sz="3600" dirty="0" smtClean="0"/>
              <a:t>We need to set up a classification problem. Always! </a:t>
            </a:r>
            <a:endParaRPr lang="en-US" sz="3600" dirty="0"/>
          </a:p>
        </p:txBody>
      </p:sp>
    </p:spTree>
    <p:extLst>
      <p:ext uri="{BB962C8B-B14F-4D97-AF65-F5344CB8AC3E}">
        <p14:creationId xmlns:p14="http://schemas.microsoft.com/office/powerpoint/2010/main" val="339136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sp>
        <p:nvSpPr>
          <p:cNvPr id="96"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In short, </a:t>
            </a:r>
            <a:r>
              <a:rPr lang="en-US" sz="4400" dirty="0" err="1" smtClean="0">
                <a:solidFill>
                  <a:srgbClr val="434343"/>
                </a:solidFill>
                <a:latin typeface="Calibri"/>
                <a:ea typeface="Calibri"/>
                <a:cs typeface="Calibri"/>
              </a:rPr>
              <a:t>embeddings</a:t>
            </a:r>
            <a:r>
              <a:rPr lang="en-US" sz="4400" dirty="0" smtClean="0">
                <a:solidFill>
                  <a:srgbClr val="434343"/>
                </a:solidFill>
                <a:latin typeface="Calibri"/>
                <a:ea typeface="Calibri"/>
                <a:cs typeface="Calibri"/>
              </a:rPr>
              <a:t> maps categorical variables into vectors</a:t>
            </a:r>
            <a:r>
              <a:rPr lang="en-US" sz="4000" dirty="0" smtClean="0">
                <a:solidFill>
                  <a:srgbClr val="434343"/>
                </a:solidFill>
                <a:latin typeface="Calibri"/>
                <a:ea typeface="Calibri"/>
                <a:cs typeface="Calibri"/>
              </a:rPr>
              <a:t> </a:t>
            </a:r>
            <a:endParaRPr lang="en-US" sz="3600" dirty="0" smtClean="0"/>
          </a:p>
          <a:p>
            <a:endParaRPr lang="en-US" dirty="0" smtClean="0"/>
          </a:p>
        </p:txBody>
      </p:sp>
      <p:sp>
        <p:nvSpPr>
          <p:cNvPr id="28" name="Right Arrow 27"/>
          <p:cNvSpPr/>
          <p:nvPr/>
        </p:nvSpPr>
        <p:spPr>
          <a:xfrm>
            <a:off x="4481184"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ight Arrow 28"/>
          <p:cNvSpPr/>
          <p:nvPr/>
        </p:nvSpPr>
        <p:spPr>
          <a:xfrm>
            <a:off x="7372836"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890866570"/>
              </p:ext>
            </p:extLst>
          </p:nvPr>
        </p:nvGraphicFramePr>
        <p:xfrm>
          <a:off x="2303364" y="2679686"/>
          <a:ext cx="1886673" cy="1854200"/>
        </p:xfrm>
        <a:graphic>
          <a:graphicData uri="http://schemas.openxmlformats.org/drawingml/2006/table">
            <a:tbl>
              <a:tblPr firstRow="1" bandRow="1">
                <a:tableStyleId>{5940675A-B579-460E-94D1-54222C63F5DA}</a:tableStyleId>
              </a:tblPr>
              <a:tblGrid>
                <a:gridCol w="1886673"/>
              </a:tblGrid>
              <a:tr h="370840">
                <a:tc>
                  <a:txBody>
                    <a:bodyPr/>
                    <a:lstStyle/>
                    <a:p>
                      <a:pPr algn="ctr"/>
                      <a:r>
                        <a:rPr lang="en-US" b="0" dirty="0" smtClean="0">
                          <a:solidFill>
                            <a:schemeClr val="bg1"/>
                          </a:solidFill>
                        </a:rPr>
                        <a:t>Book Title</a:t>
                      </a:r>
                      <a:endParaRPr lang="en-US" b="0" dirty="0">
                        <a:solidFill>
                          <a:schemeClr val="bg1"/>
                        </a:solidFill>
                      </a:endParaRPr>
                    </a:p>
                  </a:txBody>
                  <a:tcPr>
                    <a:solidFill>
                      <a:schemeClr val="accent1">
                        <a:lumMod val="50000"/>
                      </a:schemeClr>
                    </a:solidFill>
                  </a:tcPr>
                </a:tc>
              </a:tr>
              <a:tr h="370840">
                <a:tc>
                  <a:txBody>
                    <a:bodyPr/>
                    <a:lstStyle/>
                    <a:p>
                      <a:pPr algn="l"/>
                      <a:r>
                        <a:rPr lang="en-US" dirty="0" smtClean="0"/>
                        <a:t>Lord of the Rings</a:t>
                      </a:r>
                      <a:endParaRPr lang="en-US" dirty="0"/>
                    </a:p>
                  </a:txBody>
                  <a:tcPr>
                    <a:solidFill>
                      <a:schemeClr val="accent1">
                        <a:lumMod val="20000"/>
                        <a:lumOff val="80000"/>
                      </a:schemeClr>
                    </a:solidFill>
                  </a:tcPr>
                </a:tc>
              </a:tr>
              <a:tr h="370840">
                <a:tc>
                  <a:txBody>
                    <a:bodyPr/>
                    <a:lstStyle/>
                    <a:p>
                      <a:pPr algn="l"/>
                      <a:r>
                        <a:rPr lang="en-US" dirty="0" smtClean="0"/>
                        <a:t>Harry Potter</a:t>
                      </a:r>
                      <a:endParaRPr lang="en-US" dirty="0"/>
                    </a:p>
                  </a:txBody>
                  <a:tcPr>
                    <a:solidFill>
                      <a:schemeClr val="accent1">
                        <a:lumMod val="20000"/>
                        <a:lumOff val="80000"/>
                      </a:schemeClr>
                    </a:solidFill>
                  </a:tcPr>
                </a:tc>
              </a:tr>
              <a:tr h="370840">
                <a:tc>
                  <a:txBody>
                    <a:bodyPr/>
                    <a:lstStyle/>
                    <a:p>
                      <a:pPr algn="l"/>
                      <a:r>
                        <a:rPr lang="en-US" dirty="0" smtClean="0"/>
                        <a:t>Animal</a:t>
                      </a:r>
                      <a:r>
                        <a:rPr lang="en-US" baseline="0" dirty="0" smtClean="0"/>
                        <a:t> Farm</a:t>
                      </a:r>
                      <a:endParaRPr lang="en-US" dirty="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Sherlock Holmes</a:t>
                      </a:r>
                    </a:p>
                  </a:txBody>
                  <a:tcPr>
                    <a:solidFill>
                      <a:schemeClr val="accent1">
                        <a:lumMod val="20000"/>
                        <a:lumOff val="80000"/>
                      </a:schemeClr>
                    </a:solidFill>
                  </a:tcPr>
                </a:tc>
              </a:tr>
            </a:tbl>
          </a:graphicData>
        </a:graphic>
      </p:graphicFrame>
      <p:cxnSp>
        <p:nvCxnSpPr>
          <p:cNvPr id="14" name="Straight Arrow Connector 13"/>
          <p:cNvCxnSpPr/>
          <p:nvPr/>
        </p:nvCxnSpPr>
        <p:spPr>
          <a:xfrm flipV="1">
            <a:off x="10047493" y="2664809"/>
            <a:ext cx="0" cy="23406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8772166" y="3850244"/>
            <a:ext cx="26520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9554348" y="2253118"/>
            <a:ext cx="983603" cy="369332"/>
          </a:xfrm>
          <a:prstGeom prst="rect">
            <a:avLst/>
          </a:prstGeom>
          <a:noFill/>
        </p:spPr>
        <p:txBody>
          <a:bodyPr wrap="none" rtlCol="0">
            <a:spAutoFit/>
          </a:bodyPr>
          <a:lstStyle/>
          <a:p>
            <a:r>
              <a:rPr lang="en-US" b="1" dirty="0" smtClean="0"/>
              <a:t>Children</a:t>
            </a:r>
            <a:endParaRPr lang="en-US" b="1" dirty="0"/>
          </a:p>
        </p:txBody>
      </p:sp>
      <p:sp>
        <p:nvSpPr>
          <p:cNvPr id="30" name="TextBox 29"/>
          <p:cNvSpPr txBox="1"/>
          <p:nvPr/>
        </p:nvSpPr>
        <p:spPr>
          <a:xfrm>
            <a:off x="9694708" y="4998891"/>
            <a:ext cx="707245" cy="369332"/>
          </a:xfrm>
          <a:prstGeom prst="rect">
            <a:avLst/>
          </a:prstGeom>
          <a:noFill/>
        </p:spPr>
        <p:txBody>
          <a:bodyPr wrap="none" rtlCol="0">
            <a:spAutoFit/>
          </a:bodyPr>
          <a:lstStyle/>
          <a:p>
            <a:r>
              <a:rPr lang="en-US" b="1" smtClean="0"/>
              <a:t>Adult</a:t>
            </a:r>
            <a:endParaRPr lang="en-US" b="1" dirty="0"/>
          </a:p>
        </p:txBody>
      </p:sp>
      <p:sp>
        <p:nvSpPr>
          <p:cNvPr id="31" name="TextBox 30"/>
          <p:cNvSpPr txBox="1"/>
          <p:nvPr/>
        </p:nvSpPr>
        <p:spPr>
          <a:xfrm>
            <a:off x="11417332" y="3665578"/>
            <a:ext cx="908262" cy="369332"/>
          </a:xfrm>
          <a:prstGeom prst="rect">
            <a:avLst/>
          </a:prstGeom>
          <a:noFill/>
        </p:spPr>
        <p:txBody>
          <a:bodyPr wrap="none" rtlCol="0">
            <a:spAutoFit/>
          </a:bodyPr>
          <a:lstStyle/>
          <a:p>
            <a:r>
              <a:rPr lang="en-US" b="1" dirty="0" smtClean="0"/>
              <a:t>Fantasy</a:t>
            </a:r>
            <a:endParaRPr lang="en-US" b="1" dirty="0"/>
          </a:p>
        </p:txBody>
      </p:sp>
      <p:sp>
        <p:nvSpPr>
          <p:cNvPr id="32" name="TextBox 31"/>
          <p:cNvSpPr txBox="1"/>
          <p:nvPr/>
        </p:nvSpPr>
        <p:spPr>
          <a:xfrm>
            <a:off x="7889636" y="3650483"/>
            <a:ext cx="931665" cy="369332"/>
          </a:xfrm>
          <a:prstGeom prst="rect">
            <a:avLst/>
          </a:prstGeom>
          <a:noFill/>
        </p:spPr>
        <p:txBody>
          <a:bodyPr wrap="none" rtlCol="0">
            <a:spAutoFit/>
          </a:bodyPr>
          <a:lstStyle/>
          <a:p>
            <a:r>
              <a:rPr lang="en-US" b="1" dirty="0" smtClean="0"/>
              <a:t>Realism</a:t>
            </a:r>
            <a:endParaRPr lang="en-US" b="1" dirty="0"/>
          </a:p>
        </p:txBody>
      </p:sp>
      <p:sp>
        <p:nvSpPr>
          <p:cNvPr id="33" name="TextBox 32"/>
          <p:cNvSpPr txBox="1"/>
          <p:nvPr/>
        </p:nvSpPr>
        <p:spPr>
          <a:xfrm>
            <a:off x="10642665" y="4200197"/>
            <a:ext cx="1549335" cy="338554"/>
          </a:xfrm>
          <a:prstGeom prst="rect">
            <a:avLst/>
          </a:prstGeom>
          <a:noFill/>
        </p:spPr>
        <p:txBody>
          <a:bodyPr wrap="none" rtlCol="0">
            <a:spAutoFit/>
          </a:bodyPr>
          <a:lstStyle/>
          <a:p>
            <a:r>
              <a:rPr lang="en-US" sz="1600"/>
              <a:t>Lord of the rings</a:t>
            </a:r>
            <a:endParaRPr lang="en-US" sz="1600" dirty="0"/>
          </a:p>
        </p:txBody>
      </p:sp>
      <p:sp>
        <p:nvSpPr>
          <p:cNvPr id="34" name="TextBox 33"/>
          <p:cNvSpPr txBox="1"/>
          <p:nvPr/>
        </p:nvSpPr>
        <p:spPr>
          <a:xfrm>
            <a:off x="10621138" y="2891363"/>
            <a:ext cx="1237134" cy="338554"/>
          </a:xfrm>
          <a:prstGeom prst="rect">
            <a:avLst/>
          </a:prstGeom>
          <a:noFill/>
        </p:spPr>
        <p:txBody>
          <a:bodyPr wrap="none" rtlCol="0">
            <a:spAutoFit/>
          </a:bodyPr>
          <a:lstStyle>
            <a:defPPr>
              <a:defRPr lang="en-US"/>
            </a:defPPr>
            <a:lvl1pPr>
              <a:defRPr sz="1600"/>
            </a:lvl1pPr>
          </a:lstStyle>
          <a:p>
            <a:r>
              <a:rPr lang="en-US" dirty="0"/>
              <a:t>Harry Potter</a:t>
            </a:r>
          </a:p>
        </p:txBody>
      </p:sp>
      <p:sp>
        <p:nvSpPr>
          <p:cNvPr id="35" name="TextBox 34"/>
          <p:cNvSpPr txBox="1"/>
          <p:nvPr/>
        </p:nvSpPr>
        <p:spPr>
          <a:xfrm>
            <a:off x="8813373" y="4630218"/>
            <a:ext cx="1264385" cy="338554"/>
          </a:xfrm>
          <a:prstGeom prst="rect">
            <a:avLst/>
          </a:prstGeom>
          <a:noFill/>
        </p:spPr>
        <p:txBody>
          <a:bodyPr wrap="none" rtlCol="0">
            <a:spAutoFit/>
          </a:bodyPr>
          <a:lstStyle>
            <a:defPPr>
              <a:defRPr lang="en-US"/>
            </a:defPPr>
            <a:lvl1pPr>
              <a:defRPr sz="1600"/>
            </a:lvl1pPr>
          </a:lstStyle>
          <a:p>
            <a:r>
              <a:rPr lang="en-US" dirty="0"/>
              <a:t>Animal Farm</a:t>
            </a:r>
          </a:p>
        </p:txBody>
      </p:sp>
      <p:sp>
        <p:nvSpPr>
          <p:cNvPr id="36" name="TextBox 35"/>
          <p:cNvSpPr txBox="1"/>
          <p:nvPr/>
        </p:nvSpPr>
        <p:spPr>
          <a:xfrm>
            <a:off x="8435197" y="3370804"/>
            <a:ext cx="1601721" cy="338554"/>
          </a:xfrm>
          <a:prstGeom prst="rect">
            <a:avLst/>
          </a:prstGeom>
          <a:noFill/>
        </p:spPr>
        <p:txBody>
          <a:bodyPr wrap="none" rtlCol="0">
            <a:spAutoFit/>
          </a:bodyPr>
          <a:lstStyle>
            <a:defPPr>
              <a:defRPr lang="en-US"/>
            </a:defPPr>
            <a:lvl1pPr>
              <a:defRPr sz="1600"/>
            </a:lvl1pPr>
          </a:lstStyle>
          <a:p>
            <a:r>
              <a:rPr lang="en-US" dirty="0"/>
              <a:t>Sherlock Holmes</a:t>
            </a:r>
          </a:p>
        </p:txBody>
      </p:sp>
      <p:sp>
        <p:nvSpPr>
          <p:cNvPr id="2" name="Slide Number Placeholder 1"/>
          <p:cNvSpPr>
            <a:spLocks noGrp="1"/>
          </p:cNvSpPr>
          <p:nvPr>
            <p:ph type="sldNum" sz="quarter" idx="12"/>
          </p:nvPr>
        </p:nvSpPr>
        <p:spPr/>
        <p:txBody>
          <a:bodyPr/>
          <a:lstStyle/>
          <a:p>
            <a:fld id="{82347E91-6F59-4549-8101-DA6AD817E647}" type="slidenum">
              <a:rPr lang="en-US" smtClean="0"/>
              <a:t>12</a:t>
            </a:fld>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675944200"/>
              </p:ext>
            </p:extLst>
          </p:nvPr>
        </p:nvGraphicFramePr>
        <p:xfrm>
          <a:off x="5416229" y="2600675"/>
          <a:ext cx="1878236" cy="1828800"/>
        </p:xfrm>
        <a:graphic>
          <a:graphicData uri="http://schemas.openxmlformats.org/drawingml/2006/table">
            <a:tbl>
              <a:tblPr firstRow="1" bandRow="1">
                <a:tableStyleId>{5940675A-B579-460E-94D1-54222C63F5DA}</a:tableStyleId>
              </a:tblPr>
              <a:tblGrid>
                <a:gridCol w="637490"/>
                <a:gridCol w="637490"/>
                <a:gridCol w="603256"/>
              </a:tblGrid>
              <a:tr h="266278">
                <a:tc>
                  <a:txBody>
                    <a:bodyPr/>
                    <a:lstStyle/>
                    <a:p>
                      <a:pPr algn="l"/>
                      <a:endParaRPr lang="en-US" sz="600" b="0" dirty="0">
                        <a:solidFill>
                          <a:schemeClr val="bg1"/>
                        </a:solidFill>
                      </a:endParaRPr>
                    </a:p>
                  </a:txBody>
                  <a:tcPr>
                    <a:solidFill>
                      <a:schemeClr val="bg1"/>
                    </a:solidFill>
                  </a:tcPr>
                </a:tc>
                <a:tc>
                  <a:txBody>
                    <a:bodyPr/>
                    <a:lstStyle/>
                    <a:p>
                      <a:pPr algn="ctr"/>
                      <a:r>
                        <a:rPr lang="en-US" sz="900" b="1" dirty="0" smtClean="0">
                          <a:solidFill>
                            <a:schemeClr val="tx1"/>
                          </a:solidFill>
                        </a:rPr>
                        <a:t>Realism/Fantasy</a:t>
                      </a:r>
                      <a:endParaRPr lang="en-US" sz="1100" b="1" dirty="0">
                        <a:solidFill>
                          <a:schemeClr val="tx1"/>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rPr>
                        <a:t>Children/Adult</a:t>
                      </a:r>
                    </a:p>
                  </a:txBody>
                  <a:tcPr>
                    <a:solidFill>
                      <a:schemeClr val="bg1"/>
                    </a:solidFill>
                  </a:tcPr>
                </a:tc>
              </a:tr>
              <a:tr h="266278">
                <a:tc>
                  <a:txBody>
                    <a:bodyPr/>
                    <a:lstStyle/>
                    <a:p>
                      <a:pPr algn="ctr"/>
                      <a:r>
                        <a:rPr lang="en-US" sz="900" b="1" dirty="0" smtClean="0"/>
                        <a:t>Lord of the Rings</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-0.3</a:t>
                      </a:r>
                      <a:endParaRPr lang="en-US" sz="900" dirty="0"/>
                    </a:p>
                  </a:txBody>
                  <a:tcPr anchor="ctr">
                    <a:solidFill>
                      <a:schemeClr val="bg1"/>
                    </a:solidFill>
                  </a:tcPr>
                </a:tc>
              </a:tr>
              <a:tr h="266278">
                <a:tc>
                  <a:txBody>
                    <a:bodyPr/>
                    <a:lstStyle/>
                    <a:p>
                      <a:pPr algn="ctr"/>
                      <a:r>
                        <a:rPr lang="en-US" sz="900" b="1" dirty="0" smtClean="0"/>
                        <a:t>Harry Potter</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0.7</a:t>
                      </a:r>
                      <a:endParaRPr lang="en-US" sz="900" dirty="0"/>
                    </a:p>
                  </a:txBody>
                  <a:tcPr anchor="ctr">
                    <a:solidFill>
                      <a:schemeClr val="bg1"/>
                    </a:solidFill>
                  </a:tcPr>
                </a:tc>
              </a:tr>
              <a:tr h="266278">
                <a:tc>
                  <a:txBody>
                    <a:bodyPr/>
                    <a:lstStyle/>
                    <a:p>
                      <a:pPr algn="ctr"/>
                      <a:r>
                        <a:rPr lang="en-US" sz="900" b="1" dirty="0" smtClean="0"/>
                        <a:t>Animal</a:t>
                      </a:r>
                      <a:r>
                        <a:rPr lang="en-US" sz="900" b="1" baseline="0" dirty="0" smtClean="0"/>
                        <a:t> Farm</a:t>
                      </a:r>
                      <a:endParaRPr lang="en-US" sz="900" b="1" dirty="0"/>
                    </a:p>
                  </a:txBody>
                  <a:tcPr>
                    <a:solidFill>
                      <a:schemeClr val="bg1"/>
                    </a:solidFill>
                  </a:tcPr>
                </a:tc>
                <a:tc>
                  <a:txBody>
                    <a:bodyPr/>
                    <a:lstStyle/>
                    <a:p>
                      <a:pPr algn="ctr"/>
                      <a:r>
                        <a:rPr lang="en-US" sz="900" dirty="0" smtClean="0"/>
                        <a:t>-0.4</a:t>
                      </a:r>
                      <a:endParaRPr lang="en-US" sz="900" dirty="0"/>
                    </a:p>
                  </a:txBody>
                  <a:tcPr anchor="ctr">
                    <a:solidFill>
                      <a:schemeClr val="bg1"/>
                    </a:solidFill>
                  </a:tcPr>
                </a:tc>
                <a:tc>
                  <a:txBody>
                    <a:bodyPr/>
                    <a:lstStyle/>
                    <a:p>
                      <a:pPr algn="ctr"/>
                      <a:r>
                        <a:rPr lang="en-US" sz="900" dirty="0" smtClean="0"/>
                        <a:t>-0.8</a:t>
                      </a:r>
                      <a:endParaRPr lang="en-US" sz="900" dirty="0"/>
                    </a:p>
                  </a:txBody>
                  <a:tcPr anchor="ctr">
                    <a:solidFill>
                      <a:schemeClr val="bg1"/>
                    </a:solidFill>
                  </a:tcPr>
                </a:tc>
              </a:tr>
              <a:tr h="2662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t>Sherlock Holmes</a:t>
                      </a: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-0.8</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0.2</a:t>
                      </a:r>
                    </a:p>
                  </a:txBody>
                  <a:tcPr anchor="ctr">
                    <a:solidFill>
                      <a:schemeClr val="bg1"/>
                    </a:solidFill>
                  </a:tcPr>
                </a:tc>
              </a:tr>
            </a:tbl>
          </a:graphicData>
        </a:graphic>
      </p:graphicFrame>
      <p:sp>
        <p:nvSpPr>
          <p:cNvPr id="3" name="TextBox 2"/>
          <p:cNvSpPr txBox="1"/>
          <p:nvPr/>
        </p:nvSpPr>
        <p:spPr>
          <a:xfrm>
            <a:off x="1846763" y="5553418"/>
            <a:ext cx="9036448" cy="646331"/>
          </a:xfrm>
          <a:prstGeom prst="rect">
            <a:avLst/>
          </a:prstGeom>
          <a:noFill/>
        </p:spPr>
        <p:txBody>
          <a:bodyPr wrap="none" rtlCol="0">
            <a:spAutoFit/>
          </a:bodyPr>
          <a:lstStyle/>
          <a:p>
            <a:r>
              <a:rPr lang="en-US" sz="3600" dirty="0" err="1" smtClean="0"/>
              <a:t>Embeddings</a:t>
            </a:r>
            <a:r>
              <a:rPr lang="en-US" sz="3600" dirty="0" smtClean="0"/>
              <a:t> are created using a supervised </a:t>
            </a:r>
            <a:r>
              <a:rPr lang="en-US" sz="3600" dirty="0" err="1" smtClean="0"/>
              <a:t>env</a:t>
            </a:r>
            <a:endParaRPr lang="en-US" sz="3600" dirty="0"/>
          </a:p>
        </p:txBody>
      </p:sp>
    </p:spTree>
    <p:extLst>
      <p:ext uri="{BB962C8B-B14F-4D97-AF65-F5344CB8AC3E}">
        <p14:creationId xmlns:p14="http://schemas.microsoft.com/office/powerpoint/2010/main" val="92121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sp>
        <p:nvSpPr>
          <p:cNvPr id="96"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In short, </a:t>
            </a:r>
            <a:r>
              <a:rPr lang="en-US" sz="4400" dirty="0" err="1" smtClean="0">
                <a:solidFill>
                  <a:srgbClr val="434343"/>
                </a:solidFill>
                <a:latin typeface="Calibri"/>
                <a:ea typeface="Calibri"/>
                <a:cs typeface="Calibri"/>
              </a:rPr>
              <a:t>embeddings</a:t>
            </a:r>
            <a:r>
              <a:rPr lang="en-US" sz="4400" dirty="0" smtClean="0">
                <a:solidFill>
                  <a:srgbClr val="434343"/>
                </a:solidFill>
                <a:latin typeface="Calibri"/>
                <a:ea typeface="Calibri"/>
                <a:cs typeface="Calibri"/>
              </a:rPr>
              <a:t> maps categorical variables into vectors</a:t>
            </a:r>
            <a:r>
              <a:rPr lang="en-US" sz="4000" dirty="0" smtClean="0">
                <a:solidFill>
                  <a:srgbClr val="434343"/>
                </a:solidFill>
                <a:latin typeface="Calibri"/>
                <a:ea typeface="Calibri"/>
                <a:cs typeface="Calibri"/>
              </a:rPr>
              <a:t> </a:t>
            </a:r>
            <a:endParaRPr lang="en-US" sz="3600" dirty="0" smtClean="0"/>
          </a:p>
          <a:p>
            <a:endParaRPr lang="en-US" dirty="0" smtClean="0"/>
          </a:p>
        </p:txBody>
      </p:sp>
      <p:sp>
        <p:nvSpPr>
          <p:cNvPr id="28" name="Right Arrow 27"/>
          <p:cNvSpPr/>
          <p:nvPr/>
        </p:nvSpPr>
        <p:spPr>
          <a:xfrm>
            <a:off x="4481184"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ight Arrow 28"/>
          <p:cNvSpPr/>
          <p:nvPr/>
        </p:nvSpPr>
        <p:spPr>
          <a:xfrm>
            <a:off x="7372836"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890866570"/>
              </p:ext>
            </p:extLst>
          </p:nvPr>
        </p:nvGraphicFramePr>
        <p:xfrm>
          <a:off x="2303364" y="2679686"/>
          <a:ext cx="1886673" cy="1854200"/>
        </p:xfrm>
        <a:graphic>
          <a:graphicData uri="http://schemas.openxmlformats.org/drawingml/2006/table">
            <a:tbl>
              <a:tblPr firstRow="1" bandRow="1">
                <a:tableStyleId>{5940675A-B579-460E-94D1-54222C63F5DA}</a:tableStyleId>
              </a:tblPr>
              <a:tblGrid>
                <a:gridCol w="1886673"/>
              </a:tblGrid>
              <a:tr h="370840">
                <a:tc>
                  <a:txBody>
                    <a:bodyPr/>
                    <a:lstStyle/>
                    <a:p>
                      <a:pPr algn="ctr"/>
                      <a:r>
                        <a:rPr lang="en-US" b="0" dirty="0" smtClean="0">
                          <a:solidFill>
                            <a:schemeClr val="bg1"/>
                          </a:solidFill>
                        </a:rPr>
                        <a:t>Book Title</a:t>
                      </a:r>
                      <a:endParaRPr lang="en-US" b="0" dirty="0">
                        <a:solidFill>
                          <a:schemeClr val="bg1"/>
                        </a:solidFill>
                      </a:endParaRPr>
                    </a:p>
                  </a:txBody>
                  <a:tcPr>
                    <a:solidFill>
                      <a:schemeClr val="accent1">
                        <a:lumMod val="50000"/>
                      </a:schemeClr>
                    </a:solidFill>
                  </a:tcPr>
                </a:tc>
              </a:tr>
              <a:tr h="370840">
                <a:tc>
                  <a:txBody>
                    <a:bodyPr/>
                    <a:lstStyle/>
                    <a:p>
                      <a:pPr algn="l"/>
                      <a:r>
                        <a:rPr lang="en-US" dirty="0" smtClean="0"/>
                        <a:t>Lord of the Rings</a:t>
                      </a:r>
                      <a:endParaRPr lang="en-US" dirty="0"/>
                    </a:p>
                  </a:txBody>
                  <a:tcPr>
                    <a:solidFill>
                      <a:schemeClr val="accent1">
                        <a:lumMod val="20000"/>
                        <a:lumOff val="80000"/>
                      </a:schemeClr>
                    </a:solidFill>
                  </a:tcPr>
                </a:tc>
              </a:tr>
              <a:tr h="370840">
                <a:tc>
                  <a:txBody>
                    <a:bodyPr/>
                    <a:lstStyle/>
                    <a:p>
                      <a:pPr algn="l"/>
                      <a:r>
                        <a:rPr lang="en-US" dirty="0" smtClean="0"/>
                        <a:t>Harry Potter</a:t>
                      </a:r>
                      <a:endParaRPr lang="en-US" dirty="0"/>
                    </a:p>
                  </a:txBody>
                  <a:tcPr>
                    <a:solidFill>
                      <a:schemeClr val="accent1">
                        <a:lumMod val="20000"/>
                        <a:lumOff val="80000"/>
                      </a:schemeClr>
                    </a:solidFill>
                  </a:tcPr>
                </a:tc>
              </a:tr>
              <a:tr h="370840">
                <a:tc>
                  <a:txBody>
                    <a:bodyPr/>
                    <a:lstStyle/>
                    <a:p>
                      <a:pPr algn="l"/>
                      <a:r>
                        <a:rPr lang="en-US" dirty="0" smtClean="0"/>
                        <a:t>Animal</a:t>
                      </a:r>
                      <a:r>
                        <a:rPr lang="en-US" baseline="0" dirty="0" smtClean="0"/>
                        <a:t> Farm</a:t>
                      </a:r>
                      <a:endParaRPr lang="en-US" dirty="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Sherlock Holmes</a:t>
                      </a:r>
                    </a:p>
                  </a:txBody>
                  <a:tcPr>
                    <a:solidFill>
                      <a:schemeClr val="accent1">
                        <a:lumMod val="20000"/>
                        <a:lumOff val="80000"/>
                      </a:schemeClr>
                    </a:solidFill>
                  </a:tcPr>
                </a:tc>
              </a:tr>
            </a:tbl>
          </a:graphicData>
        </a:graphic>
      </p:graphicFrame>
      <p:cxnSp>
        <p:nvCxnSpPr>
          <p:cNvPr id="14" name="Straight Arrow Connector 13"/>
          <p:cNvCxnSpPr/>
          <p:nvPr/>
        </p:nvCxnSpPr>
        <p:spPr>
          <a:xfrm flipV="1">
            <a:off x="10047493" y="2664809"/>
            <a:ext cx="0" cy="23406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8772166" y="3850244"/>
            <a:ext cx="26520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9554348" y="2253118"/>
            <a:ext cx="983603" cy="369332"/>
          </a:xfrm>
          <a:prstGeom prst="rect">
            <a:avLst/>
          </a:prstGeom>
          <a:noFill/>
        </p:spPr>
        <p:txBody>
          <a:bodyPr wrap="none" rtlCol="0">
            <a:spAutoFit/>
          </a:bodyPr>
          <a:lstStyle/>
          <a:p>
            <a:r>
              <a:rPr lang="en-US" b="1" dirty="0" smtClean="0"/>
              <a:t>Children</a:t>
            </a:r>
            <a:endParaRPr lang="en-US" b="1" dirty="0"/>
          </a:p>
        </p:txBody>
      </p:sp>
      <p:sp>
        <p:nvSpPr>
          <p:cNvPr id="30" name="TextBox 29"/>
          <p:cNvSpPr txBox="1"/>
          <p:nvPr/>
        </p:nvSpPr>
        <p:spPr>
          <a:xfrm>
            <a:off x="9694708" y="4998891"/>
            <a:ext cx="707245" cy="369332"/>
          </a:xfrm>
          <a:prstGeom prst="rect">
            <a:avLst/>
          </a:prstGeom>
          <a:noFill/>
        </p:spPr>
        <p:txBody>
          <a:bodyPr wrap="none" rtlCol="0">
            <a:spAutoFit/>
          </a:bodyPr>
          <a:lstStyle/>
          <a:p>
            <a:r>
              <a:rPr lang="en-US" b="1" smtClean="0"/>
              <a:t>Adult</a:t>
            </a:r>
            <a:endParaRPr lang="en-US" b="1" dirty="0"/>
          </a:p>
        </p:txBody>
      </p:sp>
      <p:sp>
        <p:nvSpPr>
          <p:cNvPr id="31" name="TextBox 30"/>
          <p:cNvSpPr txBox="1"/>
          <p:nvPr/>
        </p:nvSpPr>
        <p:spPr>
          <a:xfrm>
            <a:off x="11417332" y="3665578"/>
            <a:ext cx="908262" cy="369332"/>
          </a:xfrm>
          <a:prstGeom prst="rect">
            <a:avLst/>
          </a:prstGeom>
          <a:noFill/>
        </p:spPr>
        <p:txBody>
          <a:bodyPr wrap="none" rtlCol="0">
            <a:spAutoFit/>
          </a:bodyPr>
          <a:lstStyle/>
          <a:p>
            <a:r>
              <a:rPr lang="en-US" b="1" dirty="0" smtClean="0"/>
              <a:t>Fantasy</a:t>
            </a:r>
            <a:endParaRPr lang="en-US" b="1" dirty="0"/>
          </a:p>
        </p:txBody>
      </p:sp>
      <p:sp>
        <p:nvSpPr>
          <p:cNvPr id="32" name="TextBox 31"/>
          <p:cNvSpPr txBox="1"/>
          <p:nvPr/>
        </p:nvSpPr>
        <p:spPr>
          <a:xfrm>
            <a:off x="7889636" y="3650483"/>
            <a:ext cx="931665" cy="369332"/>
          </a:xfrm>
          <a:prstGeom prst="rect">
            <a:avLst/>
          </a:prstGeom>
          <a:noFill/>
        </p:spPr>
        <p:txBody>
          <a:bodyPr wrap="none" rtlCol="0">
            <a:spAutoFit/>
          </a:bodyPr>
          <a:lstStyle/>
          <a:p>
            <a:r>
              <a:rPr lang="en-US" b="1" dirty="0" smtClean="0"/>
              <a:t>Realism</a:t>
            </a:r>
            <a:endParaRPr lang="en-US" b="1" dirty="0"/>
          </a:p>
        </p:txBody>
      </p:sp>
      <p:sp>
        <p:nvSpPr>
          <p:cNvPr id="33" name="TextBox 32"/>
          <p:cNvSpPr txBox="1"/>
          <p:nvPr/>
        </p:nvSpPr>
        <p:spPr>
          <a:xfrm>
            <a:off x="10642665" y="4200197"/>
            <a:ext cx="1549335" cy="338554"/>
          </a:xfrm>
          <a:prstGeom prst="rect">
            <a:avLst/>
          </a:prstGeom>
          <a:noFill/>
        </p:spPr>
        <p:txBody>
          <a:bodyPr wrap="none" rtlCol="0">
            <a:spAutoFit/>
          </a:bodyPr>
          <a:lstStyle/>
          <a:p>
            <a:r>
              <a:rPr lang="en-US" sz="1600"/>
              <a:t>Lord of the rings</a:t>
            </a:r>
            <a:endParaRPr lang="en-US" sz="1600" dirty="0"/>
          </a:p>
        </p:txBody>
      </p:sp>
      <p:sp>
        <p:nvSpPr>
          <p:cNvPr id="34" name="TextBox 33"/>
          <p:cNvSpPr txBox="1"/>
          <p:nvPr/>
        </p:nvSpPr>
        <p:spPr>
          <a:xfrm>
            <a:off x="10621138" y="2891363"/>
            <a:ext cx="1237134" cy="338554"/>
          </a:xfrm>
          <a:prstGeom prst="rect">
            <a:avLst/>
          </a:prstGeom>
          <a:noFill/>
        </p:spPr>
        <p:txBody>
          <a:bodyPr wrap="none" rtlCol="0">
            <a:spAutoFit/>
          </a:bodyPr>
          <a:lstStyle>
            <a:defPPr>
              <a:defRPr lang="en-US"/>
            </a:defPPr>
            <a:lvl1pPr>
              <a:defRPr sz="1600"/>
            </a:lvl1pPr>
          </a:lstStyle>
          <a:p>
            <a:r>
              <a:rPr lang="en-US" dirty="0"/>
              <a:t>Harry Potter</a:t>
            </a:r>
          </a:p>
        </p:txBody>
      </p:sp>
      <p:sp>
        <p:nvSpPr>
          <p:cNvPr id="35" name="TextBox 34"/>
          <p:cNvSpPr txBox="1"/>
          <p:nvPr/>
        </p:nvSpPr>
        <p:spPr>
          <a:xfrm>
            <a:off x="8813373" y="4630218"/>
            <a:ext cx="1264385" cy="338554"/>
          </a:xfrm>
          <a:prstGeom prst="rect">
            <a:avLst/>
          </a:prstGeom>
          <a:noFill/>
        </p:spPr>
        <p:txBody>
          <a:bodyPr wrap="none" rtlCol="0">
            <a:spAutoFit/>
          </a:bodyPr>
          <a:lstStyle>
            <a:defPPr>
              <a:defRPr lang="en-US"/>
            </a:defPPr>
            <a:lvl1pPr>
              <a:defRPr sz="1600"/>
            </a:lvl1pPr>
          </a:lstStyle>
          <a:p>
            <a:r>
              <a:rPr lang="en-US" dirty="0"/>
              <a:t>Animal Farm</a:t>
            </a:r>
          </a:p>
        </p:txBody>
      </p:sp>
      <p:sp>
        <p:nvSpPr>
          <p:cNvPr id="36" name="TextBox 35"/>
          <p:cNvSpPr txBox="1"/>
          <p:nvPr/>
        </p:nvSpPr>
        <p:spPr>
          <a:xfrm>
            <a:off x="8435197" y="3370804"/>
            <a:ext cx="1601721" cy="338554"/>
          </a:xfrm>
          <a:prstGeom prst="rect">
            <a:avLst/>
          </a:prstGeom>
          <a:noFill/>
        </p:spPr>
        <p:txBody>
          <a:bodyPr wrap="none" rtlCol="0">
            <a:spAutoFit/>
          </a:bodyPr>
          <a:lstStyle>
            <a:defPPr>
              <a:defRPr lang="en-US"/>
            </a:defPPr>
            <a:lvl1pPr>
              <a:defRPr sz="1600"/>
            </a:lvl1pPr>
          </a:lstStyle>
          <a:p>
            <a:r>
              <a:rPr lang="en-US" dirty="0"/>
              <a:t>Sherlock Holmes</a:t>
            </a:r>
          </a:p>
        </p:txBody>
      </p:sp>
      <p:sp>
        <p:nvSpPr>
          <p:cNvPr id="2" name="Slide Number Placeholder 1"/>
          <p:cNvSpPr>
            <a:spLocks noGrp="1"/>
          </p:cNvSpPr>
          <p:nvPr>
            <p:ph type="sldNum" sz="quarter" idx="12"/>
          </p:nvPr>
        </p:nvSpPr>
        <p:spPr/>
        <p:txBody>
          <a:bodyPr/>
          <a:lstStyle/>
          <a:p>
            <a:fld id="{82347E91-6F59-4549-8101-DA6AD817E647}" type="slidenum">
              <a:rPr lang="en-US" smtClean="0"/>
              <a:t>13</a:t>
            </a:fld>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675944200"/>
              </p:ext>
            </p:extLst>
          </p:nvPr>
        </p:nvGraphicFramePr>
        <p:xfrm>
          <a:off x="5416229" y="2600675"/>
          <a:ext cx="1878236" cy="1828800"/>
        </p:xfrm>
        <a:graphic>
          <a:graphicData uri="http://schemas.openxmlformats.org/drawingml/2006/table">
            <a:tbl>
              <a:tblPr firstRow="1" bandRow="1">
                <a:tableStyleId>{5940675A-B579-460E-94D1-54222C63F5DA}</a:tableStyleId>
              </a:tblPr>
              <a:tblGrid>
                <a:gridCol w="637490"/>
                <a:gridCol w="637490"/>
                <a:gridCol w="603256"/>
              </a:tblGrid>
              <a:tr h="266278">
                <a:tc>
                  <a:txBody>
                    <a:bodyPr/>
                    <a:lstStyle/>
                    <a:p>
                      <a:pPr algn="l"/>
                      <a:endParaRPr lang="en-US" sz="600" b="0" dirty="0">
                        <a:solidFill>
                          <a:schemeClr val="bg1"/>
                        </a:solidFill>
                      </a:endParaRPr>
                    </a:p>
                  </a:txBody>
                  <a:tcPr>
                    <a:solidFill>
                      <a:schemeClr val="bg1"/>
                    </a:solidFill>
                  </a:tcPr>
                </a:tc>
                <a:tc>
                  <a:txBody>
                    <a:bodyPr/>
                    <a:lstStyle/>
                    <a:p>
                      <a:pPr algn="ctr"/>
                      <a:r>
                        <a:rPr lang="en-US" sz="900" b="1" dirty="0" smtClean="0">
                          <a:solidFill>
                            <a:schemeClr val="tx1"/>
                          </a:solidFill>
                        </a:rPr>
                        <a:t>Realism/Fantasy</a:t>
                      </a:r>
                      <a:endParaRPr lang="en-US" sz="1100" b="1" dirty="0">
                        <a:solidFill>
                          <a:schemeClr val="tx1"/>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rPr>
                        <a:t>Children/Adult</a:t>
                      </a:r>
                    </a:p>
                  </a:txBody>
                  <a:tcPr>
                    <a:solidFill>
                      <a:schemeClr val="bg1"/>
                    </a:solidFill>
                  </a:tcPr>
                </a:tc>
              </a:tr>
              <a:tr h="266278">
                <a:tc>
                  <a:txBody>
                    <a:bodyPr/>
                    <a:lstStyle/>
                    <a:p>
                      <a:pPr algn="ctr"/>
                      <a:r>
                        <a:rPr lang="en-US" sz="900" b="1" dirty="0" smtClean="0"/>
                        <a:t>Lord of the Rings</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-0.3</a:t>
                      </a:r>
                      <a:endParaRPr lang="en-US" sz="900" dirty="0"/>
                    </a:p>
                  </a:txBody>
                  <a:tcPr anchor="ctr">
                    <a:solidFill>
                      <a:schemeClr val="bg1"/>
                    </a:solidFill>
                  </a:tcPr>
                </a:tc>
              </a:tr>
              <a:tr h="266278">
                <a:tc>
                  <a:txBody>
                    <a:bodyPr/>
                    <a:lstStyle/>
                    <a:p>
                      <a:pPr algn="ctr"/>
                      <a:r>
                        <a:rPr lang="en-US" sz="900" b="1" dirty="0" smtClean="0"/>
                        <a:t>Harry Potter</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0.7</a:t>
                      </a:r>
                      <a:endParaRPr lang="en-US" sz="900" dirty="0"/>
                    </a:p>
                  </a:txBody>
                  <a:tcPr anchor="ctr">
                    <a:solidFill>
                      <a:schemeClr val="bg1"/>
                    </a:solidFill>
                  </a:tcPr>
                </a:tc>
              </a:tr>
              <a:tr h="266278">
                <a:tc>
                  <a:txBody>
                    <a:bodyPr/>
                    <a:lstStyle/>
                    <a:p>
                      <a:pPr algn="ctr"/>
                      <a:r>
                        <a:rPr lang="en-US" sz="900" b="1" dirty="0" smtClean="0"/>
                        <a:t>Animal</a:t>
                      </a:r>
                      <a:r>
                        <a:rPr lang="en-US" sz="900" b="1" baseline="0" dirty="0" smtClean="0"/>
                        <a:t> Farm</a:t>
                      </a:r>
                      <a:endParaRPr lang="en-US" sz="900" b="1" dirty="0"/>
                    </a:p>
                  </a:txBody>
                  <a:tcPr>
                    <a:solidFill>
                      <a:schemeClr val="bg1"/>
                    </a:solidFill>
                  </a:tcPr>
                </a:tc>
                <a:tc>
                  <a:txBody>
                    <a:bodyPr/>
                    <a:lstStyle/>
                    <a:p>
                      <a:pPr algn="ctr"/>
                      <a:r>
                        <a:rPr lang="en-US" sz="900" dirty="0" smtClean="0"/>
                        <a:t>-0.4</a:t>
                      </a:r>
                      <a:endParaRPr lang="en-US" sz="900" dirty="0"/>
                    </a:p>
                  </a:txBody>
                  <a:tcPr anchor="ctr">
                    <a:solidFill>
                      <a:schemeClr val="bg1"/>
                    </a:solidFill>
                  </a:tcPr>
                </a:tc>
                <a:tc>
                  <a:txBody>
                    <a:bodyPr/>
                    <a:lstStyle/>
                    <a:p>
                      <a:pPr algn="ctr"/>
                      <a:r>
                        <a:rPr lang="en-US" sz="900" dirty="0" smtClean="0"/>
                        <a:t>-0.8</a:t>
                      </a:r>
                      <a:endParaRPr lang="en-US" sz="900" dirty="0"/>
                    </a:p>
                  </a:txBody>
                  <a:tcPr anchor="ctr">
                    <a:solidFill>
                      <a:schemeClr val="bg1"/>
                    </a:solidFill>
                  </a:tcPr>
                </a:tc>
              </a:tr>
              <a:tr h="2662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t>Sherlock Holmes</a:t>
                      </a: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-0.8</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0.2</a:t>
                      </a:r>
                    </a:p>
                  </a:txBody>
                  <a:tcPr anchor="ctr">
                    <a:solidFill>
                      <a:schemeClr val="bg1"/>
                    </a:solidFill>
                  </a:tcPr>
                </a:tc>
              </a:tr>
            </a:tbl>
          </a:graphicData>
        </a:graphic>
      </p:graphicFrame>
      <p:sp>
        <p:nvSpPr>
          <p:cNvPr id="3" name="TextBox 2"/>
          <p:cNvSpPr txBox="1"/>
          <p:nvPr/>
        </p:nvSpPr>
        <p:spPr>
          <a:xfrm>
            <a:off x="1846763" y="5553418"/>
            <a:ext cx="8440003" cy="646331"/>
          </a:xfrm>
          <a:prstGeom prst="rect">
            <a:avLst/>
          </a:prstGeom>
          <a:noFill/>
        </p:spPr>
        <p:txBody>
          <a:bodyPr wrap="none" rtlCol="0">
            <a:spAutoFit/>
          </a:bodyPr>
          <a:lstStyle/>
          <a:p>
            <a:r>
              <a:rPr lang="en-US" sz="3600" dirty="0" smtClean="0"/>
              <a:t>But can be used for unsupervised problems!</a:t>
            </a:r>
            <a:endParaRPr lang="en-US" sz="3600" dirty="0"/>
          </a:p>
        </p:txBody>
      </p:sp>
    </p:spTree>
    <p:extLst>
      <p:ext uri="{BB962C8B-B14F-4D97-AF65-F5344CB8AC3E}">
        <p14:creationId xmlns:p14="http://schemas.microsoft.com/office/powerpoint/2010/main" val="2040275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518119" y="2806890"/>
            <a:ext cx="10967880" cy="1244223"/>
          </a:xfrm>
          <a:prstGeom prst="rect">
            <a:avLst/>
          </a:prstGeom>
        </p:spPr>
        <p:txBody>
          <a:bodyPr vert="horz" lIns="121916" tIns="121916" rIns="121916" bIns="121916" rtlCol="0" anchor="b" anchorCtr="0">
            <a:noAutofit/>
          </a:bodyPr>
          <a:lstStyle/>
          <a:p>
            <a:r>
              <a:rPr lang="en-US" sz="5400" dirty="0" smtClean="0">
                <a:solidFill>
                  <a:schemeClr val="bg1"/>
                </a:solidFill>
              </a:rPr>
              <a:t>Embedding for Categorical Encoding from Scratch</a:t>
            </a:r>
            <a:endParaRPr lang="en" sz="6000" dirty="0">
              <a:solidFill>
                <a:schemeClr val="bg1"/>
              </a:solidFill>
            </a:endParaRPr>
          </a:p>
        </p:txBody>
      </p:sp>
    </p:spTree>
    <p:extLst>
      <p:ext uri="{BB962C8B-B14F-4D97-AF65-F5344CB8AC3E}">
        <p14:creationId xmlns:p14="http://schemas.microsoft.com/office/powerpoint/2010/main" val="772662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grpSp>
        <p:nvGrpSpPr>
          <p:cNvPr id="85" name="Group 84"/>
          <p:cNvGrpSpPr/>
          <p:nvPr/>
        </p:nvGrpSpPr>
        <p:grpSpPr>
          <a:xfrm>
            <a:off x="6225436" y="4263366"/>
            <a:ext cx="623371" cy="623371"/>
            <a:chOff x="3073634" y="3022012"/>
            <a:chExt cx="810109" cy="810107"/>
          </a:xfrm>
        </p:grpSpPr>
        <p:sp>
          <p:nvSpPr>
            <p:cNvPr id="86" name="Oval 85"/>
            <p:cNvSpPr/>
            <p:nvPr/>
          </p:nvSpPr>
          <p:spPr>
            <a:xfrm>
              <a:off x="3073634" y="3022012"/>
              <a:ext cx="810109" cy="810107"/>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p:cNvSpPr txBox="1"/>
                <p:nvPr/>
              </p:nvSpPr>
              <p:spPr>
                <a:xfrm>
                  <a:off x="3248300" y="3242403"/>
                  <a:ext cx="4801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pt-BR" b="0" i="1" smtClean="0">
                                <a:latin typeface="Cambria Math" charset="0"/>
                              </a:rPr>
                              <m:t>𝑥</m:t>
                            </m:r>
                          </m:e>
                          <m:sub>
                            <m:r>
                              <a:rPr lang="pt-BR" b="0" i="1" smtClean="0">
                                <a:latin typeface="Cambria Math" charset="0"/>
                              </a:rPr>
                              <m:t>𝑛</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3248300" y="3242403"/>
                  <a:ext cx="480196" cy="369332"/>
                </a:xfrm>
                <a:prstGeom prst="rect">
                  <a:avLst/>
                </a:prstGeom>
                <a:blipFill rotWithShape="0">
                  <a:blip r:embed="rId20"/>
                  <a:stretch>
                    <a:fillRect/>
                  </a:stretch>
                </a:blipFill>
              </p:spPr>
              <p:txBody>
                <a:bodyPr/>
                <a:lstStyle/>
                <a:p>
                  <a:r>
                    <a:rPr lang="en-US">
                      <a:noFill/>
                    </a:rPr>
                    <a:t> </a:t>
                  </a:r>
                </a:p>
              </p:txBody>
            </p:sp>
          </mc:Fallback>
        </mc:AlternateContent>
      </p:grpSp>
      <p:cxnSp>
        <p:nvCxnSpPr>
          <p:cNvPr id="88" name="Straight Arrow Connector 87"/>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89" name="Group 88"/>
          <p:cNvGrpSpPr/>
          <p:nvPr/>
        </p:nvGrpSpPr>
        <p:grpSpPr>
          <a:xfrm>
            <a:off x="9166977" y="3288060"/>
            <a:ext cx="682468" cy="623371"/>
            <a:chOff x="3073627" y="3022015"/>
            <a:chExt cx="886907" cy="810108"/>
          </a:xfrm>
        </p:grpSpPr>
        <p:sp>
          <p:nvSpPr>
            <p:cNvPr id="90" name="Oval 89"/>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92" name="Group 91"/>
          <p:cNvGrpSpPr/>
          <p:nvPr/>
        </p:nvGrpSpPr>
        <p:grpSpPr>
          <a:xfrm>
            <a:off x="9166973" y="2483254"/>
            <a:ext cx="687778" cy="623371"/>
            <a:chOff x="3073629" y="3022015"/>
            <a:chExt cx="893810" cy="810108"/>
          </a:xfrm>
        </p:grpSpPr>
        <p:sp>
          <p:nvSpPr>
            <p:cNvPr id="93" name="Oval 92"/>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95" name="Group 94"/>
          <p:cNvGrpSpPr/>
          <p:nvPr/>
        </p:nvGrpSpPr>
        <p:grpSpPr>
          <a:xfrm>
            <a:off x="9166969" y="4232651"/>
            <a:ext cx="661787" cy="623371"/>
            <a:chOff x="3073629" y="3022015"/>
            <a:chExt cx="860034" cy="810108"/>
          </a:xfrm>
        </p:grpSpPr>
        <p:sp>
          <p:nvSpPr>
            <p:cNvPr id="96" name="Oval 95"/>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96"/>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98" name="Straight Arrow Connector 97"/>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9" name="TextBox 98"/>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99" name="TextBox 98"/>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21"/>
                <a:stretch>
                  <a:fillRect b="-3226"/>
                </a:stretch>
              </a:blipFill>
            </p:spPr>
            <p:txBody>
              <a:bodyPr/>
              <a:lstStyle/>
              <a:p>
                <a:r>
                  <a:rPr lang="en-US">
                    <a:noFill/>
                  </a:rPr>
                  <a:t> </a:t>
                </a:r>
              </a:p>
            </p:txBody>
          </p:sp>
        </mc:Fallback>
      </mc:AlternateContent>
      <p:grpSp>
        <p:nvGrpSpPr>
          <p:cNvPr id="100" name="Group 99"/>
          <p:cNvGrpSpPr/>
          <p:nvPr/>
        </p:nvGrpSpPr>
        <p:grpSpPr>
          <a:xfrm>
            <a:off x="8054736" y="3288060"/>
            <a:ext cx="623371" cy="623371"/>
            <a:chOff x="3073631" y="3022015"/>
            <a:chExt cx="810108" cy="810108"/>
          </a:xfrm>
        </p:grpSpPr>
        <p:sp>
          <p:nvSpPr>
            <p:cNvPr id="101" name="Oval 10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103" name="Group 102"/>
          <p:cNvGrpSpPr/>
          <p:nvPr/>
        </p:nvGrpSpPr>
        <p:grpSpPr>
          <a:xfrm>
            <a:off x="8054730" y="2483254"/>
            <a:ext cx="636213" cy="623371"/>
            <a:chOff x="3073629" y="3022015"/>
            <a:chExt cx="826798" cy="810108"/>
          </a:xfrm>
        </p:grpSpPr>
        <p:sp>
          <p:nvSpPr>
            <p:cNvPr id="104" name="Oval 10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106" name="Group 105"/>
          <p:cNvGrpSpPr/>
          <p:nvPr/>
        </p:nvGrpSpPr>
        <p:grpSpPr>
          <a:xfrm>
            <a:off x="8054731" y="4232651"/>
            <a:ext cx="623370" cy="623371"/>
            <a:chOff x="3073631" y="3022015"/>
            <a:chExt cx="810108" cy="810108"/>
          </a:xfrm>
        </p:grpSpPr>
        <p:sp>
          <p:nvSpPr>
            <p:cNvPr id="107" name="Oval 10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8" name="TextBox 10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9" name="TextBox 10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09" name="TextBox 10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22"/>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10" name="TextBox 10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23"/>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11" name="TextBox 11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24"/>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12" name="TextBox 11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25"/>
                <a:stretch>
                  <a:fillRect r="-76667"/>
                </a:stretch>
              </a:blipFill>
            </p:spPr>
            <p:txBody>
              <a:bodyPr/>
              <a:lstStyle/>
              <a:p>
                <a:r>
                  <a:rPr lang="en-US">
                    <a:noFill/>
                  </a:rPr>
                  <a:t> </a:t>
                </a:r>
              </a:p>
            </p:txBody>
          </p:sp>
        </mc:Fallback>
      </mc:AlternateContent>
      <p:grpSp>
        <p:nvGrpSpPr>
          <p:cNvPr id="113" name="Group 112"/>
          <p:cNvGrpSpPr/>
          <p:nvPr/>
        </p:nvGrpSpPr>
        <p:grpSpPr>
          <a:xfrm>
            <a:off x="6465085" y="2835396"/>
            <a:ext cx="1605061" cy="1749397"/>
            <a:chOff x="1730855" y="4311223"/>
            <a:chExt cx="1605061" cy="1749397"/>
          </a:xfrm>
        </p:grpSpPr>
        <p:cxnSp>
          <p:nvCxnSpPr>
            <p:cNvPr id="114" name="Straight Arrow Connector 11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5" name="TextBox 114"/>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15" name="TextBox 114"/>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26"/>
                  <a:stretch>
                    <a:fillRect b="-3226"/>
                  </a:stretch>
                </a:blipFill>
              </p:spPr>
              <p:txBody>
                <a:bodyPr/>
                <a:lstStyle/>
                <a:p>
                  <a:r>
                    <a:rPr lang="en-US">
                      <a:noFill/>
                    </a:rPr>
                    <a:t> </a:t>
                  </a:r>
                </a:p>
              </p:txBody>
            </p:sp>
          </mc:Fallback>
        </mc:AlternateContent>
        <p:cxnSp>
          <p:nvCxnSpPr>
            <p:cNvPr id="116" name="Straight Arrow Connector 115"/>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7" name="Straight Arrow Connector 116"/>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8" name="Straight Arrow Connector 117"/>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9" name="Straight Arrow Connector 118"/>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20" name="Straight Arrow Connector 119"/>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21" name="Straight Arrow Connector 120"/>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22" name="Straight Arrow Connector 121"/>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23" name="Straight Arrow Connector 122"/>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124" name="Straight Arrow Connector 123"/>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127" name="Group 126"/>
          <p:cNvGrpSpPr/>
          <p:nvPr/>
        </p:nvGrpSpPr>
        <p:grpSpPr>
          <a:xfrm>
            <a:off x="6227377" y="3316671"/>
            <a:ext cx="623371" cy="623371"/>
            <a:chOff x="3073634" y="3022012"/>
            <a:chExt cx="810109" cy="810107"/>
          </a:xfrm>
        </p:grpSpPr>
        <p:sp>
          <p:nvSpPr>
            <p:cNvPr id="128" name="Oval 127"/>
            <p:cNvSpPr/>
            <p:nvPr/>
          </p:nvSpPr>
          <p:spPr>
            <a:xfrm>
              <a:off x="3073634" y="3022012"/>
              <a:ext cx="810109" cy="810107"/>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TextBox 128"/>
                <p:cNvSpPr txBox="1"/>
                <p:nvPr/>
              </p:nvSpPr>
              <p:spPr>
                <a:xfrm>
                  <a:off x="3248300" y="3242403"/>
                  <a:ext cx="605713" cy="4799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pt-BR"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29" name="TextBox 128"/>
                <p:cNvSpPr txBox="1">
                  <a:spLocks noRot="1" noChangeAspect="1" noMove="1" noResize="1" noEditPoints="1" noAdjustHandles="1" noChangeArrowheads="1" noChangeShapeType="1" noTextEdit="1"/>
                </p:cNvSpPr>
                <p:nvPr/>
              </p:nvSpPr>
              <p:spPr>
                <a:xfrm>
                  <a:off x="3248300" y="3242403"/>
                  <a:ext cx="605713" cy="479968"/>
                </a:xfrm>
                <a:prstGeom prst="rect">
                  <a:avLst/>
                </a:prstGeom>
                <a:blipFill rotWithShape="0">
                  <a:blip r:embed="rId27"/>
                  <a:stretch>
                    <a:fillRect/>
                  </a:stretch>
                </a:blipFill>
              </p:spPr>
              <p:txBody>
                <a:bodyPr/>
                <a:lstStyle/>
                <a:p>
                  <a:r>
                    <a:rPr lang="en-US">
                      <a:noFill/>
                    </a:rPr>
                    <a:t> </a:t>
                  </a:r>
                </a:p>
              </p:txBody>
            </p:sp>
          </mc:Fallback>
        </mc:AlternateContent>
      </p:grpSp>
      <p:grpSp>
        <p:nvGrpSpPr>
          <p:cNvPr id="130" name="Group 129"/>
          <p:cNvGrpSpPr/>
          <p:nvPr/>
        </p:nvGrpSpPr>
        <p:grpSpPr>
          <a:xfrm>
            <a:off x="6231948" y="2531638"/>
            <a:ext cx="623371" cy="623371"/>
            <a:chOff x="3073634" y="3022012"/>
            <a:chExt cx="810109" cy="810107"/>
          </a:xfrm>
        </p:grpSpPr>
        <p:sp>
          <p:nvSpPr>
            <p:cNvPr id="131" name="Oval 130"/>
            <p:cNvSpPr/>
            <p:nvPr/>
          </p:nvSpPr>
          <p:spPr>
            <a:xfrm>
              <a:off x="3073634" y="3022012"/>
              <a:ext cx="810109" cy="810107"/>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TextBox 131"/>
                <p:cNvSpPr txBox="1"/>
                <p:nvPr/>
              </p:nvSpPr>
              <p:spPr>
                <a:xfrm>
                  <a:off x="3248300" y="3242403"/>
                  <a:ext cx="598795" cy="4799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pt-BR"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32" name="TextBox 131"/>
                <p:cNvSpPr txBox="1">
                  <a:spLocks noRot="1" noChangeAspect="1" noMove="1" noResize="1" noEditPoints="1" noAdjustHandles="1" noChangeArrowheads="1" noChangeShapeType="1" noTextEdit="1"/>
                </p:cNvSpPr>
                <p:nvPr/>
              </p:nvSpPr>
              <p:spPr>
                <a:xfrm>
                  <a:off x="3248300" y="3242403"/>
                  <a:ext cx="598795" cy="479968"/>
                </a:xfrm>
                <a:prstGeom prst="rect">
                  <a:avLst/>
                </a:prstGeom>
                <a:blipFill rotWithShape="0">
                  <a:blip r:embed="rId28"/>
                  <a:stretch>
                    <a:fillRect/>
                  </a:stretch>
                </a:blipFill>
              </p:spPr>
              <p:txBody>
                <a:bodyPr/>
                <a:lstStyle/>
                <a:p>
                  <a:r>
                    <a:rPr lang="en-US">
                      <a:noFill/>
                    </a:rPr>
                    <a:t> </a:t>
                  </a:r>
                </a:p>
              </p:txBody>
            </p:sp>
          </mc:Fallback>
        </mc:AlternateContent>
      </p:grpSp>
      <p:grpSp>
        <p:nvGrpSpPr>
          <p:cNvPr id="50" name="Group 49"/>
          <p:cNvGrpSpPr/>
          <p:nvPr/>
        </p:nvGrpSpPr>
        <p:grpSpPr>
          <a:xfrm>
            <a:off x="11018047" y="3324696"/>
            <a:ext cx="623371" cy="623371"/>
            <a:chOff x="7333784" y="3266729"/>
            <a:chExt cx="623371" cy="623371"/>
          </a:xfrm>
        </p:grpSpPr>
        <p:sp>
          <p:nvSpPr>
            <p:cNvPr id="51" name="Oval 50"/>
            <p:cNvSpPr/>
            <p:nvPr/>
          </p:nvSpPr>
          <p:spPr>
            <a:xfrm>
              <a:off x="7333784" y="3266729"/>
              <a:ext cx="623371" cy="623371"/>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7505365" y="3410916"/>
                  <a:ext cx="285777" cy="2841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𝑦</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7505365" y="3410916"/>
                  <a:ext cx="285777" cy="284198"/>
                </a:xfrm>
                <a:prstGeom prst="rect">
                  <a:avLst/>
                </a:prstGeom>
                <a:blipFill rotWithShape="0">
                  <a:blip r:embed="rId10"/>
                  <a:stretch>
                    <a:fillRect r="-6383" b="-36170"/>
                  </a:stretch>
                </a:blipFill>
              </p:spPr>
              <p:txBody>
                <a:bodyPr/>
                <a:lstStyle/>
                <a:p>
                  <a:r>
                    <a:rPr lang="en-US">
                      <a:noFill/>
                    </a:rPr>
                    <a:t> </a:t>
                  </a:r>
                </a:p>
              </p:txBody>
            </p:sp>
          </mc:Fallback>
        </mc:AlternateContent>
      </p:grpSp>
      <p:graphicFrame>
        <p:nvGraphicFramePr>
          <p:cNvPr id="54" name="Table 53"/>
          <p:cNvGraphicFramePr>
            <a:graphicFrameLocks noGrp="1"/>
          </p:cNvGraphicFramePr>
          <p:nvPr>
            <p:extLst>
              <p:ext uri="{D42A27DB-BD31-4B8C-83A1-F6EECF244321}">
                <p14:modId xmlns:p14="http://schemas.microsoft.com/office/powerpoint/2010/main" val="1266800487"/>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endParaRPr lang="en-US" b="0" dirty="0">
                        <a:solidFill>
                          <a:schemeClr val="bg1"/>
                        </a:solidFill>
                      </a:endParaRPr>
                    </a:p>
                  </a:txBody>
                  <a:tcPr>
                    <a:solidFill>
                      <a:schemeClr val="accent1">
                        <a:lumMod val="50000"/>
                      </a:schemeClr>
                    </a:solidFill>
                  </a:tcPr>
                </a:tc>
                <a:tc>
                  <a:txBody>
                    <a:bodyPr/>
                    <a:lstStyle/>
                    <a:p>
                      <a:pPr algn="l"/>
                      <a:endParaRPr lang="en-US" b="0" dirty="0">
                        <a:solidFill>
                          <a:schemeClr val="bg1"/>
                        </a:solidFill>
                      </a:endParaRPr>
                    </a:p>
                  </a:txBody>
                  <a:tcPr>
                    <a:solidFill>
                      <a:schemeClr val="accent1">
                        <a:lumMod val="50000"/>
                      </a:schemeClr>
                    </a:solidFill>
                  </a:tcPr>
                </a:tc>
                <a:tc>
                  <a:txBody>
                    <a:bodyPr/>
                    <a:lstStyle/>
                    <a:p>
                      <a:pPr algn="l"/>
                      <a:endParaRPr lang="en-US" b="0" dirty="0">
                        <a:solidFill>
                          <a:schemeClr val="bg1"/>
                        </a:solidFill>
                      </a:endParaRPr>
                    </a:p>
                  </a:txBody>
                  <a:tcPr>
                    <a:solidFill>
                      <a:schemeClr val="accent1">
                        <a:lumMod val="50000"/>
                      </a:schemeClr>
                    </a:solidFill>
                  </a:tcPr>
                </a:tc>
                <a:tc>
                  <a:txBody>
                    <a:bodyPr/>
                    <a:lstStyle/>
                    <a:p>
                      <a:pPr algn="l"/>
                      <a:endParaRPr lang="en-US" b="0" dirty="0">
                        <a:solidFill>
                          <a:schemeClr val="bg1"/>
                        </a:solidFill>
                      </a:endParaRPr>
                    </a:p>
                  </a:txBody>
                  <a:tcPr>
                    <a:solidFill>
                      <a:schemeClr val="accent6">
                        <a:lumMod val="5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6">
                        <a:lumMod val="20000"/>
                        <a:lumOff val="80000"/>
                      </a:schemeClr>
                    </a:solidFill>
                  </a:tcPr>
                </a:tc>
              </a:tr>
              <a:tr h="370840">
                <a:tc>
                  <a:txBody>
                    <a:bodyPr/>
                    <a:lstStyle/>
                    <a:p>
                      <a:pPr algn="l"/>
                      <a:endParaRPr lang="en-US"/>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6">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82347E91-6F59-4549-8101-DA6AD817E647}" type="slidenum">
              <a:rPr lang="en-US" smtClean="0"/>
              <a:t>15</a:t>
            </a:fld>
            <a:endParaRPr lang="en-US"/>
          </a:p>
        </p:txBody>
      </p:sp>
    </p:spTree>
    <p:extLst>
      <p:ext uri="{BB962C8B-B14F-4D97-AF65-F5344CB8AC3E}">
        <p14:creationId xmlns:p14="http://schemas.microsoft.com/office/powerpoint/2010/main" val="944658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grpSp>
        <p:nvGrpSpPr>
          <p:cNvPr id="85" name="Group 84"/>
          <p:cNvGrpSpPr/>
          <p:nvPr/>
        </p:nvGrpSpPr>
        <p:grpSpPr>
          <a:xfrm>
            <a:off x="6225436" y="4263366"/>
            <a:ext cx="623371" cy="623371"/>
            <a:chOff x="3073634" y="3022012"/>
            <a:chExt cx="810109" cy="810107"/>
          </a:xfrm>
        </p:grpSpPr>
        <p:sp>
          <p:nvSpPr>
            <p:cNvPr id="86" name="Oval 85"/>
            <p:cNvSpPr/>
            <p:nvPr/>
          </p:nvSpPr>
          <p:spPr>
            <a:xfrm>
              <a:off x="3073634" y="3022012"/>
              <a:ext cx="810109" cy="810107"/>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p:cNvSpPr txBox="1"/>
                <p:nvPr/>
              </p:nvSpPr>
              <p:spPr>
                <a:xfrm>
                  <a:off x="3248300" y="3242403"/>
                  <a:ext cx="4801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pt-BR" b="0" i="1" smtClean="0">
                                <a:latin typeface="Cambria Math" charset="0"/>
                              </a:rPr>
                              <m:t>𝑥</m:t>
                            </m:r>
                          </m:e>
                          <m:sub>
                            <m:r>
                              <a:rPr lang="pt-BR" b="0" i="1" smtClean="0">
                                <a:latin typeface="Cambria Math" charset="0"/>
                              </a:rPr>
                              <m:t>𝑛</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3248300" y="3242403"/>
                  <a:ext cx="480196" cy="369332"/>
                </a:xfrm>
                <a:prstGeom prst="rect">
                  <a:avLst/>
                </a:prstGeom>
                <a:blipFill rotWithShape="0">
                  <a:blip r:embed="rId20"/>
                  <a:stretch>
                    <a:fillRect/>
                  </a:stretch>
                </a:blipFill>
              </p:spPr>
              <p:txBody>
                <a:bodyPr/>
                <a:lstStyle/>
                <a:p>
                  <a:r>
                    <a:rPr lang="en-US">
                      <a:noFill/>
                    </a:rPr>
                    <a:t> </a:t>
                  </a:r>
                </a:p>
              </p:txBody>
            </p:sp>
          </mc:Fallback>
        </mc:AlternateContent>
      </p:grpSp>
      <p:cxnSp>
        <p:nvCxnSpPr>
          <p:cNvPr id="88" name="Straight Arrow Connector 87"/>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89" name="Group 88"/>
          <p:cNvGrpSpPr/>
          <p:nvPr/>
        </p:nvGrpSpPr>
        <p:grpSpPr>
          <a:xfrm>
            <a:off x="9166977" y="3288060"/>
            <a:ext cx="682468" cy="623371"/>
            <a:chOff x="3073627" y="3022015"/>
            <a:chExt cx="886907" cy="810108"/>
          </a:xfrm>
        </p:grpSpPr>
        <p:sp>
          <p:nvSpPr>
            <p:cNvPr id="90" name="Oval 89"/>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92" name="Group 91"/>
          <p:cNvGrpSpPr/>
          <p:nvPr/>
        </p:nvGrpSpPr>
        <p:grpSpPr>
          <a:xfrm>
            <a:off x="9166973" y="2483254"/>
            <a:ext cx="687778" cy="623371"/>
            <a:chOff x="3073629" y="3022015"/>
            <a:chExt cx="893810" cy="810108"/>
          </a:xfrm>
        </p:grpSpPr>
        <p:sp>
          <p:nvSpPr>
            <p:cNvPr id="93" name="Oval 92"/>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95" name="Group 94"/>
          <p:cNvGrpSpPr/>
          <p:nvPr/>
        </p:nvGrpSpPr>
        <p:grpSpPr>
          <a:xfrm>
            <a:off x="9166969" y="4232651"/>
            <a:ext cx="661787" cy="623371"/>
            <a:chOff x="3073629" y="3022015"/>
            <a:chExt cx="860034" cy="810108"/>
          </a:xfrm>
        </p:grpSpPr>
        <p:sp>
          <p:nvSpPr>
            <p:cNvPr id="96" name="Oval 95"/>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96"/>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98" name="Straight Arrow Connector 97"/>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9" name="TextBox 98"/>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99" name="TextBox 98"/>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21"/>
                <a:stretch>
                  <a:fillRect b="-3226"/>
                </a:stretch>
              </a:blipFill>
            </p:spPr>
            <p:txBody>
              <a:bodyPr/>
              <a:lstStyle/>
              <a:p>
                <a:r>
                  <a:rPr lang="en-US">
                    <a:noFill/>
                  </a:rPr>
                  <a:t> </a:t>
                </a:r>
              </a:p>
            </p:txBody>
          </p:sp>
        </mc:Fallback>
      </mc:AlternateContent>
      <p:grpSp>
        <p:nvGrpSpPr>
          <p:cNvPr id="100" name="Group 99"/>
          <p:cNvGrpSpPr/>
          <p:nvPr/>
        </p:nvGrpSpPr>
        <p:grpSpPr>
          <a:xfrm>
            <a:off x="8054736" y="3288060"/>
            <a:ext cx="623371" cy="623371"/>
            <a:chOff x="3073631" y="3022015"/>
            <a:chExt cx="810108" cy="810108"/>
          </a:xfrm>
        </p:grpSpPr>
        <p:sp>
          <p:nvSpPr>
            <p:cNvPr id="101" name="Oval 10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103" name="Group 102"/>
          <p:cNvGrpSpPr/>
          <p:nvPr/>
        </p:nvGrpSpPr>
        <p:grpSpPr>
          <a:xfrm>
            <a:off x="8054730" y="2483254"/>
            <a:ext cx="636213" cy="623371"/>
            <a:chOff x="3073629" y="3022015"/>
            <a:chExt cx="826798" cy="810108"/>
          </a:xfrm>
        </p:grpSpPr>
        <p:sp>
          <p:nvSpPr>
            <p:cNvPr id="104" name="Oval 10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106" name="Group 105"/>
          <p:cNvGrpSpPr/>
          <p:nvPr/>
        </p:nvGrpSpPr>
        <p:grpSpPr>
          <a:xfrm>
            <a:off x="8054731" y="4232651"/>
            <a:ext cx="623370" cy="623371"/>
            <a:chOff x="3073631" y="3022015"/>
            <a:chExt cx="810108" cy="810108"/>
          </a:xfrm>
        </p:grpSpPr>
        <p:sp>
          <p:nvSpPr>
            <p:cNvPr id="107" name="Oval 10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8" name="TextBox 10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9" name="TextBox 10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09" name="TextBox 10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22"/>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10" name="TextBox 10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23"/>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11" name="TextBox 11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24"/>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12" name="TextBox 11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25"/>
                <a:stretch>
                  <a:fillRect r="-76667"/>
                </a:stretch>
              </a:blipFill>
            </p:spPr>
            <p:txBody>
              <a:bodyPr/>
              <a:lstStyle/>
              <a:p>
                <a:r>
                  <a:rPr lang="en-US">
                    <a:noFill/>
                  </a:rPr>
                  <a:t> </a:t>
                </a:r>
              </a:p>
            </p:txBody>
          </p:sp>
        </mc:Fallback>
      </mc:AlternateContent>
      <p:grpSp>
        <p:nvGrpSpPr>
          <p:cNvPr id="113" name="Group 112"/>
          <p:cNvGrpSpPr/>
          <p:nvPr/>
        </p:nvGrpSpPr>
        <p:grpSpPr>
          <a:xfrm>
            <a:off x="6465085" y="2835396"/>
            <a:ext cx="1605061" cy="1749397"/>
            <a:chOff x="1730855" y="4311223"/>
            <a:chExt cx="1605061" cy="1749397"/>
          </a:xfrm>
        </p:grpSpPr>
        <p:cxnSp>
          <p:nvCxnSpPr>
            <p:cNvPr id="114" name="Straight Arrow Connector 11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5" name="TextBox 114"/>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15" name="TextBox 114"/>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26"/>
                  <a:stretch>
                    <a:fillRect b="-3226"/>
                  </a:stretch>
                </a:blipFill>
              </p:spPr>
              <p:txBody>
                <a:bodyPr/>
                <a:lstStyle/>
                <a:p>
                  <a:r>
                    <a:rPr lang="en-US">
                      <a:noFill/>
                    </a:rPr>
                    <a:t> </a:t>
                  </a:r>
                </a:p>
              </p:txBody>
            </p:sp>
          </mc:Fallback>
        </mc:AlternateContent>
        <p:cxnSp>
          <p:nvCxnSpPr>
            <p:cNvPr id="116" name="Straight Arrow Connector 115"/>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7" name="Straight Arrow Connector 116"/>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8" name="Straight Arrow Connector 117"/>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9" name="Straight Arrow Connector 118"/>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20" name="Straight Arrow Connector 119"/>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21" name="Straight Arrow Connector 120"/>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22" name="Straight Arrow Connector 121"/>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23" name="Straight Arrow Connector 122"/>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124" name="Straight Arrow Connector 123"/>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125" name="TextBox 124"/>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grpSp>
        <p:nvGrpSpPr>
          <p:cNvPr id="127" name="Group 126"/>
          <p:cNvGrpSpPr/>
          <p:nvPr/>
        </p:nvGrpSpPr>
        <p:grpSpPr>
          <a:xfrm>
            <a:off x="6227377" y="3316671"/>
            <a:ext cx="623371" cy="623371"/>
            <a:chOff x="3073634" y="3022012"/>
            <a:chExt cx="810109" cy="810107"/>
          </a:xfrm>
        </p:grpSpPr>
        <p:sp>
          <p:nvSpPr>
            <p:cNvPr id="128" name="Oval 127"/>
            <p:cNvSpPr/>
            <p:nvPr/>
          </p:nvSpPr>
          <p:spPr>
            <a:xfrm>
              <a:off x="3073634" y="3022012"/>
              <a:ext cx="810109" cy="810107"/>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TextBox 128"/>
                <p:cNvSpPr txBox="1"/>
                <p:nvPr/>
              </p:nvSpPr>
              <p:spPr>
                <a:xfrm>
                  <a:off x="3248300" y="3242403"/>
                  <a:ext cx="605713" cy="4799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pt-BR"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29" name="TextBox 128"/>
                <p:cNvSpPr txBox="1">
                  <a:spLocks noRot="1" noChangeAspect="1" noMove="1" noResize="1" noEditPoints="1" noAdjustHandles="1" noChangeArrowheads="1" noChangeShapeType="1" noTextEdit="1"/>
                </p:cNvSpPr>
                <p:nvPr/>
              </p:nvSpPr>
              <p:spPr>
                <a:xfrm>
                  <a:off x="3248300" y="3242403"/>
                  <a:ext cx="605713" cy="479968"/>
                </a:xfrm>
                <a:prstGeom prst="rect">
                  <a:avLst/>
                </a:prstGeom>
                <a:blipFill rotWithShape="0">
                  <a:blip r:embed="rId27"/>
                  <a:stretch>
                    <a:fillRect/>
                  </a:stretch>
                </a:blipFill>
              </p:spPr>
              <p:txBody>
                <a:bodyPr/>
                <a:lstStyle/>
                <a:p>
                  <a:r>
                    <a:rPr lang="en-US">
                      <a:noFill/>
                    </a:rPr>
                    <a:t> </a:t>
                  </a:r>
                </a:p>
              </p:txBody>
            </p:sp>
          </mc:Fallback>
        </mc:AlternateContent>
      </p:grpSp>
      <p:grpSp>
        <p:nvGrpSpPr>
          <p:cNvPr id="130" name="Group 129"/>
          <p:cNvGrpSpPr/>
          <p:nvPr/>
        </p:nvGrpSpPr>
        <p:grpSpPr>
          <a:xfrm>
            <a:off x="6231948" y="2531638"/>
            <a:ext cx="623371" cy="623371"/>
            <a:chOff x="3073634" y="3022012"/>
            <a:chExt cx="810109" cy="810107"/>
          </a:xfrm>
        </p:grpSpPr>
        <p:sp>
          <p:nvSpPr>
            <p:cNvPr id="131" name="Oval 130"/>
            <p:cNvSpPr/>
            <p:nvPr/>
          </p:nvSpPr>
          <p:spPr>
            <a:xfrm>
              <a:off x="3073634" y="3022012"/>
              <a:ext cx="810109" cy="810107"/>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TextBox 131"/>
                <p:cNvSpPr txBox="1"/>
                <p:nvPr/>
              </p:nvSpPr>
              <p:spPr>
                <a:xfrm>
                  <a:off x="3248300" y="3242403"/>
                  <a:ext cx="598795" cy="4799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pt-BR"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132" name="TextBox 131"/>
                <p:cNvSpPr txBox="1">
                  <a:spLocks noRot="1" noChangeAspect="1" noMove="1" noResize="1" noEditPoints="1" noAdjustHandles="1" noChangeArrowheads="1" noChangeShapeType="1" noTextEdit="1"/>
                </p:cNvSpPr>
                <p:nvPr/>
              </p:nvSpPr>
              <p:spPr>
                <a:xfrm>
                  <a:off x="3248300" y="3242403"/>
                  <a:ext cx="598795" cy="479968"/>
                </a:xfrm>
                <a:prstGeom prst="rect">
                  <a:avLst/>
                </a:prstGeom>
                <a:blipFill rotWithShape="0">
                  <a:blip r:embed="rId28"/>
                  <a:stretch>
                    <a:fillRect/>
                  </a:stretch>
                </a:blipFill>
              </p:spPr>
              <p:txBody>
                <a:bodyPr/>
                <a:lstStyle/>
                <a:p>
                  <a:r>
                    <a:rPr lang="en-US">
                      <a:noFill/>
                    </a:rPr>
                    <a:t> </a:t>
                  </a:r>
                </a:p>
              </p:txBody>
            </p:sp>
          </mc:Fallback>
        </mc:AlternateContent>
      </p:grpSp>
      <p:graphicFrame>
        <p:nvGraphicFramePr>
          <p:cNvPr id="134" name="Table 133"/>
          <p:cNvGraphicFramePr>
            <a:graphicFrameLocks noGrp="1"/>
          </p:cNvGraphicFramePr>
          <p:nvPr>
            <p:extLst>
              <p:ext uri="{D42A27DB-BD31-4B8C-83A1-F6EECF244321}">
                <p14:modId xmlns:p14="http://schemas.microsoft.com/office/powerpoint/2010/main" val="1890910395"/>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endParaRPr lang="en-US" b="0" dirty="0">
                        <a:solidFill>
                          <a:schemeClr val="bg1"/>
                        </a:solidFill>
                      </a:endParaRPr>
                    </a:p>
                  </a:txBody>
                  <a:tcPr>
                    <a:solidFill>
                      <a:schemeClr val="accent1">
                        <a:lumMod val="50000"/>
                      </a:schemeClr>
                    </a:solidFill>
                  </a:tcPr>
                </a:tc>
                <a:tc>
                  <a:txBody>
                    <a:bodyPr/>
                    <a:lstStyle/>
                    <a:p>
                      <a:pPr algn="l"/>
                      <a:endParaRPr lang="en-US" b="0" dirty="0">
                        <a:solidFill>
                          <a:schemeClr val="bg1"/>
                        </a:solidFill>
                      </a:endParaRPr>
                    </a:p>
                  </a:txBody>
                  <a:tcPr>
                    <a:solidFill>
                      <a:schemeClr val="accent1">
                        <a:lumMod val="50000"/>
                      </a:schemeClr>
                    </a:solidFill>
                  </a:tcPr>
                </a:tc>
                <a:tc>
                  <a:txBody>
                    <a:bodyPr/>
                    <a:lstStyle/>
                    <a:p>
                      <a:pPr algn="l"/>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endParaRPr lang="en-US"/>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82347E91-6F59-4549-8101-DA6AD817E647}" type="slidenum">
              <a:rPr lang="en-US" smtClean="0"/>
              <a:t>16</a:t>
            </a:fld>
            <a:endParaRPr lang="en-US"/>
          </a:p>
        </p:txBody>
      </p:sp>
    </p:spTree>
    <p:extLst>
      <p:ext uri="{BB962C8B-B14F-4D97-AF65-F5344CB8AC3E}">
        <p14:creationId xmlns:p14="http://schemas.microsoft.com/office/powerpoint/2010/main" val="2628443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grpSp>
        <p:nvGrpSpPr>
          <p:cNvPr id="129" name="Group 128"/>
          <p:cNvGrpSpPr/>
          <p:nvPr/>
        </p:nvGrpSpPr>
        <p:grpSpPr>
          <a:xfrm>
            <a:off x="6225436" y="4263366"/>
            <a:ext cx="623371" cy="623371"/>
            <a:chOff x="3073634" y="3022012"/>
            <a:chExt cx="810109" cy="810107"/>
          </a:xfrm>
        </p:grpSpPr>
        <p:sp>
          <p:nvSpPr>
            <p:cNvPr id="130" name="Oval 129"/>
            <p:cNvSpPr/>
            <p:nvPr/>
          </p:nvSpPr>
          <p:spPr>
            <a:xfrm>
              <a:off x="3073634" y="3022012"/>
              <a:ext cx="810109" cy="810107"/>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p:cNvSpPr txBox="1"/>
                <p:nvPr/>
              </p:nvSpPr>
              <p:spPr>
                <a:xfrm>
                  <a:off x="3248300" y="3242403"/>
                  <a:ext cx="4801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pt-BR" b="0" i="1" smtClean="0">
                                <a:latin typeface="Cambria Math" charset="0"/>
                              </a:rPr>
                              <m:t>𝑥</m:t>
                            </m:r>
                          </m:e>
                          <m:sub>
                            <m:r>
                              <a:rPr lang="pt-BR" b="0" i="1" smtClean="0">
                                <a:latin typeface="Cambria Math" charset="0"/>
                              </a:rPr>
                              <m:t>𝑛</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3248300" y="3242403"/>
                  <a:ext cx="480196" cy="369332"/>
                </a:xfrm>
                <a:prstGeom prst="rect">
                  <a:avLst/>
                </a:prstGeom>
                <a:blipFill rotWithShape="0">
                  <a:blip r:embed="rId20"/>
                  <a:stretch>
                    <a:fillRect/>
                  </a:stretch>
                </a:blipFill>
              </p:spPr>
              <p:txBody>
                <a:bodyPr/>
                <a:lstStyle/>
                <a:p>
                  <a:r>
                    <a:rPr lang="en-US">
                      <a:noFill/>
                    </a:rPr>
                    <a:t> </a:t>
                  </a:r>
                </a:p>
              </p:txBody>
            </p:sp>
          </mc:Fallback>
        </mc:AlternateContent>
      </p:grpSp>
      <p:cxnSp>
        <p:nvCxnSpPr>
          <p:cNvPr id="132" name="Straight Arrow Connector 131"/>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133" name="Group 132"/>
          <p:cNvGrpSpPr/>
          <p:nvPr/>
        </p:nvGrpSpPr>
        <p:grpSpPr>
          <a:xfrm>
            <a:off x="9166977" y="3288060"/>
            <a:ext cx="682468" cy="623371"/>
            <a:chOff x="3073627" y="3022015"/>
            <a:chExt cx="886907" cy="810108"/>
          </a:xfrm>
        </p:grpSpPr>
        <p:sp>
          <p:nvSpPr>
            <p:cNvPr id="134" name="Oval 1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5" name="TextBox 134"/>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136" name="Group 135"/>
          <p:cNvGrpSpPr/>
          <p:nvPr/>
        </p:nvGrpSpPr>
        <p:grpSpPr>
          <a:xfrm>
            <a:off x="9166973" y="2483254"/>
            <a:ext cx="687778" cy="623371"/>
            <a:chOff x="3073629" y="3022015"/>
            <a:chExt cx="893810" cy="810108"/>
          </a:xfrm>
        </p:grpSpPr>
        <p:sp>
          <p:nvSpPr>
            <p:cNvPr id="137" name="Oval 136"/>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8" name="TextBox 137"/>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139" name="Group 138"/>
          <p:cNvGrpSpPr/>
          <p:nvPr/>
        </p:nvGrpSpPr>
        <p:grpSpPr>
          <a:xfrm>
            <a:off x="9166969" y="4232651"/>
            <a:ext cx="661787" cy="623371"/>
            <a:chOff x="3073629" y="3022015"/>
            <a:chExt cx="860034" cy="810108"/>
          </a:xfrm>
        </p:grpSpPr>
        <p:sp>
          <p:nvSpPr>
            <p:cNvPr id="140" name="Oval 139"/>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1" name="TextBox 140"/>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142" name="Straight Arrow Connector 141"/>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3" name="TextBox 142"/>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43" name="TextBox 142"/>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21"/>
                <a:stretch>
                  <a:fillRect b="-3226"/>
                </a:stretch>
              </a:blipFill>
            </p:spPr>
            <p:txBody>
              <a:bodyPr/>
              <a:lstStyle/>
              <a:p>
                <a:r>
                  <a:rPr lang="en-US">
                    <a:noFill/>
                  </a:rPr>
                  <a:t> </a:t>
                </a:r>
              </a:p>
            </p:txBody>
          </p:sp>
        </mc:Fallback>
      </mc:AlternateContent>
      <p:grpSp>
        <p:nvGrpSpPr>
          <p:cNvPr id="144" name="Group 143"/>
          <p:cNvGrpSpPr/>
          <p:nvPr/>
        </p:nvGrpSpPr>
        <p:grpSpPr>
          <a:xfrm>
            <a:off x="8054736" y="3288060"/>
            <a:ext cx="623371" cy="623371"/>
            <a:chOff x="3073631" y="3022015"/>
            <a:chExt cx="810108" cy="810108"/>
          </a:xfrm>
        </p:grpSpPr>
        <p:sp>
          <p:nvSpPr>
            <p:cNvPr id="145" name="Oval 144"/>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147" name="Group 146"/>
          <p:cNvGrpSpPr/>
          <p:nvPr/>
        </p:nvGrpSpPr>
        <p:grpSpPr>
          <a:xfrm>
            <a:off x="8054730" y="2483254"/>
            <a:ext cx="636213" cy="623371"/>
            <a:chOff x="3073629" y="3022015"/>
            <a:chExt cx="826798" cy="810108"/>
          </a:xfrm>
        </p:grpSpPr>
        <p:sp>
          <p:nvSpPr>
            <p:cNvPr id="148" name="Oval 14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9" name="TextBox 148"/>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150" name="Group 149"/>
          <p:cNvGrpSpPr/>
          <p:nvPr/>
        </p:nvGrpSpPr>
        <p:grpSpPr>
          <a:xfrm>
            <a:off x="8054731" y="4232651"/>
            <a:ext cx="623370" cy="623371"/>
            <a:chOff x="3073631" y="3022015"/>
            <a:chExt cx="810108" cy="810108"/>
          </a:xfrm>
        </p:grpSpPr>
        <p:sp>
          <p:nvSpPr>
            <p:cNvPr id="151" name="Oval 1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2" name="TextBox 151"/>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3" name="TextBox 152"/>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53" name="TextBox 152"/>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22"/>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54" name="TextBox 153"/>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23"/>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55" name="TextBox 154"/>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24"/>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56" name="TextBox 155"/>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25"/>
                <a:stretch>
                  <a:fillRect r="-76667"/>
                </a:stretch>
              </a:blipFill>
            </p:spPr>
            <p:txBody>
              <a:bodyPr/>
              <a:lstStyle/>
              <a:p>
                <a:r>
                  <a:rPr lang="en-US">
                    <a:noFill/>
                  </a:rPr>
                  <a:t> </a:t>
                </a:r>
              </a:p>
            </p:txBody>
          </p:sp>
        </mc:Fallback>
      </mc:AlternateContent>
      <p:grpSp>
        <p:nvGrpSpPr>
          <p:cNvPr id="157" name="Group 156"/>
          <p:cNvGrpSpPr/>
          <p:nvPr/>
        </p:nvGrpSpPr>
        <p:grpSpPr>
          <a:xfrm>
            <a:off x="6465085" y="2835396"/>
            <a:ext cx="1605061" cy="1749397"/>
            <a:chOff x="1730855" y="4311223"/>
            <a:chExt cx="1605061" cy="1749397"/>
          </a:xfrm>
        </p:grpSpPr>
        <p:cxnSp>
          <p:nvCxnSpPr>
            <p:cNvPr id="158" name="Straight Arrow Connector 157"/>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9" name="TextBox 158"/>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59" name="TextBox 158"/>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26"/>
                  <a:stretch>
                    <a:fillRect b="-3226"/>
                  </a:stretch>
                </a:blipFill>
              </p:spPr>
              <p:txBody>
                <a:bodyPr/>
                <a:lstStyle/>
                <a:p>
                  <a:r>
                    <a:rPr lang="en-US">
                      <a:noFill/>
                    </a:rPr>
                    <a:t> </a:t>
                  </a:r>
                </a:p>
              </p:txBody>
            </p:sp>
          </mc:Fallback>
        </mc:AlternateContent>
        <p:cxnSp>
          <p:nvCxnSpPr>
            <p:cNvPr id="160" name="Straight Arrow Connector 159"/>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61" name="Straight Arrow Connector 160"/>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62" name="Straight Arrow Connector 161"/>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63" name="Straight Arrow Connector 162"/>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64" name="Straight Arrow Connector 163"/>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65" name="Straight Arrow Connector 164"/>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66" name="Straight Arrow Connector 165"/>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67" name="Straight Arrow Connector 166"/>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168" name="Straight Arrow Connector 167"/>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169" name="TextBox 168"/>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170" name="TextBox 169"/>
          <p:cNvSpPr txBox="1"/>
          <p:nvPr/>
        </p:nvSpPr>
        <p:spPr>
          <a:xfrm>
            <a:off x="5956482" y="2559342"/>
            <a:ext cx="886012" cy="523220"/>
          </a:xfrm>
          <a:prstGeom prst="rect">
            <a:avLst/>
          </a:prstGeom>
          <a:noFill/>
        </p:spPr>
        <p:txBody>
          <a:bodyPr wrap="none" rtlCol="0">
            <a:spAutoFit/>
          </a:bodyPr>
          <a:lstStyle/>
          <a:p>
            <a:r>
              <a:rPr lang="en-US" sz="2800" b="1" smtClean="0">
                <a:solidFill>
                  <a:schemeClr val="accent1">
                    <a:lumMod val="50000"/>
                  </a:schemeClr>
                </a:solidFill>
              </a:rPr>
              <a:t>Area</a:t>
            </a:r>
            <a:endParaRPr lang="en-US" sz="2800" b="1" dirty="0">
              <a:solidFill>
                <a:schemeClr val="accent1">
                  <a:lumMod val="50000"/>
                </a:schemeClr>
              </a:solidFill>
            </a:endParaRPr>
          </a:p>
        </p:txBody>
      </p:sp>
      <p:grpSp>
        <p:nvGrpSpPr>
          <p:cNvPr id="172" name="Group 171"/>
          <p:cNvGrpSpPr/>
          <p:nvPr/>
        </p:nvGrpSpPr>
        <p:grpSpPr>
          <a:xfrm>
            <a:off x="6227377" y="3316671"/>
            <a:ext cx="623371" cy="623371"/>
            <a:chOff x="3073634" y="3022012"/>
            <a:chExt cx="810109" cy="810107"/>
          </a:xfrm>
        </p:grpSpPr>
        <p:sp>
          <p:nvSpPr>
            <p:cNvPr id="173" name="Oval 172"/>
            <p:cNvSpPr/>
            <p:nvPr/>
          </p:nvSpPr>
          <p:spPr>
            <a:xfrm>
              <a:off x="3073634" y="3022012"/>
              <a:ext cx="810109" cy="810107"/>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4" name="TextBox 173"/>
                <p:cNvSpPr txBox="1"/>
                <p:nvPr/>
              </p:nvSpPr>
              <p:spPr>
                <a:xfrm>
                  <a:off x="3248300" y="3242403"/>
                  <a:ext cx="605713" cy="4799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pt-BR"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174" name="TextBox 173"/>
                <p:cNvSpPr txBox="1">
                  <a:spLocks noRot="1" noChangeAspect="1" noMove="1" noResize="1" noEditPoints="1" noAdjustHandles="1" noChangeArrowheads="1" noChangeShapeType="1" noTextEdit="1"/>
                </p:cNvSpPr>
                <p:nvPr/>
              </p:nvSpPr>
              <p:spPr>
                <a:xfrm>
                  <a:off x="3248300" y="3242403"/>
                  <a:ext cx="605713" cy="479968"/>
                </a:xfrm>
                <a:prstGeom prst="rect">
                  <a:avLst/>
                </a:prstGeom>
                <a:blipFill rotWithShape="0">
                  <a:blip r:embed="rId27"/>
                  <a:stretch>
                    <a:fillRect/>
                  </a:stretch>
                </a:blipFill>
              </p:spPr>
              <p:txBody>
                <a:bodyPr/>
                <a:lstStyle/>
                <a:p>
                  <a:r>
                    <a:rPr lang="en-US">
                      <a:noFill/>
                    </a:rPr>
                    <a:t> </a:t>
                  </a:r>
                </a:p>
              </p:txBody>
            </p:sp>
          </mc:Fallback>
        </mc:AlternateContent>
      </p:grpSp>
      <p:graphicFrame>
        <p:nvGraphicFramePr>
          <p:cNvPr id="176" name="Table 175"/>
          <p:cNvGraphicFramePr>
            <a:graphicFrameLocks noGrp="1"/>
          </p:cNvGraphicFramePr>
          <p:nvPr>
            <p:extLst>
              <p:ext uri="{D42A27DB-BD31-4B8C-83A1-F6EECF244321}">
                <p14:modId xmlns:p14="http://schemas.microsoft.com/office/powerpoint/2010/main" val="1997000294"/>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endParaRPr lang="en-US" b="0" dirty="0">
                        <a:solidFill>
                          <a:schemeClr val="bg1"/>
                        </a:solidFill>
                      </a:endParaRPr>
                    </a:p>
                  </a:txBody>
                  <a:tcPr>
                    <a:solidFill>
                      <a:schemeClr val="accent1">
                        <a:lumMod val="50000"/>
                      </a:schemeClr>
                    </a:solidFill>
                  </a:tcPr>
                </a:tc>
                <a:tc>
                  <a:txBody>
                    <a:bodyPr/>
                    <a:lstStyle/>
                    <a:p>
                      <a:pPr algn="l"/>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endParaRPr lang="en-US"/>
                    </a:p>
                  </a:txBody>
                  <a:tcPr>
                    <a:solidFill>
                      <a:schemeClr val="accent1">
                        <a:lumMod val="20000"/>
                        <a:lumOff val="80000"/>
                      </a:schemeClr>
                    </a:solidFill>
                  </a:tcPr>
                </a:tc>
                <a:tc>
                  <a:txBody>
                    <a:bodyPr/>
                    <a:lstStyle/>
                    <a:p>
                      <a:pPr algn="l"/>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endParaRPr lang="en-US"/>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82347E91-6F59-4549-8101-DA6AD817E647}" type="slidenum">
              <a:rPr lang="en-US" smtClean="0"/>
              <a:t>17</a:t>
            </a:fld>
            <a:endParaRPr lang="en-US"/>
          </a:p>
        </p:txBody>
      </p:sp>
    </p:spTree>
    <p:extLst>
      <p:ext uri="{BB962C8B-B14F-4D97-AF65-F5344CB8AC3E}">
        <p14:creationId xmlns:p14="http://schemas.microsoft.com/office/powerpoint/2010/main" val="5114899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grpSp>
        <p:nvGrpSpPr>
          <p:cNvPr id="67" name="Group 66"/>
          <p:cNvGrpSpPr/>
          <p:nvPr/>
        </p:nvGrpSpPr>
        <p:grpSpPr>
          <a:xfrm>
            <a:off x="6225436" y="4263366"/>
            <a:ext cx="623371" cy="623371"/>
            <a:chOff x="3073634" y="3022012"/>
            <a:chExt cx="810109" cy="810107"/>
          </a:xfrm>
        </p:grpSpPr>
        <p:sp>
          <p:nvSpPr>
            <p:cNvPr id="77" name="Oval 76"/>
            <p:cNvSpPr/>
            <p:nvPr/>
          </p:nvSpPr>
          <p:spPr>
            <a:xfrm>
              <a:off x="3073634" y="3022012"/>
              <a:ext cx="810109" cy="810107"/>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TextBox 77"/>
                <p:cNvSpPr txBox="1"/>
                <p:nvPr/>
              </p:nvSpPr>
              <p:spPr>
                <a:xfrm>
                  <a:off x="3248300" y="3242403"/>
                  <a:ext cx="4801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pt-BR" b="0" i="1" smtClean="0">
                                <a:latin typeface="Cambria Math" charset="0"/>
                              </a:rPr>
                              <m:t>𝑥</m:t>
                            </m:r>
                          </m:e>
                          <m:sub>
                            <m:r>
                              <a:rPr lang="pt-BR" b="0" i="1" smtClean="0">
                                <a:latin typeface="Cambria Math" charset="0"/>
                              </a:rPr>
                              <m:t>𝑛</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3248300" y="3242403"/>
                  <a:ext cx="480196" cy="369332"/>
                </a:xfrm>
                <a:prstGeom prst="rect">
                  <a:avLst/>
                </a:prstGeom>
                <a:blipFill rotWithShape="0">
                  <a:blip r:embed="rId20"/>
                  <a:stretch>
                    <a:fillRect/>
                  </a:stretch>
                </a:blipFill>
              </p:spPr>
              <p:txBody>
                <a:bodyPr/>
                <a:lstStyle/>
                <a:p>
                  <a:r>
                    <a:rPr lang="en-US">
                      <a:noFill/>
                    </a:rPr>
                    <a:t> </a:t>
                  </a:r>
                </a:p>
              </p:txBody>
            </p:sp>
          </mc:Fallback>
        </mc:AlternateContent>
      </p:grpSp>
      <p:cxnSp>
        <p:nvCxnSpPr>
          <p:cNvPr id="49" name="Straight Arrow Connector 48"/>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66" name="Group 65"/>
          <p:cNvGrpSpPr/>
          <p:nvPr/>
        </p:nvGrpSpPr>
        <p:grpSpPr>
          <a:xfrm>
            <a:off x="9166977" y="3288060"/>
            <a:ext cx="682468" cy="623371"/>
            <a:chOff x="3073627" y="3022015"/>
            <a:chExt cx="886907" cy="810108"/>
          </a:xfrm>
        </p:grpSpPr>
        <p:sp>
          <p:nvSpPr>
            <p:cNvPr id="79" name="Oval 78"/>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86" name="Group 85"/>
          <p:cNvGrpSpPr/>
          <p:nvPr/>
        </p:nvGrpSpPr>
        <p:grpSpPr>
          <a:xfrm>
            <a:off x="9166973" y="2483254"/>
            <a:ext cx="687778" cy="623371"/>
            <a:chOff x="3073629" y="3022015"/>
            <a:chExt cx="893810" cy="810108"/>
          </a:xfrm>
        </p:grpSpPr>
        <p:sp>
          <p:nvSpPr>
            <p:cNvPr id="87" name="Oval 86"/>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8" name="TextBox 87"/>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89" name="Group 88"/>
          <p:cNvGrpSpPr/>
          <p:nvPr/>
        </p:nvGrpSpPr>
        <p:grpSpPr>
          <a:xfrm>
            <a:off x="9166969" y="4232651"/>
            <a:ext cx="661787" cy="623371"/>
            <a:chOff x="3073629" y="3022015"/>
            <a:chExt cx="860034" cy="810108"/>
          </a:xfrm>
        </p:grpSpPr>
        <p:sp>
          <p:nvSpPr>
            <p:cNvPr id="90" name="Oval 89"/>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92" name="Straight Arrow Connector 91"/>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21"/>
                <a:stretch>
                  <a:fillRect b="-3226"/>
                </a:stretch>
              </a:blipFill>
            </p:spPr>
            <p:txBody>
              <a:bodyPr/>
              <a:lstStyle/>
              <a:p>
                <a:r>
                  <a:rPr lang="en-US">
                    <a:noFill/>
                  </a:rPr>
                  <a:t> </a:t>
                </a:r>
              </a:p>
            </p:txBody>
          </p:sp>
        </mc:Fallback>
      </mc:AlternateContent>
      <p:grpSp>
        <p:nvGrpSpPr>
          <p:cNvPr id="94" name="Group 93"/>
          <p:cNvGrpSpPr/>
          <p:nvPr/>
        </p:nvGrpSpPr>
        <p:grpSpPr>
          <a:xfrm>
            <a:off x="8054736" y="3288060"/>
            <a:ext cx="623371" cy="623371"/>
            <a:chOff x="3073631" y="3022015"/>
            <a:chExt cx="810108" cy="810108"/>
          </a:xfrm>
        </p:grpSpPr>
        <p:sp>
          <p:nvSpPr>
            <p:cNvPr id="95" name="Oval 94"/>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97" name="Group 96"/>
          <p:cNvGrpSpPr/>
          <p:nvPr/>
        </p:nvGrpSpPr>
        <p:grpSpPr>
          <a:xfrm>
            <a:off x="8054730" y="2483254"/>
            <a:ext cx="636213" cy="623371"/>
            <a:chOff x="3073629" y="3022015"/>
            <a:chExt cx="826798" cy="810108"/>
          </a:xfrm>
        </p:grpSpPr>
        <p:sp>
          <p:nvSpPr>
            <p:cNvPr id="98" name="Oval 9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TextBox 98"/>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100" name="Group 99"/>
          <p:cNvGrpSpPr/>
          <p:nvPr/>
        </p:nvGrpSpPr>
        <p:grpSpPr>
          <a:xfrm>
            <a:off x="8054731" y="4232651"/>
            <a:ext cx="623370" cy="623371"/>
            <a:chOff x="3073631" y="3022015"/>
            <a:chExt cx="810108" cy="810108"/>
          </a:xfrm>
        </p:grpSpPr>
        <p:sp>
          <p:nvSpPr>
            <p:cNvPr id="101" name="Oval 10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TextBox 102"/>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03" name="TextBox 102"/>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22"/>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04" name="TextBox 103"/>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23"/>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05" name="TextBox 104"/>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24"/>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06" name="TextBox 105"/>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25"/>
                <a:stretch>
                  <a:fillRect r="-76667"/>
                </a:stretch>
              </a:blipFill>
            </p:spPr>
            <p:txBody>
              <a:bodyPr/>
              <a:lstStyle/>
              <a:p>
                <a:r>
                  <a:rPr lang="en-US">
                    <a:noFill/>
                  </a:rPr>
                  <a:t> </a:t>
                </a:r>
              </a:p>
            </p:txBody>
          </p:sp>
        </mc:Fallback>
      </mc:AlternateContent>
      <p:grpSp>
        <p:nvGrpSpPr>
          <p:cNvPr id="107" name="Group 106"/>
          <p:cNvGrpSpPr/>
          <p:nvPr/>
        </p:nvGrpSpPr>
        <p:grpSpPr>
          <a:xfrm>
            <a:off x="6465085" y="2835396"/>
            <a:ext cx="1605061" cy="1749397"/>
            <a:chOff x="1730855" y="4311223"/>
            <a:chExt cx="1605061" cy="1749397"/>
          </a:xfrm>
        </p:grpSpPr>
        <p:cxnSp>
          <p:nvCxnSpPr>
            <p:cNvPr id="108" name="Straight Arrow Connector 107"/>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109" name="TextBox 108"/>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26"/>
                  <a:stretch>
                    <a:fillRect b="-3226"/>
                  </a:stretch>
                </a:blipFill>
              </p:spPr>
              <p:txBody>
                <a:bodyPr/>
                <a:lstStyle/>
                <a:p>
                  <a:r>
                    <a:rPr lang="en-US">
                      <a:noFill/>
                    </a:rPr>
                    <a:t> </a:t>
                  </a:r>
                </a:p>
              </p:txBody>
            </p:sp>
          </mc:Fallback>
        </mc:AlternateContent>
        <p:cxnSp>
          <p:nvCxnSpPr>
            <p:cNvPr id="110" name="Straight Arrow Connector 109"/>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1" name="Straight Arrow Connector 110"/>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2" name="Straight Arrow Connector 111"/>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3" name="Straight Arrow Connector 112"/>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5" name="Straight Arrow Connector 114"/>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6" name="Straight Arrow Connector 115"/>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117" name="Straight Arrow Connector 116"/>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118" name="Straight Arrow Connector 117"/>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119" name="TextBox 118"/>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120" name="TextBox 119"/>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121" name="TextBox 120"/>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graphicFrame>
        <p:nvGraphicFramePr>
          <p:cNvPr id="123" name="Table 122"/>
          <p:cNvGraphicFramePr>
            <a:graphicFrameLocks noGrp="1"/>
          </p:cNvGraphicFramePr>
          <p:nvPr>
            <p:extLst>
              <p:ext uri="{D42A27DB-BD31-4B8C-83A1-F6EECF244321}">
                <p14:modId xmlns:p14="http://schemas.microsoft.com/office/powerpoint/2010/main" val="1621770835"/>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endParaRPr lang="en-US"/>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82347E91-6F59-4549-8101-DA6AD817E647}" type="slidenum">
              <a:rPr lang="en-US" smtClean="0"/>
              <a:t>18</a:t>
            </a:fld>
            <a:endParaRPr lang="en-US"/>
          </a:p>
        </p:txBody>
      </p:sp>
    </p:spTree>
    <p:extLst>
      <p:ext uri="{BB962C8B-B14F-4D97-AF65-F5344CB8AC3E}">
        <p14:creationId xmlns:p14="http://schemas.microsoft.com/office/powerpoint/2010/main" val="1644220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grpSp>
        <p:nvGrpSpPr>
          <p:cNvPr id="63" name="Group 62"/>
          <p:cNvGrpSpPr/>
          <p:nvPr/>
        </p:nvGrpSpPr>
        <p:grpSpPr>
          <a:xfrm>
            <a:off x="6465085" y="2835396"/>
            <a:ext cx="1605061" cy="1749397"/>
            <a:chOff x="1730855" y="4311223"/>
            <a:chExt cx="1605061" cy="1749397"/>
          </a:xfrm>
        </p:grpSpPr>
        <p:cxnSp>
          <p:nvCxnSpPr>
            <p:cNvPr id="64" name="Straight Arrow Connector 6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1406018474"/>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Tender</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Civic</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err="1" smtClean="0"/>
                        <a:t>FinDistr</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Soma</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82347E91-6F59-4549-8101-DA6AD817E647}" type="slidenum">
              <a:rPr lang="en-US" smtClean="0"/>
              <a:t>19</a:t>
            </a:fld>
            <a:endParaRPr lang="en-US"/>
          </a:p>
        </p:txBody>
      </p:sp>
    </p:spTree>
    <p:extLst>
      <p:ext uri="{BB962C8B-B14F-4D97-AF65-F5344CB8AC3E}">
        <p14:creationId xmlns:p14="http://schemas.microsoft.com/office/powerpoint/2010/main" val="1468386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a:solidFill>
            <a:srgbClr val="333333"/>
          </a:solidFill>
        </p:spPr>
        <p:txBody>
          <a:bodyPr/>
          <a:lstStyle/>
          <a:p>
            <a:pPr algn="ctr"/>
            <a:r>
              <a:rPr lang="en-US" dirty="0" smtClean="0">
                <a:solidFill>
                  <a:schemeClr val="bg1"/>
                </a:solidFill>
              </a:rPr>
              <a:t>Outline</a:t>
            </a:r>
            <a:endParaRPr lang="en-US" dirty="0">
              <a:solidFill>
                <a:schemeClr val="bg1"/>
              </a:solidFill>
            </a:endParaRPr>
          </a:p>
        </p:txBody>
      </p:sp>
      <p:sp>
        <p:nvSpPr>
          <p:cNvPr id="3" name="Content Placeholder 2"/>
          <p:cNvSpPr>
            <a:spLocks noGrp="1"/>
          </p:cNvSpPr>
          <p:nvPr>
            <p:ph idx="1"/>
          </p:nvPr>
        </p:nvSpPr>
        <p:spPr>
          <a:xfrm>
            <a:off x="838200" y="1443038"/>
            <a:ext cx="10515600" cy="4733925"/>
          </a:xfrm>
        </p:spPr>
        <p:txBody>
          <a:bodyPr>
            <a:normAutofit/>
          </a:bodyPr>
          <a:lstStyle/>
          <a:p>
            <a:r>
              <a:rPr lang="en-US" sz="4400" dirty="0" smtClean="0">
                <a:solidFill>
                  <a:srgbClr val="434343"/>
                </a:solidFill>
                <a:latin typeface="Calibri"/>
                <a:ea typeface="Calibri"/>
                <a:cs typeface="Calibri"/>
              </a:rPr>
              <a:t> </a:t>
            </a:r>
            <a:r>
              <a:rPr lang="en-US" sz="4400" dirty="0" smtClean="0">
                <a:solidFill>
                  <a:srgbClr val="434343"/>
                </a:solidFill>
                <a:latin typeface="Calibri"/>
                <a:ea typeface="Calibri"/>
                <a:cs typeface="Calibri"/>
              </a:rPr>
              <a:t>Motivation</a:t>
            </a:r>
            <a:endParaRPr lang="en-US" sz="4400" dirty="0" smtClean="0">
              <a:solidFill>
                <a:srgbClr val="434343"/>
              </a:solidFill>
              <a:latin typeface="Calibri"/>
              <a:ea typeface="Calibri"/>
              <a:cs typeface="Calibri"/>
            </a:endParaRPr>
          </a:p>
          <a:p>
            <a:r>
              <a:rPr lang="en-US" sz="4400" dirty="0" smtClean="0">
                <a:solidFill>
                  <a:srgbClr val="434343"/>
                </a:solidFill>
                <a:latin typeface="Calibri"/>
                <a:ea typeface="Calibri"/>
                <a:cs typeface="Calibri"/>
              </a:rPr>
              <a:t> </a:t>
            </a:r>
            <a:r>
              <a:rPr lang="en-US" sz="4400" dirty="0" smtClean="0">
                <a:solidFill>
                  <a:srgbClr val="434343"/>
                </a:solidFill>
                <a:latin typeface="Calibri"/>
                <a:ea typeface="Calibri"/>
                <a:cs typeface="Calibri"/>
              </a:rPr>
              <a:t>Categorical Embedding from Scratch</a:t>
            </a:r>
            <a:endParaRPr lang="en-US" sz="4400" dirty="0" smtClean="0">
              <a:solidFill>
                <a:srgbClr val="434343"/>
              </a:solidFill>
              <a:latin typeface="Calibri"/>
              <a:ea typeface="Calibri"/>
              <a:cs typeface="Calibri"/>
            </a:endParaRPr>
          </a:p>
          <a:p>
            <a:r>
              <a:rPr lang="en-US" sz="4400" dirty="0">
                <a:solidFill>
                  <a:srgbClr val="434343"/>
                </a:solidFill>
                <a:latin typeface="Calibri"/>
                <a:ea typeface="Calibri"/>
                <a:cs typeface="Calibri"/>
              </a:rPr>
              <a:t> </a:t>
            </a:r>
            <a:r>
              <a:rPr lang="en-US" sz="4400" dirty="0" smtClean="0">
                <a:solidFill>
                  <a:srgbClr val="434343"/>
                </a:solidFill>
                <a:latin typeface="Calibri"/>
                <a:ea typeface="Calibri"/>
                <a:cs typeface="Calibri"/>
              </a:rPr>
              <a:t>Examples of Popular </a:t>
            </a:r>
            <a:r>
              <a:rPr lang="en-US" sz="4400" dirty="0" err="1" smtClean="0">
                <a:solidFill>
                  <a:srgbClr val="434343"/>
                </a:solidFill>
                <a:latin typeface="Calibri"/>
                <a:ea typeface="Calibri"/>
                <a:cs typeface="Calibri"/>
              </a:rPr>
              <a:t>Embeddings</a:t>
            </a:r>
            <a:r>
              <a:rPr lang="en-US" sz="4400" dirty="0" smtClean="0">
                <a:solidFill>
                  <a:srgbClr val="434343"/>
                </a:solidFill>
                <a:latin typeface="Calibri"/>
                <a:ea typeface="Calibri"/>
                <a:cs typeface="Calibri"/>
              </a:rPr>
              <a:t> </a:t>
            </a:r>
          </a:p>
          <a:p>
            <a:pPr lvl="1"/>
            <a:r>
              <a:rPr lang="en-US" sz="4000" dirty="0" err="1" smtClean="0">
                <a:solidFill>
                  <a:srgbClr val="434343"/>
                </a:solidFill>
                <a:latin typeface="Calibri"/>
                <a:ea typeface="Calibri"/>
                <a:cs typeface="Calibri"/>
              </a:rPr>
              <a:t>Rossmann</a:t>
            </a:r>
            <a:r>
              <a:rPr lang="en-US" sz="4000" dirty="0" smtClean="0">
                <a:solidFill>
                  <a:srgbClr val="434343"/>
                </a:solidFill>
                <a:latin typeface="Calibri"/>
                <a:ea typeface="Calibri"/>
                <a:cs typeface="Calibri"/>
              </a:rPr>
              <a:t> Cat Embedding</a:t>
            </a:r>
            <a:endParaRPr lang="en-US" sz="4000" dirty="0" smtClean="0">
              <a:solidFill>
                <a:srgbClr val="434343"/>
              </a:solidFill>
              <a:latin typeface="Calibri"/>
              <a:ea typeface="Calibri"/>
              <a:cs typeface="Calibri"/>
            </a:endParaRPr>
          </a:p>
          <a:p>
            <a:pPr lvl="1"/>
            <a:r>
              <a:rPr lang="en-US" sz="4000" dirty="0" smtClean="0">
                <a:solidFill>
                  <a:srgbClr val="434343"/>
                </a:solidFill>
                <a:latin typeface="Calibri"/>
                <a:ea typeface="Calibri"/>
                <a:cs typeface="Calibri"/>
              </a:rPr>
              <a:t>Word2Vec </a:t>
            </a:r>
          </a:p>
          <a:p>
            <a:pPr lvl="1"/>
            <a:r>
              <a:rPr lang="en-US" sz="4000" dirty="0" smtClean="0">
                <a:solidFill>
                  <a:srgbClr val="434343"/>
                </a:solidFill>
                <a:latin typeface="Calibri"/>
                <a:ea typeface="Calibri"/>
                <a:cs typeface="Calibri"/>
              </a:rPr>
              <a:t>BERT</a:t>
            </a:r>
            <a:endParaRPr lang="en-US" sz="4000" dirty="0" smtClean="0">
              <a:solidFill>
                <a:srgbClr val="434343"/>
              </a:solidFill>
              <a:latin typeface="Calibri"/>
              <a:ea typeface="Calibri"/>
              <a:cs typeface="Calibri"/>
            </a:endParaRPr>
          </a:p>
          <a:p>
            <a:r>
              <a:rPr lang="en-US" sz="4400" dirty="0" smtClean="0">
                <a:solidFill>
                  <a:srgbClr val="434343"/>
                </a:solidFill>
                <a:latin typeface="Calibri"/>
                <a:ea typeface="Calibri"/>
                <a:cs typeface="Calibri"/>
              </a:rPr>
              <a:t> Summary</a:t>
            </a:r>
            <a:endParaRPr lang="en-US" sz="3600" dirty="0" smtClean="0">
              <a:solidFill>
                <a:srgbClr val="434343"/>
              </a:solidFill>
              <a:latin typeface="Calibri"/>
              <a:ea typeface="Calibri"/>
              <a:cs typeface="Calibri"/>
            </a:endParaRPr>
          </a:p>
          <a:p>
            <a:endParaRPr lang="en-US" sz="4000" dirty="0" smtClean="0"/>
          </a:p>
          <a:p>
            <a:endParaRPr lang="en-US" dirty="0" smtClean="0"/>
          </a:p>
        </p:txBody>
      </p:sp>
      <p:sp>
        <p:nvSpPr>
          <p:cNvPr id="4" name="Slide Number Placeholder 3"/>
          <p:cNvSpPr>
            <a:spLocks noGrp="1"/>
          </p:cNvSpPr>
          <p:nvPr>
            <p:ph type="sldNum" sz="quarter" idx="12"/>
          </p:nvPr>
        </p:nvSpPr>
        <p:spPr/>
        <p:txBody>
          <a:bodyPr/>
          <a:lstStyle/>
          <a:p>
            <a:fld id="{82347E91-6F59-4549-8101-DA6AD817E647}" type="slidenum">
              <a:rPr lang="en-US" smtClean="0"/>
              <a:t>2</a:t>
            </a:fld>
            <a:endParaRPr lang="en-US"/>
          </a:p>
        </p:txBody>
      </p:sp>
    </p:spTree>
    <p:extLst>
      <p:ext uri="{BB962C8B-B14F-4D97-AF65-F5344CB8AC3E}">
        <p14:creationId xmlns:p14="http://schemas.microsoft.com/office/powerpoint/2010/main" val="4712870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grpSp>
        <p:nvGrpSpPr>
          <p:cNvPr id="63" name="Group 62"/>
          <p:cNvGrpSpPr/>
          <p:nvPr/>
        </p:nvGrpSpPr>
        <p:grpSpPr>
          <a:xfrm>
            <a:off x="6465085" y="2835396"/>
            <a:ext cx="1605061" cy="1749397"/>
            <a:chOff x="1730855" y="4311223"/>
            <a:chExt cx="1605061" cy="1749397"/>
          </a:xfrm>
        </p:grpSpPr>
        <p:cxnSp>
          <p:nvCxnSpPr>
            <p:cNvPr id="64" name="Straight Arrow Connector 6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dirty="0"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1406018474"/>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Tender</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Civic</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err="1" smtClean="0"/>
                        <a:t>FinDistr</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Soma</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49" name="TextBox 48"/>
          <p:cNvSpPr txBox="1"/>
          <p:nvPr/>
        </p:nvSpPr>
        <p:spPr>
          <a:xfrm>
            <a:off x="41079" y="3260218"/>
            <a:ext cx="410690" cy="923330"/>
          </a:xfrm>
          <a:prstGeom prst="rect">
            <a:avLst/>
          </a:prstGeom>
          <a:noFill/>
        </p:spPr>
        <p:txBody>
          <a:bodyPr wrap="none" rtlCol="0">
            <a:spAutoFit/>
          </a:bodyPr>
          <a:lstStyle/>
          <a:p>
            <a:r>
              <a:rPr lang="en-US" sz="5400" b="1" dirty="0" smtClean="0">
                <a:solidFill>
                  <a:srgbClr val="FF0000"/>
                </a:solidFill>
              </a:rPr>
              <a:t>!</a:t>
            </a:r>
            <a:endParaRPr lang="en-US" sz="2800" b="1" dirty="0">
              <a:solidFill>
                <a:srgbClr val="FF0000"/>
              </a:solidFill>
            </a:endParaRPr>
          </a:p>
        </p:txBody>
      </p:sp>
      <p:sp>
        <p:nvSpPr>
          <p:cNvPr id="2" name="Slide Number Placeholder 1"/>
          <p:cNvSpPr>
            <a:spLocks noGrp="1"/>
          </p:cNvSpPr>
          <p:nvPr>
            <p:ph type="sldNum" sz="quarter" idx="12"/>
          </p:nvPr>
        </p:nvSpPr>
        <p:spPr/>
        <p:txBody>
          <a:bodyPr/>
          <a:lstStyle/>
          <a:p>
            <a:fld id="{82347E91-6F59-4549-8101-DA6AD817E647}" type="slidenum">
              <a:rPr lang="en-US" smtClean="0"/>
              <a:t>20</a:t>
            </a:fld>
            <a:endParaRPr lang="en-US"/>
          </a:p>
        </p:txBody>
      </p:sp>
    </p:spTree>
    <p:extLst>
      <p:ext uri="{BB962C8B-B14F-4D97-AF65-F5344CB8AC3E}">
        <p14:creationId xmlns:p14="http://schemas.microsoft.com/office/powerpoint/2010/main" val="10932870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grpSp>
        <p:nvGrpSpPr>
          <p:cNvPr id="63" name="Group 62"/>
          <p:cNvGrpSpPr/>
          <p:nvPr/>
        </p:nvGrpSpPr>
        <p:grpSpPr>
          <a:xfrm>
            <a:off x="6465085" y="2835396"/>
            <a:ext cx="1605061" cy="1749397"/>
            <a:chOff x="1730855" y="4311223"/>
            <a:chExt cx="1605061" cy="1749397"/>
          </a:xfrm>
        </p:grpSpPr>
        <p:cxnSp>
          <p:nvCxnSpPr>
            <p:cNvPr id="64" name="Straight Arrow Connector 6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dirty="0"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1406018474"/>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Tender</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Civic</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err="1" smtClean="0"/>
                        <a:t>FinDistr</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Soma</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49" name="TextBox 48"/>
          <p:cNvSpPr txBox="1"/>
          <p:nvPr/>
        </p:nvSpPr>
        <p:spPr>
          <a:xfrm>
            <a:off x="41079" y="3260218"/>
            <a:ext cx="410690" cy="923330"/>
          </a:xfrm>
          <a:prstGeom prst="rect">
            <a:avLst/>
          </a:prstGeom>
          <a:noFill/>
        </p:spPr>
        <p:txBody>
          <a:bodyPr wrap="none" rtlCol="0">
            <a:spAutoFit/>
          </a:bodyPr>
          <a:lstStyle/>
          <a:p>
            <a:r>
              <a:rPr lang="en-US" sz="5400" b="1" dirty="0" smtClean="0">
                <a:solidFill>
                  <a:srgbClr val="FF0000"/>
                </a:solidFill>
              </a:rPr>
              <a:t>!</a:t>
            </a:r>
            <a:endParaRPr lang="en-US" sz="2800" b="1" dirty="0">
              <a:solidFill>
                <a:srgbClr val="FF0000"/>
              </a:solidFill>
            </a:endParaRPr>
          </a:p>
        </p:txBody>
      </p:sp>
      <p:sp>
        <p:nvSpPr>
          <p:cNvPr id="2" name="Oval 1"/>
          <p:cNvSpPr/>
          <p:nvPr/>
        </p:nvSpPr>
        <p:spPr>
          <a:xfrm>
            <a:off x="448606" y="2965023"/>
            <a:ext cx="1151630" cy="19501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03074" y="4965147"/>
            <a:ext cx="1642693" cy="707886"/>
          </a:xfrm>
          <a:prstGeom prst="rect">
            <a:avLst/>
          </a:prstGeom>
          <a:noFill/>
        </p:spPr>
        <p:txBody>
          <a:bodyPr wrap="none" rtlCol="0">
            <a:spAutoFit/>
          </a:bodyPr>
          <a:lstStyle/>
          <a:p>
            <a:pPr algn="ctr"/>
            <a:r>
              <a:rPr lang="en-US" sz="2000" dirty="0" smtClean="0">
                <a:solidFill>
                  <a:srgbClr val="FF0000"/>
                </a:solidFill>
              </a:rPr>
              <a:t>Inputs need</a:t>
            </a:r>
          </a:p>
          <a:p>
            <a:pPr algn="ctr"/>
            <a:r>
              <a:rPr lang="en-US" sz="2000" dirty="0" smtClean="0">
                <a:solidFill>
                  <a:srgbClr val="FF0000"/>
                </a:solidFill>
              </a:rPr>
              <a:t>to be numeric</a:t>
            </a:r>
            <a:endParaRPr lang="en-US" sz="2000" dirty="0">
              <a:solidFill>
                <a:srgbClr val="FF0000"/>
              </a:solidFill>
            </a:endParaRPr>
          </a:p>
        </p:txBody>
      </p:sp>
      <p:sp>
        <p:nvSpPr>
          <p:cNvPr id="3" name="Slide Number Placeholder 2"/>
          <p:cNvSpPr>
            <a:spLocks noGrp="1"/>
          </p:cNvSpPr>
          <p:nvPr>
            <p:ph type="sldNum" sz="quarter" idx="12"/>
          </p:nvPr>
        </p:nvSpPr>
        <p:spPr/>
        <p:txBody>
          <a:bodyPr/>
          <a:lstStyle/>
          <a:p>
            <a:fld id="{82347E91-6F59-4549-8101-DA6AD817E647}" type="slidenum">
              <a:rPr lang="en-US" smtClean="0"/>
              <a:t>21</a:t>
            </a:fld>
            <a:endParaRPr lang="en-US"/>
          </a:p>
        </p:txBody>
      </p:sp>
    </p:spTree>
    <p:extLst>
      <p:ext uri="{BB962C8B-B14F-4D97-AF65-F5344CB8AC3E}">
        <p14:creationId xmlns:p14="http://schemas.microsoft.com/office/powerpoint/2010/main" val="15792487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grpSp>
        <p:nvGrpSpPr>
          <p:cNvPr id="63" name="Group 62"/>
          <p:cNvGrpSpPr/>
          <p:nvPr/>
        </p:nvGrpSpPr>
        <p:grpSpPr>
          <a:xfrm>
            <a:off x="6465085" y="2835396"/>
            <a:ext cx="1605061" cy="1749397"/>
            <a:chOff x="1730855" y="4311223"/>
            <a:chExt cx="1605061" cy="1749397"/>
          </a:xfrm>
        </p:grpSpPr>
        <p:cxnSp>
          <p:nvCxnSpPr>
            <p:cNvPr id="64" name="Straight Arrow Connector 6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769840445"/>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0</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1</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smtClean="0"/>
                        <a:t>2</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3</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82347E91-6F59-4549-8101-DA6AD817E647}" type="slidenum">
              <a:rPr lang="en-US" smtClean="0"/>
              <a:t>22</a:t>
            </a:fld>
            <a:endParaRPr lang="en-US"/>
          </a:p>
        </p:txBody>
      </p:sp>
    </p:spTree>
    <p:extLst>
      <p:ext uri="{BB962C8B-B14F-4D97-AF65-F5344CB8AC3E}">
        <p14:creationId xmlns:p14="http://schemas.microsoft.com/office/powerpoint/2010/main" val="5764925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grpSp>
        <p:nvGrpSpPr>
          <p:cNvPr id="63" name="Group 62"/>
          <p:cNvGrpSpPr/>
          <p:nvPr/>
        </p:nvGrpSpPr>
        <p:grpSpPr>
          <a:xfrm>
            <a:off x="6465085" y="2835396"/>
            <a:ext cx="1605061" cy="1749397"/>
            <a:chOff x="1730855" y="4311223"/>
            <a:chExt cx="1605061" cy="1749397"/>
          </a:xfrm>
        </p:grpSpPr>
        <p:cxnSp>
          <p:nvCxnSpPr>
            <p:cNvPr id="64" name="Straight Arrow Connector 6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769840445"/>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0</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1</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smtClean="0"/>
                        <a:t>2</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3</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49"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However, there’s no proximity relationship</a:t>
            </a:r>
            <a:r>
              <a:rPr lang="en-US" sz="4000" dirty="0" smtClean="0">
                <a:solidFill>
                  <a:srgbClr val="434343"/>
                </a:solidFill>
                <a:latin typeface="Calibri"/>
                <a:ea typeface="Calibri"/>
                <a:cs typeface="Calibri"/>
              </a:rPr>
              <a:t> </a:t>
            </a:r>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23</a:t>
            </a:fld>
            <a:endParaRPr lang="en-US"/>
          </a:p>
        </p:txBody>
      </p:sp>
    </p:spTree>
    <p:extLst>
      <p:ext uri="{BB962C8B-B14F-4D97-AF65-F5344CB8AC3E}">
        <p14:creationId xmlns:p14="http://schemas.microsoft.com/office/powerpoint/2010/main" val="119385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grpSp>
        <p:nvGrpSpPr>
          <p:cNvPr id="63" name="Group 62"/>
          <p:cNvGrpSpPr/>
          <p:nvPr/>
        </p:nvGrpSpPr>
        <p:grpSpPr>
          <a:xfrm>
            <a:off x="6465085" y="2835396"/>
            <a:ext cx="1605061" cy="1749397"/>
            <a:chOff x="1730855" y="4311223"/>
            <a:chExt cx="1605061" cy="1749397"/>
          </a:xfrm>
        </p:grpSpPr>
        <p:cxnSp>
          <p:nvCxnSpPr>
            <p:cNvPr id="64" name="Straight Arrow Connector 6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Tender</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Civic</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err="1" smtClean="0"/>
                        <a:t>FinDistr</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Soma</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82347E91-6F59-4549-8101-DA6AD817E647}" type="slidenum">
              <a:rPr lang="en-US" smtClean="0"/>
              <a:t>24</a:t>
            </a:fld>
            <a:endParaRPr lang="en-US"/>
          </a:p>
        </p:txBody>
      </p:sp>
    </p:spTree>
    <p:extLst>
      <p:ext uri="{BB962C8B-B14F-4D97-AF65-F5344CB8AC3E}">
        <p14:creationId xmlns:p14="http://schemas.microsoft.com/office/powerpoint/2010/main" val="2318937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grpSp>
        <p:nvGrpSpPr>
          <p:cNvPr id="63" name="Group 62"/>
          <p:cNvGrpSpPr/>
          <p:nvPr/>
        </p:nvGrpSpPr>
        <p:grpSpPr>
          <a:xfrm>
            <a:off x="6465085" y="2835396"/>
            <a:ext cx="1605061" cy="1749397"/>
            <a:chOff x="1730855" y="4311223"/>
            <a:chExt cx="1605061" cy="1749397"/>
          </a:xfrm>
        </p:grpSpPr>
        <p:cxnSp>
          <p:nvCxnSpPr>
            <p:cNvPr id="64" name="Straight Arrow Connector 6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dirty="0"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1589065714"/>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Tender</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Civic</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err="1" smtClean="0"/>
                        <a:t>FinDistr</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Soma</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graphicFrame>
        <p:nvGraphicFramePr>
          <p:cNvPr id="49" name="Table 48"/>
          <p:cNvGraphicFramePr>
            <a:graphicFrameLocks noGrp="1"/>
          </p:cNvGraphicFramePr>
          <p:nvPr>
            <p:extLst>
              <p:ext uri="{D42A27DB-BD31-4B8C-83A1-F6EECF244321}">
                <p14:modId xmlns:p14="http://schemas.microsoft.com/office/powerpoint/2010/main" val="12222327"/>
              </p:ext>
            </p:extLst>
          </p:nvPr>
        </p:nvGraphicFramePr>
        <p:xfrm>
          <a:off x="2223386" y="5395511"/>
          <a:ext cx="2522236" cy="1295400"/>
        </p:xfrm>
        <a:graphic>
          <a:graphicData uri="http://schemas.openxmlformats.org/drawingml/2006/table">
            <a:tbl>
              <a:tblPr firstRow="1" bandRow="1">
                <a:tableStyleId>{5940675A-B579-460E-94D1-54222C63F5DA}</a:tableStyleId>
              </a:tblPr>
              <a:tblGrid>
                <a:gridCol w="630559"/>
                <a:gridCol w="630559"/>
                <a:gridCol w="630559"/>
                <a:gridCol w="630559"/>
              </a:tblGrid>
              <a:tr h="0">
                <a:tc>
                  <a:txBody>
                    <a:bodyPr/>
                    <a:lstStyle/>
                    <a:p>
                      <a:pPr algn="l"/>
                      <a:r>
                        <a:rPr lang="en-US" sz="1100" b="0" dirty="0" err="1" smtClean="0">
                          <a:solidFill>
                            <a:schemeClr val="bg1"/>
                          </a:solidFill>
                        </a:rPr>
                        <a:t>Tenderl</a:t>
                      </a:r>
                      <a:endParaRPr lang="en-US" sz="1100" b="0" dirty="0">
                        <a:solidFill>
                          <a:schemeClr val="bg1"/>
                        </a:solidFill>
                      </a:endParaRPr>
                    </a:p>
                  </a:txBody>
                  <a:tcPr>
                    <a:solidFill>
                      <a:schemeClr val="accent1">
                        <a:lumMod val="50000"/>
                      </a:schemeClr>
                    </a:solidFill>
                  </a:tcPr>
                </a:tc>
                <a:tc>
                  <a:txBody>
                    <a:bodyPr/>
                    <a:lstStyle/>
                    <a:p>
                      <a:pPr algn="l"/>
                      <a:r>
                        <a:rPr lang="en-US" sz="1100" b="0" dirty="0" smtClean="0">
                          <a:solidFill>
                            <a:schemeClr val="bg1"/>
                          </a:solidFill>
                        </a:rPr>
                        <a:t>Civic</a:t>
                      </a:r>
                      <a:endParaRPr lang="en-US" sz="1100" b="0" dirty="0">
                        <a:solidFill>
                          <a:schemeClr val="bg1"/>
                        </a:solidFill>
                      </a:endParaRPr>
                    </a:p>
                  </a:txBody>
                  <a:tcPr>
                    <a:solidFill>
                      <a:schemeClr val="accent1">
                        <a:lumMod val="50000"/>
                      </a:schemeClr>
                    </a:solidFill>
                  </a:tcPr>
                </a:tc>
                <a:tc>
                  <a:txBody>
                    <a:bodyPr/>
                    <a:lstStyle/>
                    <a:p>
                      <a:pPr algn="l"/>
                      <a:r>
                        <a:rPr lang="en-US" sz="1050" b="0" dirty="0" err="1" smtClean="0">
                          <a:solidFill>
                            <a:schemeClr val="bg1"/>
                          </a:solidFill>
                        </a:rPr>
                        <a:t>FinDistr</a:t>
                      </a:r>
                      <a:endParaRPr lang="en-US" sz="1050" b="0" dirty="0">
                        <a:solidFill>
                          <a:schemeClr val="bg1"/>
                        </a:solidFill>
                      </a:endParaRPr>
                    </a:p>
                  </a:txBody>
                  <a:tcPr>
                    <a:solidFill>
                      <a:schemeClr val="accent1">
                        <a:lumMod val="50000"/>
                      </a:schemeClr>
                    </a:solidFill>
                  </a:tcPr>
                </a:tc>
                <a:tc>
                  <a:txBody>
                    <a:bodyPr/>
                    <a:lstStyle/>
                    <a:p>
                      <a:pPr marL="0" algn="l" defTabSz="914400" rtl="0" eaLnBrk="1" latinLnBrk="0" hangingPunct="1"/>
                      <a:r>
                        <a:rPr lang="en-US" sz="1050" b="0" kern="1200" dirty="0" smtClean="0">
                          <a:solidFill>
                            <a:schemeClr val="bg1"/>
                          </a:solidFill>
                          <a:latin typeface="+mn-lt"/>
                          <a:ea typeface="+mn-ea"/>
                          <a:cs typeface="+mn-cs"/>
                        </a:rPr>
                        <a:t>Soma</a:t>
                      </a:r>
                      <a:endParaRPr lang="en-US" sz="1050" b="0" kern="1200" dirty="0">
                        <a:solidFill>
                          <a:schemeClr val="bg1"/>
                        </a:solidFill>
                        <a:latin typeface="+mn-lt"/>
                        <a:ea typeface="+mn-ea"/>
                        <a:cs typeface="+mn-cs"/>
                      </a:endParaRPr>
                    </a:p>
                  </a:txBody>
                  <a:tcPr>
                    <a:solidFill>
                      <a:schemeClr val="accent1">
                        <a:lumMod val="50000"/>
                      </a:schemeClr>
                    </a:solidFill>
                  </a:tcPr>
                </a:tc>
              </a:tr>
              <a:tr h="227685">
                <a:tc>
                  <a:txBody>
                    <a:bodyPr/>
                    <a:lstStyle/>
                    <a:p>
                      <a:pPr algn="l"/>
                      <a:r>
                        <a:rPr lang="en-US" sz="1100" dirty="0" smtClean="0"/>
                        <a:t>1</a:t>
                      </a:r>
                      <a:endParaRPr lang="en-US" sz="1100" dirty="0"/>
                    </a:p>
                  </a:txBody>
                  <a:tcPr>
                    <a:solidFill>
                      <a:schemeClr val="accent1">
                        <a:lumMod val="20000"/>
                        <a:lumOff val="80000"/>
                      </a:schemeClr>
                    </a:solidFill>
                  </a:tcPr>
                </a:tc>
                <a:tc>
                  <a:txBody>
                    <a:bodyPr/>
                    <a:lstStyle/>
                    <a:p>
                      <a:pPr algn="l"/>
                      <a:r>
                        <a:rPr lang="en-US" sz="1100" dirty="0" smtClean="0"/>
                        <a:t>0</a:t>
                      </a:r>
                      <a:endParaRPr lang="en-US" sz="1100" dirty="0"/>
                    </a:p>
                  </a:txBody>
                  <a:tcPr>
                    <a:solidFill>
                      <a:schemeClr val="accent1">
                        <a:lumMod val="20000"/>
                        <a:lumOff val="80000"/>
                      </a:schemeClr>
                    </a:solidFill>
                  </a:tcPr>
                </a:tc>
                <a:tc>
                  <a:txBody>
                    <a:bodyPr/>
                    <a:lstStyle/>
                    <a:p>
                      <a:pPr algn="l"/>
                      <a:r>
                        <a:rPr lang="en-US" sz="1100" dirty="0" smtClean="0"/>
                        <a:t>0</a:t>
                      </a:r>
                      <a:endParaRPr lang="en-US" sz="1100" dirty="0"/>
                    </a:p>
                  </a:txBody>
                  <a:tcPr>
                    <a:solidFill>
                      <a:schemeClr val="accent1">
                        <a:lumMod val="20000"/>
                        <a:lumOff val="80000"/>
                      </a:schemeClr>
                    </a:solidFill>
                  </a:tcPr>
                </a:tc>
                <a:tc>
                  <a:txBody>
                    <a:bodyPr/>
                    <a:lstStyle/>
                    <a:p>
                      <a:pPr marL="0" algn="l" defTabSz="914400" rtl="0" eaLnBrk="1" latinLnBrk="0" hangingPunct="1"/>
                      <a:r>
                        <a:rPr lang="en-US" sz="1100" kern="1200" dirty="0" smtClean="0">
                          <a:solidFill>
                            <a:schemeClr val="tx1"/>
                          </a:solidFill>
                          <a:latin typeface="+mn-lt"/>
                          <a:ea typeface="+mn-ea"/>
                          <a:cs typeface="+mn-cs"/>
                        </a:rPr>
                        <a:t>0</a:t>
                      </a:r>
                      <a:endParaRPr lang="en-US" sz="1100" kern="1200" dirty="0">
                        <a:solidFill>
                          <a:schemeClr val="tx1"/>
                        </a:solidFill>
                        <a:latin typeface="+mn-lt"/>
                        <a:ea typeface="+mn-ea"/>
                        <a:cs typeface="+mn-cs"/>
                      </a:endParaRPr>
                    </a:p>
                  </a:txBody>
                  <a:tcPr>
                    <a:solidFill>
                      <a:schemeClr val="accent1">
                        <a:lumMod val="20000"/>
                        <a:lumOff val="80000"/>
                      </a:schemeClr>
                    </a:solidFill>
                  </a:tcPr>
                </a:tc>
              </a:tr>
              <a:tr h="227685">
                <a:tc>
                  <a:txBody>
                    <a:bodyPr/>
                    <a:lstStyle/>
                    <a:p>
                      <a:pPr algn="l"/>
                      <a:r>
                        <a:rPr lang="en-US" sz="1100" dirty="0" smtClean="0"/>
                        <a:t>0</a:t>
                      </a:r>
                      <a:endParaRPr lang="en-US" sz="1100" dirty="0"/>
                    </a:p>
                  </a:txBody>
                  <a:tcPr>
                    <a:solidFill>
                      <a:schemeClr val="accent1">
                        <a:lumMod val="20000"/>
                        <a:lumOff val="80000"/>
                      </a:schemeClr>
                    </a:solidFill>
                  </a:tcPr>
                </a:tc>
                <a:tc>
                  <a:txBody>
                    <a:bodyPr/>
                    <a:lstStyle/>
                    <a:p>
                      <a:pPr algn="l"/>
                      <a:r>
                        <a:rPr lang="en-US" sz="1100" dirty="0" smtClean="0"/>
                        <a:t>1</a:t>
                      </a:r>
                      <a:endParaRPr lang="en-US" sz="1100" dirty="0"/>
                    </a:p>
                  </a:txBody>
                  <a:tcPr>
                    <a:solidFill>
                      <a:schemeClr val="accent1">
                        <a:lumMod val="20000"/>
                        <a:lumOff val="80000"/>
                      </a:schemeClr>
                    </a:solidFill>
                  </a:tcPr>
                </a:tc>
                <a:tc>
                  <a:txBody>
                    <a:bodyPr/>
                    <a:lstStyle/>
                    <a:p>
                      <a:pPr algn="l"/>
                      <a:r>
                        <a:rPr lang="en-US" sz="1100" dirty="0" smtClean="0"/>
                        <a:t>0</a:t>
                      </a:r>
                      <a:endParaRPr lang="en-US" sz="1100" dirty="0"/>
                    </a:p>
                  </a:txBody>
                  <a:tcPr>
                    <a:solidFill>
                      <a:schemeClr val="accent1">
                        <a:lumMod val="20000"/>
                        <a:lumOff val="80000"/>
                      </a:schemeClr>
                    </a:solidFill>
                  </a:tcPr>
                </a:tc>
                <a:tc>
                  <a:txBody>
                    <a:bodyPr/>
                    <a:lstStyle/>
                    <a:p>
                      <a:pPr marL="0" algn="l" defTabSz="914400" rtl="0" eaLnBrk="1" latinLnBrk="0" hangingPunct="1"/>
                      <a:r>
                        <a:rPr lang="en-US" sz="1100" kern="1200" dirty="0" smtClean="0">
                          <a:solidFill>
                            <a:schemeClr val="tx1"/>
                          </a:solidFill>
                          <a:latin typeface="+mn-lt"/>
                          <a:ea typeface="+mn-ea"/>
                          <a:cs typeface="+mn-cs"/>
                        </a:rPr>
                        <a:t>0</a:t>
                      </a:r>
                      <a:endParaRPr lang="en-US" sz="1100" kern="1200" dirty="0">
                        <a:solidFill>
                          <a:schemeClr val="tx1"/>
                        </a:solidFill>
                        <a:latin typeface="+mn-lt"/>
                        <a:ea typeface="+mn-ea"/>
                        <a:cs typeface="+mn-cs"/>
                      </a:endParaRPr>
                    </a:p>
                  </a:txBody>
                  <a:tcPr>
                    <a:solidFill>
                      <a:schemeClr val="accent1">
                        <a:lumMod val="20000"/>
                        <a:lumOff val="80000"/>
                      </a:schemeClr>
                    </a:solidFill>
                  </a:tcPr>
                </a:tc>
              </a:tr>
              <a:tr h="227685">
                <a:tc>
                  <a:txBody>
                    <a:bodyPr/>
                    <a:lstStyle/>
                    <a:p>
                      <a:pPr algn="l"/>
                      <a:r>
                        <a:rPr lang="en-US" sz="1100" dirty="0" smtClean="0"/>
                        <a:t>0</a:t>
                      </a:r>
                      <a:endParaRPr lang="en-US" sz="1100" dirty="0"/>
                    </a:p>
                  </a:txBody>
                  <a:tcPr>
                    <a:solidFill>
                      <a:schemeClr val="accent1">
                        <a:lumMod val="20000"/>
                        <a:lumOff val="80000"/>
                      </a:schemeClr>
                    </a:solidFill>
                  </a:tcPr>
                </a:tc>
                <a:tc>
                  <a:txBody>
                    <a:bodyPr/>
                    <a:lstStyle/>
                    <a:p>
                      <a:pPr algn="l"/>
                      <a:r>
                        <a:rPr lang="en-US" sz="1100" dirty="0" smtClean="0"/>
                        <a:t>0</a:t>
                      </a:r>
                      <a:endParaRPr lang="en-US" sz="1100" dirty="0"/>
                    </a:p>
                  </a:txBody>
                  <a:tcPr>
                    <a:solidFill>
                      <a:schemeClr val="accent1">
                        <a:lumMod val="20000"/>
                        <a:lumOff val="80000"/>
                      </a:schemeClr>
                    </a:solidFill>
                  </a:tcPr>
                </a:tc>
                <a:tc>
                  <a:txBody>
                    <a:bodyPr/>
                    <a:lstStyle/>
                    <a:p>
                      <a:pPr algn="l"/>
                      <a:r>
                        <a:rPr lang="en-US" sz="1100" dirty="0" smtClean="0"/>
                        <a:t>1</a:t>
                      </a:r>
                      <a:endParaRPr lang="en-US" sz="1100" dirty="0"/>
                    </a:p>
                  </a:txBody>
                  <a:tcPr>
                    <a:solidFill>
                      <a:schemeClr val="accent1">
                        <a:lumMod val="20000"/>
                        <a:lumOff val="80000"/>
                      </a:schemeClr>
                    </a:solidFill>
                  </a:tcPr>
                </a:tc>
                <a:tc>
                  <a:txBody>
                    <a:bodyPr/>
                    <a:lstStyle/>
                    <a:p>
                      <a:pPr marL="0" algn="l" defTabSz="914400" rtl="0" eaLnBrk="1" latinLnBrk="0" hangingPunct="1"/>
                      <a:r>
                        <a:rPr lang="en-US" sz="1100" kern="1200" dirty="0" smtClean="0">
                          <a:solidFill>
                            <a:schemeClr val="tx1"/>
                          </a:solidFill>
                          <a:latin typeface="+mn-lt"/>
                          <a:ea typeface="+mn-ea"/>
                          <a:cs typeface="+mn-cs"/>
                        </a:rPr>
                        <a:t>0</a:t>
                      </a:r>
                      <a:endParaRPr lang="en-US" sz="1100" kern="1200" dirty="0">
                        <a:solidFill>
                          <a:schemeClr val="tx1"/>
                        </a:solidFill>
                        <a:latin typeface="+mn-lt"/>
                        <a:ea typeface="+mn-ea"/>
                        <a:cs typeface="+mn-cs"/>
                      </a:endParaRPr>
                    </a:p>
                  </a:txBody>
                  <a:tcPr>
                    <a:solidFill>
                      <a:schemeClr val="accent1">
                        <a:lumMod val="20000"/>
                        <a:lumOff val="80000"/>
                      </a:schemeClr>
                    </a:solidFill>
                  </a:tcPr>
                </a:tc>
              </a:tr>
              <a:tr h="227685">
                <a:tc>
                  <a:txBody>
                    <a:bodyPr/>
                    <a:lstStyle/>
                    <a:p>
                      <a:pPr algn="l"/>
                      <a:r>
                        <a:rPr lang="en-US" sz="1100" dirty="0" smtClean="0"/>
                        <a:t>0</a:t>
                      </a:r>
                      <a:endParaRPr lang="en-US" sz="1100" dirty="0"/>
                    </a:p>
                  </a:txBody>
                  <a:tcPr>
                    <a:solidFill>
                      <a:schemeClr val="accent1">
                        <a:lumMod val="20000"/>
                        <a:lumOff val="80000"/>
                      </a:schemeClr>
                    </a:solidFill>
                  </a:tcPr>
                </a:tc>
                <a:tc>
                  <a:txBody>
                    <a:bodyPr/>
                    <a:lstStyle/>
                    <a:p>
                      <a:pPr algn="l"/>
                      <a:r>
                        <a:rPr lang="en-US" sz="1100" dirty="0" smtClean="0"/>
                        <a:t>0</a:t>
                      </a:r>
                      <a:endParaRPr lang="en-US" sz="1100" dirty="0"/>
                    </a:p>
                  </a:txBody>
                  <a:tcPr>
                    <a:solidFill>
                      <a:schemeClr val="accent1">
                        <a:lumMod val="20000"/>
                        <a:lumOff val="80000"/>
                      </a:schemeClr>
                    </a:solidFill>
                  </a:tcPr>
                </a:tc>
                <a:tc>
                  <a:txBody>
                    <a:bodyPr/>
                    <a:lstStyle/>
                    <a:p>
                      <a:pPr algn="l"/>
                      <a:r>
                        <a:rPr lang="en-US" sz="1100" dirty="0" smtClean="0"/>
                        <a:t>0</a:t>
                      </a:r>
                      <a:endParaRPr lang="en-US" sz="1100" dirty="0"/>
                    </a:p>
                  </a:txBody>
                  <a:tcPr>
                    <a:solidFill>
                      <a:schemeClr val="accent1">
                        <a:lumMod val="20000"/>
                        <a:lumOff val="80000"/>
                      </a:schemeClr>
                    </a:solidFill>
                  </a:tcPr>
                </a:tc>
                <a:tc>
                  <a:txBody>
                    <a:bodyPr/>
                    <a:lstStyle/>
                    <a:p>
                      <a:pPr marL="0" algn="l" defTabSz="914400" rtl="0" eaLnBrk="1" latinLnBrk="0" hangingPunct="1"/>
                      <a:r>
                        <a:rPr lang="en-US" sz="1100" kern="1200" dirty="0" smtClean="0">
                          <a:solidFill>
                            <a:schemeClr val="tx1"/>
                          </a:solidFill>
                          <a:latin typeface="+mn-lt"/>
                          <a:ea typeface="+mn-ea"/>
                          <a:cs typeface="+mn-cs"/>
                        </a:rPr>
                        <a:t>1</a:t>
                      </a:r>
                      <a:endParaRPr lang="en-US" sz="1100" kern="1200" dirty="0">
                        <a:solidFill>
                          <a:schemeClr val="tx1"/>
                        </a:solidFill>
                        <a:latin typeface="+mn-lt"/>
                        <a:ea typeface="+mn-ea"/>
                        <a:cs typeface="+mn-cs"/>
                      </a:endParaRPr>
                    </a:p>
                  </a:txBody>
                  <a:tcPr>
                    <a:solidFill>
                      <a:schemeClr val="accent1">
                        <a:lumMod val="20000"/>
                        <a:lumOff val="80000"/>
                      </a:schemeClr>
                    </a:solidFill>
                  </a:tcPr>
                </a:tc>
              </a:tr>
            </a:tbl>
          </a:graphicData>
        </a:graphic>
      </p:graphicFrame>
      <p:sp>
        <p:nvSpPr>
          <p:cNvPr id="2" name="Arc 1"/>
          <p:cNvSpPr/>
          <p:nvPr/>
        </p:nvSpPr>
        <p:spPr>
          <a:xfrm rot="11174182">
            <a:off x="1315989" y="4854500"/>
            <a:ext cx="1209606" cy="593810"/>
          </a:xfrm>
          <a:prstGeom prst="arc">
            <a:avLst/>
          </a:prstGeom>
          <a:ln w="38100">
            <a:solidFill>
              <a:schemeClr val="accent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p:cNvSpPr txBox="1"/>
          <p:nvPr/>
        </p:nvSpPr>
        <p:spPr>
          <a:xfrm>
            <a:off x="221046" y="5356139"/>
            <a:ext cx="1446230" cy="276999"/>
          </a:xfrm>
          <a:prstGeom prst="rect">
            <a:avLst/>
          </a:prstGeom>
          <a:noFill/>
        </p:spPr>
        <p:txBody>
          <a:bodyPr wrap="none" rtlCol="0">
            <a:spAutoFit/>
          </a:bodyPr>
          <a:lstStyle/>
          <a:p>
            <a:r>
              <a:rPr lang="en-US" sz="1200" smtClean="0">
                <a:latin typeface="Arial" charset="0"/>
                <a:ea typeface="Arial" charset="0"/>
                <a:cs typeface="Arial" charset="0"/>
              </a:rPr>
              <a:t>One-Hot Encoding</a:t>
            </a:r>
            <a:endParaRPr lang="en-US" sz="1200" dirty="0" smtClean="0">
              <a:latin typeface="Arial" charset="0"/>
              <a:ea typeface="Arial" charset="0"/>
              <a:cs typeface="Arial" charset="0"/>
            </a:endParaRPr>
          </a:p>
        </p:txBody>
      </p:sp>
      <p:sp>
        <p:nvSpPr>
          <p:cNvPr id="67"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Another solution </a:t>
            </a:r>
            <a:r>
              <a:rPr lang="mr-IN" sz="4400" dirty="0" smtClean="0">
                <a:solidFill>
                  <a:srgbClr val="434343"/>
                </a:solidFill>
                <a:latin typeface="Calibri"/>
                <a:ea typeface="Calibri"/>
                <a:cs typeface="Calibri"/>
              </a:rPr>
              <a:t>–</a:t>
            </a:r>
            <a:r>
              <a:rPr lang="en-US" sz="4400" dirty="0" smtClean="0">
                <a:solidFill>
                  <a:srgbClr val="434343"/>
                </a:solidFill>
                <a:latin typeface="Calibri"/>
                <a:ea typeface="Calibri"/>
                <a:cs typeface="Calibri"/>
              </a:rPr>
              <a:t> One-Hot Encoding</a:t>
            </a:r>
            <a:r>
              <a:rPr lang="en-US" sz="4000" dirty="0" smtClean="0">
                <a:solidFill>
                  <a:srgbClr val="434343"/>
                </a:solidFill>
                <a:latin typeface="Calibri"/>
                <a:ea typeface="Calibri"/>
                <a:cs typeface="Calibri"/>
              </a:rPr>
              <a:t> </a:t>
            </a:r>
            <a:endParaRPr lang="en-US" sz="3600" dirty="0" smtClean="0"/>
          </a:p>
          <a:p>
            <a:endParaRPr lang="en-US" dirty="0" smtClean="0"/>
          </a:p>
        </p:txBody>
      </p:sp>
      <p:sp>
        <p:nvSpPr>
          <p:cNvPr id="3" name="Slide Number Placeholder 2"/>
          <p:cNvSpPr>
            <a:spLocks noGrp="1"/>
          </p:cNvSpPr>
          <p:nvPr>
            <p:ph type="sldNum" sz="quarter" idx="12"/>
          </p:nvPr>
        </p:nvSpPr>
        <p:spPr/>
        <p:txBody>
          <a:bodyPr/>
          <a:lstStyle/>
          <a:p>
            <a:fld id="{82347E91-6F59-4549-8101-DA6AD817E647}" type="slidenum">
              <a:rPr lang="en-US" smtClean="0"/>
              <a:t>25</a:t>
            </a:fld>
            <a:endParaRPr lang="en-US"/>
          </a:p>
        </p:txBody>
      </p:sp>
    </p:spTree>
    <p:extLst>
      <p:ext uri="{BB962C8B-B14F-4D97-AF65-F5344CB8AC3E}">
        <p14:creationId xmlns:p14="http://schemas.microsoft.com/office/powerpoint/2010/main" val="4496041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cxnSp>
        <p:nvCxnSpPr>
          <p:cNvPr id="64" name="Straight Arrow Connector 63"/>
          <p:cNvCxnSpPr/>
          <p:nvPr/>
        </p:nvCxnSpPr>
        <p:spPr>
          <a:xfrm flipV="1">
            <a:off x="6868162" y="3782303"/>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6465085" y="3867926"/>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6465085" y="3867926"/>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6868162" y="2977497"/>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6868162" y="3147081"/>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6868163" y="2835396"/>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6868162" y="3640202"/>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6868163" y="2835396"/>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6868162" y="2846755"/>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6868162" y="36363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6868162" y="457505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5577854" y="4303568"/>
            <a:ext cx="1295099" cy="523220"/>
          </a:xfrm>
          <a:prstGeom prst="rect">
            <a:avLst/>
          </a:prstGeom>
          <a:noFill/>
        </p:spPr>
        <p:txBody>
          <a:bodyPr wrap="none" rtlCol="0">
            <a:spAutoFit/>
          </a:bodyPr>
          <a:lstStyle/>
          <a:p>
            <a:pPr algn="r"/>
            <a:r>
              <a:rPr lang="en-US" sz="2800" b="1" smtClean="0"/>
              <a:t>Tenderl</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1294475984"/>
              </p:ext>
            </p:extLst>
          </p:nvPr>
        </p:nvGraphicFramePr>
        <p:xfrm>
          <a:off x="92596" y="2690136"/>
          <a:ext cx="4414935" cy="2225040"/>
        </p:xfrm>
        <a:graphic>
          <a:graphicData uri="http://schemas.openxmlformats.org/drawingml/2006/table">
            <a:tbl>
              <a:tblPr firstRow="1" bandRow="1">
                <a:tableStyleId>{5940675A-B579-460E-94D1-54222C63F5DA}</a:tableStyleId>
              </a:tblPr>
              <a:tblGrid>
                <a:gridCol w="630705"/>
                <a:gridCol w="630705"/>
                <a:gridCol w="630705"/>
                <a:gridCol w="630705"/>
                <a:gridCol w="630705"/>
                <a:gridCol w="630705"/>
                <a:gridCol w="630705"/>
              </a:tblGrid>
              <a:tr h="370840">
                <a:tc>
                  <a:txBody>
                    <a:bodyPr/>
                    <a:lstStyle/>
                    <a:p>
                      <a:pPr algn="l"/>
                      <a:r>
                        <a:rPr lang="en-US" sz="1100" b="0" dirty="0" err="1" smtClean="0">
                          <a:solidFill>
                            <a:schemeClr val="bg1"/>
                          </a:solidFill>
                        </a:rPr>
                        <a:t>Tenderl</a:t>
                      </a:r>
                      <a:endParaRPr lang="en-US" sz="1100" b="0" dirty="0">
                        <a:solidFill>
                          <a:schemeClr val="bg1"/>
                        </a:solidFill>
                      </a:endParaRPr>
                    </a:p>
                  </a:txBody>
                  <a:tcPr>
                    <a:solidFill>
                      <a:schemeClr val="accent1">
                        <a:lumMod val="50000"/>
                      </a:schemeClr>
                    </a:solidFill>
                  </a:tcPr>
                </a:tc>
                <a:tc>
                  <a:txBody>
                    <a:bodyPr/>
                    <a:lstStyle/>
                    <a:p>
                      <a:pPr algn="l"/>
                      <a:r>
                        <a:rPr lang="en-US" sz="1100" b="0" dirty="0" smtClean="0">
                          <a:solidFill>
                            <a:schemeClr val="bg1"/>
                          </a:solidFill>
                        </a:rPr>
                        <a:t>Civic</a:t>
                      </a:r>
                      <a:endParaRPr lang="en-US" sz="1100" b="0" dirty="0">
                        <a:solidFill>
                          <a:schemeClr val="bg1"/>
                        </a:solidFill>
                      </a:endParaRPr>
                    </a:p>
                  </a:txBody>
                  <a:tcPr>
                    <a:solidFill>
                      <a:schemeClr val="accent1">
                        <a:lumMod val="50000"/>
                      </a:schemeClr>
                    </a:solidFill>
                  </a:tcPr>
                </a:tc>
                <a:tc>
                  <a:txBody>
                    <a:bodyPr/>
                    <a:lstStyle/>
                    <a:p>
                      <a:pPr algn="l"/>
                      <a:r>
                        <a:rPr lang="en-US" sz="1050" b="0" dirty="0" err="1" smtClean="0">
                          <a:solidFill>
                            <a:schemeClr val="bg1"/>
                          </a:solidFill>
                        </a:rPr>
                        <a:t>FinDistr</a:t>
                      </a:r>
                      <a:endParaRPr lang="en-US" sz="1050" b="0" dirty="0">
                        <a:solidFill>
                          <a:schemeClr val="bg1"/>
                        </a:solidFill>
                      </a:endParaRPr>
                    </a:p>
                  </a:txBody>
                  <a:tcPr>
                    <a:solidFill>
                      <a:schemeClr val="accent1">
                        <a:lumMod val="50000"/>
                      </a:schemeClr>
                    </a:solidFill>
                  </a:tcPr>
                </a:tc>
                <a:tc>
                  <a:txBody>
                    <a:bodyPr/>
                    <a:lstStyle/>
                    <a:p>
                      <a:pPr marL="0" algn="l" defTabSz="914400" rtl="0" eaLnBrk="1" latinLnBrk="0" hangingPunct="1"/>
                      <a:r>
                        <a:rPr lang="en-US" sz="1050" b="0" kern="1200" dirty="0" smtClean="0">
                          <a:solidFill>
                            <a:schemeClr val="bg1"/>
                          </a:solidFill>
                          <a:latin typeface="+mn-lt"/>
                          <a:ea typeface="+mn-ea"/>
                          <a:cs typeface="+mn-cs"/>
                        </a:rPr>
                        <a:t>Soma</a:t>
                      </a:r>
                      <a:endParaRPr lang="en-US" sz="1050" b="0" kern="1200" dirty="0">
                        <a:solidFill>
                          <a:schemeClr val="bg1"/>
                        </a:solidFill>
                        <a:latin typeface="+mn-lt"/>
                        <a:ea typeface="+mn-ea"/>
                        <a:cs typeface="+mn-cs"/>
                      </a:endParaRPr>
                    </a:p>
                  </a:txBody>
                  <a:tcPr>
                    <a:solidFill>
                      <a:schemeClr val="accent1">
                        <a:lumMod val="50000"/>
                      </a:schemeClr>
                    </a:solidFill>
                  </a:tcPr>
                </a:tc>
                <a:tc>
                  <a:txBody>
                    <a:bodyPr/>
                    <a:lstStyle/>
                    <a:p>
                      <a:pPr algn="l"/>
                      <a:r>
                        <a:rPr lang="en-US" sz="1200" b="0" dirty="0" smtClean="0">
                          <a:solidFill>
                            <a:schemeClr val="bg1"/>
                          </a:solidFill>
                        </a:rPr>
                        <a:t>rooms</a:t>
                      </a:r>
                      <a:endParaRPr lang="en-US" sz="1200" b="0" dirty="0">
                        <a:solidFill>
                          <a:schemeClr val="bg1"/>
                        </a:solidFill>
                      </a:endParaRPr>
                    </a:p>
                  </a:txBody>
                  <a:tcPr>
                    <a:solidFill>
                      <a:schemeClr val="accent1">
                        <a:lumMod val="50000"/>
                      </a:schemeClr>
                    </a:solidFill>
                  </a:tcPr>
                </a:tc>
                <a:tc>
                  <a:txBody>
                    <a:bodyPr/>
                    <a:lstStyle/>
                    <a:p>
                      <a:pPr algn="l"/>
                      <a:r>
                        <a:rPr lang="en-US" sz="1100" b="0" dirty="0" smtClean="0">
                          <a:solidFill>
                            <a:schemeClr val="bg1"/>
                          </a:solidFill>
                        </a:rPr>
                        <a:t>Area)</a:t>
                      </a:r>
                      <a:endParaRPr lang="en-US" sz="1100" b="0" dirty="0">
                        <a:solidFill>
                          <a:schemeClr val="bg1"/>
                        </a:solidFill>
                      </a:endParaRPr>
                    </a:p>
                  </a:txBody>
                  <a:tcPr>
                    <a:solidFill>
                      <a:schemeClr val="accent1">
                        <a:lumMod val="50000"/>
                      </a:schemeClr>
                    </a:solidFill>
                  </a:tcPr>
                </a:tc>
                <a:tc>
                  <a:txBody>
                    <a:bodyPr/>
                    <a:lstStyle/>
                    <a:p>
                      <a:pPr algn="l"/>
                      <a:r>
                        <a:rPr lang="en-US" sz="1200" b="0" dirty="0" smtClean="0">
                          <a:solidFill>
                            <a:schemeClr val="bg1"/>
                          </a:solidFill>
                        </a:rPr>
                        <a:t>Price</a:t>
                      </a:r>
                      <a:endParaRPr lang="en-US" sz="1200" b="0" dirty="0">
                        <a:solidFill>
                          <a:schemeClr val="bg1"/>
                        </a:solidFill>
                      </a:endParaRPr>
                    </a:p>
                  </a:txBody>
                  <a:tcPr>
                    <a:solidFill>
                      <a:schemeClr val="accent6">
                        <a:lumMod val="50000"/>
                      </a:schemeClr>
                    </a:solidFill>
                  </a:tcPr>
                </a:tc>
              </a:tr>
              <a:tr h="370840">
                <a:tc>
                  <a:txBody>
                    <a:bodyPr/>
                    <a:lstStyle/>
                    <a:p>
                      <a:pPr algn="l"/>
                      <a:r>
                        <a:rPr lang="en-US" sz="1400" dirty="0" smtClean="0"/>
                        <a:t>1</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marL="0" algn="l" defTabSz="914400" rtl="0" eaLnBrk="1" latinLnBrk="0" hangingPunct="1"/>
                      <a:r>
                        <a:rPr lang="en-US" sz="1400" kern="1200" dirty="0" smtClean="0">
                          <a:solidFill>
                            <a:schemeClr val="tx1"/>
                          </a:solidFill>
                          <a:latin typeface="+mn-lt"/>
                          <a:ea typeface="+mn-ea"/>
                          <a:cs typeface="+mn-cs"/>
                        </a:rPr>
                        <a:t>0</a:t>
                      </a:r>
                      <a:endParaRPr lang="en-US" sz="1400" kern="1200" dirty="0">
                        <a:solidFill>
                          <a:schemeClr val="tx1"/>
                        </a:solidFill>
                        <a:latin typeface="+mn-lt"/>
                        <a:ea typeface="+mn-ea"/>
                        <a:cs typeface="+mn-cs"/>
                      </a:endParaRPr>
                    </a:p>
                  </a:txBody>
                  <a:tcPr>
                    <a:solidFill>
                      <a:schemeClr val="accent1">
                        <a:lumMod val="20000"/>
                        <a:lumOff val="80000"/>
                      </a:schemeClr>
                    </a:solidFill>
                  </a:tcPr>
                </a:tc>
                <a:tc>
                  <a:txBody>
                    <a:bodyPr/>
                    <a:lstStyle/>
                    <a:p>
                      <a:pPr algn="l"/>
                      <a:r>
                        <a:rPr lang="en-US" sz="1400" dirty="0" smtClean="0"/>
                        <a:t>4</a:t>
                      </a:r>
                      <a:endParaRPr lang="en-US" sz="1400" dirty="0"/>
                    </a:p>
                  </a:txBody>
                  <a:tcPr>
                    <a:solidFill>
                      <a:schemeClr val="accent1">
                        <a:lumMod val="20000"/>
                        <a:lumOff val="80000"/>
                      </a:schemeClr>
                    </a:solidFill>
                  </a:tcPr>
                </a:tc>
                <a:tc>
                  <a:txBody>
                    <a:bodyPr/>
                    <a:lstStyle/>
                    <a:p>
                      <a:pPr algn="l"/>
                      <a:r>
                        <a:rPr lang="en-US" sz="1400" dirty="0" smtClean="0"/>
                        <a:t>61</a:t>
                      </a:r>
                      <a:endParaRPr lang="en-US" sz="1400" dirty="0"/>
                    </a:p>
                  </a:txBody>
                  <a:tcPr>
                    <a:solidFill>
                      <a:schemeClr val="accent1">
                        <a:lumMod val="20000"/>
                        <a:lumOff val="80000"/>
                      </a:schemeClr>
                    </a:solidFill>
                  </a:tcPr>
                </a:tc>
                <a:tc>
                  <a:txBody>
                    <a:bodyPr/>
                    <a:lstStyle/>
                    <a:p>
                      <a:pPr algn="l"/>
                      <a:r>
                        <a:rPr lang="en-US" sz="1400" dirty="0" smtClean="0"/>
                        <a:t>500k</a:t>
                      </a:r>
                      <a:endParaRPr lang="en-US" sz="1400" dirty="0"/>
                    </a:p>
                  </a:txBody>
                  <a:tcPr>
                    <a:solidFill>
                      <a:schemeClr val="accent6">
                        <a:lumMod val="20000"/>
                        <a:lumOff val="80000"/>
                      </a:schemeClr>
                    </a:solidFill>
                  </a:tcPr>
                </a:tc>
              </a:tr>
              <a:tr h="370840">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1</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marL="0" algn="l" defTabSz="914400" rtl="0" eaLnBrk="1" latinLnBrk="0" hangingPunct="1"/>
                      <a:r>
                        <a:rPr lang="en-US" sz="1400" kern="1200" dirty="0" smtClean="0">
                          <a:solidFill>
                            <a:schemeClr val="tx1"/>
                          </a:solidFill>
                          <a:latin typeface="+mn-lt"/>
                          <a:ea typeface="+mn-ea"/>
                          <a:cs typeface="+mn-cs"/>
                        </a:rPr>
                        <a:t>0</a:t>
                      </a:r>
                      <a:endParaRPr lang="en-US" sz="1400" kern="1200" dirty="0">
                        <a:solidFill>
                          <a:schemeClr val="tx1"/>
                        </a:solidFill>
                        <a:latin typeface="+mn-lt"/>
                        <a:ea typeface="+mn-ea"/>
                        <a:cs typeface="+mn-cs"/>
                      </a:endParaRPr>
                    </a:p>
                  </a:txBody>
                  <a:tcPr>
                    <a:solidFill>
                      <a:schemeClr val="accent1">
                        <a:lumMod val="20000"/>
                        <a:lumOff val="80000"/>
                      </a:schemeClr>
                    </a:solidFill>
                  </a:tcPr>
                </a:tc>
                <a:tc>
                  <a:txBody>
                    <a:bodyPr/>
                    <a:lstStyle/>
                    <a:p>
                      <a:pPr algn="l"/>
                      <a:r>
                        <a:rPr lang="en-US" sz="1400" dirty="0" smtClean="0"/>
                        <a:t>5</a:t>
                      </a:r>
                      <a:endParaRPr lang="en-US" sz="1400" dirty="0"/>
                    </a:p>
                  </a:txBody>
                  <a:tcPr>
                    <a:solidFill>
                      <a:schemeClr val="accent1">
                        <a:lumMod val="20000"/>
                        <a:lumOff val="80000"/>
                      </a:schemeClr>
                    </a:solidFill>
                  </a:tcPr>
                </a:tc>
                <a:tc>
                  <a:txBody>
                    <a:bodyPr/>
                    <a:lstStyle/>
                    <a:p>
                      <a:pPr algn="l"/>
                      <a:r>
                        <a:rPr lang="en-US" sz="1400" dirty="0" smtClean="0"/>
                        <a:t>72</a:t>
                      </a:r>
                      <a:endParaRPr lang="en-US" sz="1400" dirty="0"/>
                    </a:p>
                  </a:txBody>
                  <a:tcPr>
                    <a:solidFill>
                      <a:schemeClr val="accent1">
                        <a:lumMod val="20000"/>
                        <a:lumOff val="80000"/>
                      </a:schemeClr>
                    </a:solidFill>
                  </a:tcPr>
                </a:tc>
                <a:tc>
                  <a:txBody>
                    <a:bodyPr/>
                    <a:lstStyle/>
                    <a:p>
                      <a:pPr algn="l"/>
                      <a:r>
                        <a:rPr lang="en-US" sz="1400" dirty="0" smtClean="0"/>
                        <a:t>600k</a:t>
                      </a:r>
                      <a:endParaRPr lang="en-US" sz="1400" dirty="0"/>
                    </a:p>
                  </a:txBody>
                  <a:tcPr>
                    <a:solidFill>
                      <a:schemeClr val="accent6">
                        <a:lumMod val="20000"/>
                        <a:lumOff val="80000"/>
                      </a:schemeClr>
                    </a:solidFill>
                  </a:tcPr>
                </a:tc>
              </a:tr>
              <a:tr h="370840">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1</a:t>
                      </a:r>
                      <a:endParaRPr lang="en-US" sz="1400" dirty="0"/>
                    </a:p>
                  </a:txBody>
                  <a:tcPr>
                    <a:solidFill>
                      <a:schemeClr val="accent1">
                        <a:lumMod val="20000"/>
                        <a:lumOff val="80000"/>
                      </a:schemeClr>
                    </a:solidFill>
                  </a:tcPr>
                </a:tc>
                <a:tc>
                  <a:txBody>
                    <a:bodyPr/>
                    <a:lstStyle/>
                    <a:p>
                      <a:pPr marL="0" algn="l" defTabSz="914400" rtl="0" eaLnBrk="1" latinLnBrk="0" hangingPunct="1"/>
                      <a:r>
                        <a:rPr lang="en-US" sz="1400" kern="1200" dirty="0" smtClean="0">
                          <a:solidFill>
                            <a:schemeClr val="tx1"/>
                          </a:solidFill>
                          <a:latin typeface="+mn-lt"/>
                          <a:ea typeface="+mn-ea"/>
                          <a:cs typeface="+mn-cs"/>
                        </a:rPr>
                        <a:t>0</a:t>
                      </a:r>
                      <a:endParaRPr lang="en-US" sz="1400" kern="1200" dirty="0">
                        <a:solidFill>
                          <a:schemeClr val="tx1"/>
                        </a:solidFill>
                        <a:latin typeface="+mn-lt"/>
                        <a:ea typeface="+mn-ea"/>
                        <a:cs typeface="+mn-cs"/>
                      </a:endParaRPr>
                    </a:p>
                  </a:txBody>
                  <a:tcPr>
                    <a:solidFill>
                      <a:schemeClr val="accent1">
                        <a:lumMod val="20000"/>
                        <a:lumOff val="80000"/>
                      </a:schemeClr>
                    </a:solidFill>
                  </a:tcPr>
                </a:tc>
                <a:tc>
                  <a:txBody>
                    <a:bodyPr/>
                    <a:lstStyle/>
                    <a:p>
                      <a:pPr algn="l"/>
                      <a:r>
                        <a:rPr lang="en-US" sz="1400" dirty="0" smtClean="0"/>
                        <a:t>6</a:t>
                      </a:r>
                      <a:endParaRPr lang="en-US" sz="1400" dirty="0"/>
                    </a:p>
                  </a:txBody>
                  <a:tcPr>
                    <a:solidFill>
                      <a:schemeClr val="accent1">
                        <a:lumMod val="20000"/>
                        <a:lumOff val="80000"/>
                      </a:schemeClr>
                    </a:solidFill>
                  </a:tcPr>
                </a:tc>
                <a:tc>
                  <a:txBody>
                    <a:bodyPr/>
                    <a:lstStyle/>
                    <a:p>
                      <a:pPr algn="l"/>
                      <a:r>
                        <a:rPr lang="en-US" sz="1400" dirty="0" smtClean="0"/>
                        <a:t>83</a:t>
                      </a:r>
                      <a:endParaRPr lang="en-US" sz="1400" dirty="0"/>
                    </a:p>
                  </a:txBody>
                  <a:tcPr>
                    <a:solidFill>
                      <a:schemeClr val="accent1">
                        <a:lumMod val="20000"/>
                        <a:lumOff val="80000"/>
                      </a:schemeClr>
                    </a:solidFill>
                  </a:tcPr>
                </a:tc>
                <a:tc>
                  <a:txBody>
                    <a:bodyPr/>
                    <a:lstStyle/>
                    <a:p>
                      <a:pPr algn="l"/>
                      <a:r>
                        <a:rPr lang="en-US" sz="1400" dirty="0" smtClean="0"/>
                        <a:t>900k</a:t>
                      </a:r>
                      <a:endParaRPr lang="en-US" sz="1400" dirty="0"/>
                    </a:p>
                  </a:txBody>
                  <a:tcPr>
                    <a:solidFill>
                      <a:schemeClr val="accent6">
                        <a:lumMod val="20000"/>
                        <a:lumOff val="80000"/>
                      </a:schemeClr>
                    </a:solidFill>
                  </a:tcPr>
                </a:tc>
              </a:tr>
              <a:tr h="370840">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marL="0" algn="l" defTabSz="914400" rtl="0" eaLnBrk="1" latinLnBrk="0" hangingPunct="1"/>
                      <a:r>
                        <a:rPr lang="en-US" sz="1400" kern="1200" dirty="0" smtClean="0">
                          <a:solidFill>
                            <a:schemeClr val="tx1"/>
                          </a:solidFill>
                          <a:latin typeface="+mn-lt"/>
                          <a:ea typeface="+mn-ea"/>
                          <a:cs typeface="+mn-cs"/>
                        </a:rPr>
                        <a:t>1</a:t>
                      </a:r>
                      <a:endParaRPr lang="en-US" sz="1400" kern="1200" dirty="0">
                        <a:solidFill>
                          <a:schemeClr val="tx1"/>
                        </a:solidFill>
                        <a:latin typeface="+mn-lt"/>
                        <a:ea typeface="+mn-ea"/>
                        <a:cs typeface="+mn-cs"/>
                      </a:endParaRPr>
                    </a:p>
                  </a:txBody>
                  <a:tcPr>
                    <a:solidFill>
                      <a:schemeClr val="accent1">
                        <a:lumMod val="20000"/>
                        <a:lumOff val="80000"/>
                      </a:schemeClr>
                    </a:solidFill>
                  </a:tcPr>
                </a:tc>
                <a:tc>
                  <a:txBody>
                    <a:bodyPr/>
                    <a:lstStyle/>
                    <a:p>
                      <a:pPr algn="l"/>
                      <a:r>
                        <a:rPr lang="en-US" sz="1400" dirty="0" smtClean="0"/>
                        <a:t>7</a:t>
                      </a:r>
                      <a:endParaRPr lang="en-US" sz="1400" dirty="0"/>
                    </a:p>
                  </a:txBody>
                  <a:tcPr>
                    <a:solidFill>
                      <a:schemeClr val="accent1">
                        <a:lumMod val="20000"/>
                        <a:lumOff val="80000"/>
                      </a:schemeClr>
                    </a:solidFill>
                  </a:tcPr>
                </a:tc>
                <a:tc>
                  <a:txBody>
                    <a:bodyPr/>
                    <a:lstStyle/>
                    <a:p>
                      <a:pPr algn="l"/>
                      <a:r>
                        <a:rPr lang="en-US" sz="1400" dirty="0" smtClean="0"/>
                        <a:t>91</a:t>
                      </a:r>
                      <a:endParaRPr lang="en-US" sz="1400" dirty="0"/>
                    </a:p>
                  </a:txBody>
                  <a:tcPr>
                    <a:solidFill>
                      <a:schemeClr val="accent1">
                        <a:lumMod val="20000"/>
                        <a:lumOff val="80000"/>
                      </a:schemeClr>
                    </a:solidFill>
                  </a:tcPr>
                </a:tc>
                <a:tc>
                  <a:txBody>
                    <a:bodyPr/>
                    <a:lstStyle/>
                    <a:p>
                      <a:pPr algn="l"/>
                      <a:r>
                        <a:rPr lang="en-US" sz="1400" dirty="0" smtClean="0"/>
                        <a:t>1200k</a:t>
                      </a:r>
                      <a:endParaRPr lang="en-US" sz="1400" dirty="0"/>
                    </a:p>
                  </a:txBody>
                  <a:tcPr>
                    <a:solidFill>
                      <a:schemeClr val="accent6">
                        <a:lumMod val="20000"/>
                        <a:lumOff val="80000"/>
                      </a:schemeClr>
                    </a:solidFill>
                  </a:tcPr>
                </a:tc>
              </a:tr>
              <a:tr h="370840">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6">
                        <a:lumMod val="20000"/>
                        <a:lumOff val="80000"/>
                      </a:schemeClr>
                    </a:solidFill>
                  </a:tcPr>
                </a:tc>
              </a:tr>
            </a:tbl>
          </a:graphicData>
        </a:graphic>
      </p:graphicFrame>
      <p:sp>
        <p:nvSpPr>
          <p:cNvPr id="67" name="TextBox 66"/>
          <p:cNvSpPr txBox="1"/>
          <p:nvPr/>
        </p:nvSpPr>
        <p:spPr>
          <a:xfrm>
            <a:off x="5970139" y="4915176"/>
            <a:ext cx="872355" cy="523220"/>
          </a:xfrm>
          <a:prstGeom prst="rect">
            <a:avLst/>
          </a:prstGeom>
          <a:noFill/>
        </p:spPr>
        <p:txBody>
          <a:bodyPr wrap="none" rtlCol="0">
            <a:spAutoFit/>
          </a:bodyPr>
          <a:lstStyle/>
          <a:p>
            <a:pPr algn="r"/>
            <a:r>
              <a:rPr lang="en-US" sz="2800" b="1" smtClean="0"/>
              <a:t>Civic</a:t>
            </a:r>
            <a:endParaRPr lang="en-US" sz="2800" b="1" dirty="0"/>
          </a:p>
        </p:txBody>
      </p:sp>
      <p:sp>
        <p:nvSpPr>
          <p:cNvPr id="77" name="TextBox 76"/>
          <p:cNvSpPr txBox="1"/>
          <p:nvPr/>
        </p:nvSpPr>
        <p:spPr>
          <a:xfrm>
            <a:off x="5492381" y="5526784"/>
            <a:ext cx="1336456" cy="523220"/>
          </a:xfrm>
          <a:prstGeom prst="rect">
            <a:avLst/>
          </a:prstGeom>
          <a:noFill/>
        </p:spPr>
        <p:txBody>
          <a:bodyPr wrap="none" rtlCol="0">
            <a:spAutoFit/>
          </a:bodyPr>
          <a:lstStyle/>
          <a:p>
            <a:pPr algn="r"/>
            <a:r>
              <a:rPr lang="en-US" sz="2800" b="1" dirty="0" err="1" smtClean="0"/>
              <a:t>FinDistr</a:t>
            </a:r>
            <a:endParaRPr lang="en-US" sz="2800" b="1" dirty="0"/>
          </a:p>
        </p:txBody>
      </p:sp>
      <p:sp>
        <p:nvSpPr>
          <p:cNvPr id="78" name="TextBox 77"/>
          <p:cNvSpPr txBox="1"/>
          <p:nvPr/>
        </p:nvSpPr>
        <p:spPr>
          <a:xfrm>
            <a:off x="5825869" y="6138392"/>
            <a:ext cx="1016625" cy="523220"/>
          </a:xfrm>
          <a:prstGeom prst="rect">
            <a:avLst/>
          </a:prstGeom>
          <a:noFill/>
        </p:spPr>
        <p:txBody>
          <a:bodyPr wrap="none" rtlCol="0">
            <a:spAutoFit/>
          </a:bodyPr>
          <a:lstStyle/>
          <a:p>
            <a:pPr algn="r"/>
            <a:r>
              <a:rPr lang="en-US" sz="2800" b="1" dirty="0" smtClean="0"/>
              <a:t>Soma</a:t>
            </a:r>
            <a:endParaRPr lang="en-US" sz="2800" b="1" dirty="0"/>
          </a:p>
        </p:txBody>
      </p:sp>
      <p:cxnSp>
        <p:nvCxnSpPr>
          <p:cNvPr id="82" name="Straight Arrow Connector 81"/>
          <p:cNvCxnSpPr/>
          <p:nvPr/>
        </p:nvCxnSpPr>
        <p:spPr>
          <a:xfrm flipV="1">
            <a:off x="6789914" y="3770943"/>
            <a:ext cx="1310144" cy="145640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86" name="Straight Arrow Connector 85"/>
          <p:cNvCxnSpPr>
            <a:endCxn id="54" idx="3"/>
          </p:cNvCxnSpPr>
          <p:nvPr/>
        </p:nvCxnSpPr>
        <p:spPr>
          <a:xfrm flipV="1">
            <a:off x="6789914" y="3015334"/>
            <a:ext cx="1356106" cy="221201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87" name="Straight Arrow Connector 86"/>
          <p:cNvCxnSpPr>
            <a:endCxn id="57" idx="2"/>
          </p:cNvCxnSpPr>
          <p:nvPr/>
        </p:nvCxnSpPr>
        <p:spPr>
          <a:xfrm flipV="1">
            <a:off x="6789914" y="4544337"/>
            <a:ext cx="1264817" cy="673273"/>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0" name="Straight Arrow Connector 89"/>
          <p:cNvCxnSpPr>
            <a:endCxn id="51" idx="3"/>
          </p:cNvCxnSpPr>
          <p:nvPr/>
        </p:nvCxnSpPr>
        <p:spPr>
          <a:xfrm flipV="1">
            <a:off x="6813137" y="3820140"/>
            <a:ext cx="1332890" cy="2021309"/>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1" name="Straight Arrow Connector 90"/>
          <p:cNvCxnSpPr>
            <a:endCxn id="54" idx="3"/>
          </p:cNvCxnSpPr>
          <p:nvPr/>
        </p:nvCxnSpPr>
        <p:spPr>
          <a:xfrm flipV="1">
            <a:off x="6813137" y="3015334"/>
            <a:ext cx="1332883" cy="2826116"/>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flipV="1">
            <a:off x="6813137" y="4840149"/>
            <a:ext cx="1286750" cy="99156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3" name="Straight Arrow Connector 92"/>
          <p:cNvCxnSpPr>
            <a:stCxn id="78" idx="3"/>
          </p:cNvCxnSpPr>
          <p:nvPr/>
        </p:nvCxnSpPr>
        <p:spPr>
          <a:xfrm flipV="1">
            <a:off x="6842494" y="3782323"/>
            <a:ext cx="1330529" cy="2617679"/>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4" name="Straight Arrow Connector 93"/>
          <p:cNvCxnSpPr>
            <a:stCxn id="78" idx="3"/>
          </p:cNvCxnSpPr>
          <p:nvPr/>
        </p:nvCxnSpPr>
        <p:spPr>
          <a:xfrm flipV="1">
            <a:off x="6842494" y="2977516"/>
            <a:ext cx="1330522" cy="3422486"/>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5" name="Straight Arrow Connector 94"/>
          <p:cNvCxnSpPr>
            <a:stCxn id="78" idx="3"/>
          </p:cNvCxnSpPr>
          <p:nvPr/>
        </p:nvCxnSpPr>
        <p:spPr>
          <a:xfrm flipV="1">
            <a:off x="6842494" y="4802331"/>
            <a:ext cx="1284389" cy="159767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96"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Another solution </a:t>
            </a:r>
            <a:r>
              <a:rPr lang="mr-IN" sz="4400" dirty="0" smtClean="0">
                <a:solidFill>
                  <a:srgbClr val="434343"/>
                </a:solidFill>
                <a:latin typeface="Calibri"/>
                <a:ea typeface="Calibri"/>
                <a:cs typeface="Calibri"/>
              </a:rPr>
              <a:t>–</a:t>
            </a:r>
            <a:r>
              <a:rPr lang="en-US" sz="4400" dirty="0" smtClean="0">
                <a:solidFill>
                  <a:srgbClr val="434343"/>
                </a:solidFill>
                <a:latin typeface="Calibri"/>
                <a:ea typeface="Calibri"/>
                <a:cs typeface="Calibri"/>
              </a:rPr>
              <a:t> One-Hot Encoding</a:t>
            </a:r>
            <a:r>
              <a:rPr lang="en-US" sz="4000" dirty="0" smtClean="0">
                <a:solidFill>
                  <a:srgbClr val="434343"/>
                </a:solidFill>
                <a:latin typeface="Calibri"/>
                <a:ea typeface="Calibri"/>
                <a:cs typeface="Calibri"/>
              </a:rPr>
              <a:t> </a:t>
            </a:r>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26</a:t>
            </a:fld>
            <a:endParaRPr lang="en-US"/>
          </a:p>
        </p:txBody>
      </p:sp>
    </p:spTree>
    <p:extLst>
      <p:ext uri="{BB962C8B-B14F-4D97-AF65-F5344CB8AC3E}">
        <p14:creationId xmlns:p14="http://schemas.microsoft.com/office/powerpoint/2010/main" val="7103550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cxnSp>
        <p:nvCxnSpPr>
          <p:cNvPr id="64" name="Straight Arrow Connector 63"/>
          <p:cNvCxnSpPr/>
          <p:nvPr/>
        </p:nvCxnSpPr>
        <p:spPr>
          <a:xfrm flipV="1">
            <a:off x="6868162" y="3782303"/>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6465085" y="3867926"/>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6465085" y="3867926"/>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6868162" y="2977497"/>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6868162" y="3147081"/>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6868163" y="2835396"/>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6868162" y="3640202"/>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6868163" y="2835396"/>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6868162" y="2846755"/>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6868162" y="36363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6868162" y="457505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5577854" y="4303568"/>
            <a:ext cx="1295099" cy="523220"/>
          </a:xfrm>
          <a:prstGeom prst="rect">
            <a:avLst/>
          </a:prstGeom>
          <a:noFill/>
        </p:spPr>
        <p:txBody>
          <a:bodyPr wrap="none" rtlCol="0">
            <a:spAutoFit/>
          </a:bodyPr>
          <a:lstStyle/>
          <a:p>
            <a:pPr algn="r"/>
            <a:r>
              <a:rPr lang="en-US" sz="2800" b="1" dirty="0" err="1" smtClean="0"/>
              <a:t>Tenderl</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1294475984"/>
              </p:ext>
            </p:extLst>
          </p:nvPr>
        </p:nvGraphicFramePr>
        <p:xfrm>
          <a:off x="92596" y="2690136"/>
          <a:ext cx="4414935" cy="2225040"/>
        </p:xfrm>
        <a:graphic>
          <a:graphicData uri="http://schemas.openxmlformats.org/drawingml/2006/table">
            <a:tbl>
              <a:tblPr firstRow="1" bandRow="1">
                <a:tableStyleId>{5940675A-B579-460E-94D1-54222C63F5DA}</a:tableStyleId>
              </a:tblPr>
              <a:tblGrid>
                <a:gridCol w="630705"/>
                <a:gridCol w="630705"/>
                <a:gridCol w="630705"/>
                <a:gridCol w="630705"/>
                <a:gridCol w="630705"/>
                <a:gridCol w="630705"/>
                <a:gridCol w="630705"/>
              </a:tblGrid>
              <a:tr h="370840">
                <a:tc>
                  <a:txBody>
                    <a:bodyPr/>
                    <a:lstStyle/>
                    <a:p>
                      <a:pPr algn="l"/>
                      <a:r>
                        <a:rPr lang="en-US" sz="1100" b="0" dirty="0" err="1" smtClean="0">
                          <a:solidFill>
                            <a:schemeClr val="bg1"/>
                          </a:solidFill>
                        </a:rPr>
                        <a:t>Tenderl</a:t>
                      </a:r>
                      <a:endParaRPr lang="en-US" sz="1100" b="0" dirty="0">
                        <a:solidFill>
                          <a:schemeClr val="bg1"/>
                        </a:solidFill>
                      </a:endParaRPr>
                    </a:p>
                  </a:txBody>
                  <a:tcPr>
                    <a:solidFill>
                      <a:schemeClr val="accent1">
                        <a:lumMod val="50000"/>
                      </a:schemeClr>
                    </a:solidFill>
                  </a:tcPr>
                </a:tc>
                <a:tc>
                  <a:txBody>
                    <a:bodyPr/>
                    <a:lstStyle/>
                    <a:p>
                      <a:pPr algn="l"/>
                      <a:r>
                        <a:rPr lang="en-US" sz="1100" b="0" dirty="0" smtClean="0">
                          <a:solidFill>
                            <a:schemeClr val="bg1"/>
                          </a:solidFill>
                        </a:rPr>
                        <a:t>Civic</a:t>
                      </a:r>
                      <a:endParaRPr lang="en-US" sz="1100" b="0" dirty="0">
                        <a:solidFill>
                          <a:schemeClr val="bg1"/>
                        </a:solidFill>
                      </a:endParaRPr>
                    </a:p>
                  </a:txBody>
                  <a:tcPr>
                    <a:solidFill>
                      <a:schemeClr val="accent1">
                        <a:lumMod val="50000"/>
                      </a:schemeClr>
                    </a:solidFill>
                  </a:tcPr>
                </a:tc>
                <a:tc>
                  <a:txBody>
                    <a:bodyPr/>
                    <a:lstStyle/>
                    <a:p>
                      <a:pPr algn="l"/>
                      <a:r>
                        <a:rPr lang="en-US" sz="1050" b="0" dirty="0" err="1" smtClean="0">
                          <a:solidFill>
                            <a:schemeClr val="bg1"/>
                          </a:solidFill>
                        </a:rPr>
                        <a:t>FinDistr</a:t>
                      </a:r>
                      <a:endParaRPr lang="en-US" sz="1050" b="0" dirty="0">
                        <a:solidFill>
                          <a:schemeClr val="bg1"/>
                        </a:solidFill>
                      </a:endParaRPr>
                    </a:p>
                  </a:txBody>
                  <a:tcPr>
                    <a:solidFill>
                      <a:schemeClr val="accent1">
                        <a:lumMod val="50000"/>
                      </a:schemeClr>
                    </a:solidFill>
                  </a:tcPr>
                </a:tc>
                <a:tc>
                  <a:txBody>
                    <a:bodyPr/>
                    <a:lstStyle/>
                    <a:p>
                      <a:pPr marL="0" algn="l" defTabSz="914400" rtl="0" eaLnBrk="1" latinLnBrk="0" hangingPunct="1"/>
                      <a:r>
                        <a:rPr lang="en-US" sz="1050" b="0" kern="1200" dirty="0" smtClean="0">
                          <a:solidFill>
                            <a:schemeClr val="bg1"/>
                          </a:solidFill>
                          <a:latin typeface="+mn-lt"/>
                          <a:ea typeface="+mn-ea"/>
                          <a:cs typeface="+mn-cs"/>
                        </a:rPr>
                        <a:t>Soma</a:t>
                      </a:r>
                      <a:endParaRPr lang="en-US" sz="1050" b="0" kern="1200" dirty="0">
                        <a:solidFill>
                          <a:schemeClr val="bg1"/>
                        </a:solidFill>
                        <a:latin typeface="+mn-lt"/>
                        <a:ea typeface="+mn-ea"/>
                        <a:cs typeface="+mn-cs"/>
                      </a:endParaRPr>
                    </a:p>
                  </a:txBody>
                  <a:tcPr>
                    <a:solidFill>
                      <a:schemeClr val="accent1">
                        <a:lumMod val="50000"/>
                      </a:schemeClr>
                    </a:solidFill>
                  </a:tcPr>
                </a:tc>
                <a:tc>
                  <a:txBody>
                    <a:bodyPr/>
                    <a:lstStyle/>
                    <a:p>
                      <a:pPr algn="l"/>
                      <a:r>
                        <a:rPr lang="en-US" sz="1200" b="0" dirty="0" smtClean="0">
                          <a:solidFill>
                            <a:schemeClr val="bg1"/>
                          </a:solidFill>
                        </a:rPr>
                        <a:t>rooms</a:t>
                      </a:r>
                      <a:endParaRPr lang="en-US" sz="1200" b="0" dirty="0">
                        <a:solidFill>
                          <a:schemeClr val="bg1"/>
                        </a:solidFill>
                      </a:endParaRPr>
                    </a:p>
                  </a:txBody>
                  <a:tcPr>
                    <a:solidFill>
                      <a:schemeClr val="accent1">
                        <a:lumMod val="50000"/>
                      </a:schemeClr>
                    </a:solidFill>
                  </a:tcPr>
                </a:tc>
                <a:tc>
                  <a:txBody>
                    <a:bodyPr/>
                    <a:lstStyle/>
                    <a:p>
                      <a:pPr algn="l"/>
                      <a:r>
                        <a:rPr lang="en-US" sz="1100" b="0" dirty="0" smtClean="0">
                          <a:solidFill>
                            <a:schemeClr val="bg1"/>
                          </a:solidFill>
                        </a:rPr>
                        <a:t>Area)</a:t>
                      </a:r>
                      <a:endParaRPr lang="en-US" sz="1100" b="0" dirty="0">
                        <a:solidFill>
                          <a:schemeClr val="bg1"/>
                        </a:solidFill>
                      </a:endParaRPr>
                    </a:p>
                  </a:txBody>
                  <a:tcPr>
                    <a:solidFill>
                      <a:schemeClr val="accent1">
                        <a:lumMod val="50000"/>
                      </a:schemeClr>
                    </a:solidFill>
                  </a:tcPr>
                </a:tc>
                <a:tc>
                  <a:txBody>
                    <a:bodyPr/>
                    <a:lstStyle/>
                    <a:p>
                      <a:pPr algn="l"/>
                      <a:r>
                        <a:rPr lang="en-US" sz="1200" b="0" dirty="0" smtClean="0">
                          <a:solidFill>
                            <a:schemeClr val="bg1"/>
                          </a:solidFill>
                        </a:rPr>
                        <a:t>Price</a:t>
                      </a:r>
                      <a:endParaRPr lang="en-US" sz="1200" b="0" dirty="0">
                        <a:solidFill>
                          <a:schemeClr val="bg1"/>
                        </a:solidFill>
                      </a:endParaRPr>
                    </a:p>
                  </a:txBody>
                  <a:tcPr>
                    <a:solidFill>
                      <a:schemeClr val="accent6">
                        <a:lumMod val="50000"/>
                      </a:schemeClr>
                    </a:solidFill>
                  </a:tcPr>
                </a:tc>
              </a:tr>
              <a:tr h="370840">
                <a:tc>
                  <a:txBody>
                    <a:bodyPr/>
                    <a:lstStyle/>
                    <a:p>
                      <a:pPr algn="l"/>
                      <a:r>
                        <a:rPr lang="en-US" sz="1400" dirty="0" smtClean="0"/>
                        <a:t>1</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marL="0" algn="l" defTabSz="914400" rtl="0" eaLnBrk="1" latinLnBrk="0" hangingPunct="1"/>
                      <a:r>
                        <a:rPr lang="en-US" sz="1400" kern="1200" dirty="0" smtClean="0">
                          <a:solidFill>
                            <a:schemeClr val="tx1"/>
                          </a:solidFill>
                          <a:latin typeface="+mn-lt"/>
                          <a:ea typeface="+mn-ea"/>
                          <a:cs typeface="+mn-cs"/>
                        </a:rPr>
                        <a:t>0</a:t>
                      </a:r>
                      <a:endParaRPr lang="en-US" sz="1400" kern="1200" dirty="0">
                        <a:solidFill>
                          <a:schemeClr val="tx1"/>
                        </a:solidFill>
                        <a:latin typeface="+mn-lt"/>
                        <a:ea typeface="+mn-ea"/>
                        <a:cs typeface="+mn-cs"/>
                      </a:endParaRPr>
                    </a:p>
                  </a:txBody>
                  <a:tcPr>
                    <a:solidFill>
                      <a:schemeClr val="accent1">
                        <a:lumMod val="20000"/>
                        <a:lumOff val="80000"/>
                      </a:schemeClr>
                    </a:solidFill>
                  </a:tcPr>
                </a:tc>
                <a:tc>
                  <a:txBody>
                    <a:bodyPr/>
                    <a:lstStyle/>
                    <a:p>
                      <a:pPr algn="l"/>
                      <a:r>
                        <a:rPr lang="en-US" sz="1400" dirty="0" smtClean="0"/>
                        <a:t>4</a:t>
                      </a:r>
                      <a:endParaRPr lang="en-US" sz="1400" dirty="0"/>
                    </a:p>
                  </a:txBody>
                  <a:tcPr>
                    <a:solidFill>
                      <a:schemeClr val="accent1">
                        <a:lumMod val="20000"/>
                        <a:lumOff val="80000"/>
                      </a:schemeClr>
                    </a:solidFill>
                  </a:tcPr>
                </a:tc>
                <a:tc>
                  <a:txBody>
                    <a:bodyPr/>
                    <a:lstStyle/>
                    <a:p>
                      <a:pPr algn="l"/>
                      <a:r>
                        <a:rPr lang="en-US" sz="1400" dirty="0" smtClean="0"/>
                        <a:t>61</a:t>
                      </a:r>
                      <a:endParaRPr lang="en-US" sz="1400" dirty="0"/>
                    </a:p>
                  </a:txBody>
                  <a:tcPr>
                    <a:solidFill>
                      <a:schemeClr val="accent1">
                        <a:lumMod val="20000"/>
                        <a:lumOff val="80000"/>
                      </a:schemeClr>
                    </a:solidFill>
                  </a:tcPr>
                </a:tc>
                <a:tc>
                  <a:txBody>
                    <a:bodyPr/>
                    <a:lstStyle/>
                    <a:p>
                      <a:pPr algn="l"/>
                      <a:r>
                        <a:rPr lang="en-US" sz="1400" dirty="0" smtClean="0"/>
                        <a:t>500k</a:t>
                      </a:r>
                      <a:endParaRPr lang="en-US" sz="1400" dirty="0"/>
                    </a:p>
                  </a:txBody>
                  <a:tcPr>
                    <a:solidFill>
                      <a:schemeClr val="accent6">
                        <a:lumMod val="20000"/>
                        <a:lumOff val="80000"/>
                      </a:schemeClr>
                    </a:solidFill>
                  </a:tcPr>
                </a:tc>
              </a:tr>
              <a:tr h="370840">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1</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marL="0" algn="l" defTabSz="914400" rtl="0" eaLnBrk="1" latinLnBrk="0" hangingPunct="1"/>
                      <a:r>
                        <a:rPr lang="en-US" sz="1400" kern="1200" dirty="0" smtClean="0">
                          <a:solidFill>
                            <a:schemeClr val="tx1"/>
                          </a:solidFill>
                          <a:latin typeface="+mn-lt"/>
                          <a:ea typeface="+mn-ea"/>
                          <a:cs typeface="+mn-cs"/>
                        </a:rPr>
                        <a:t>0</a:t>
                      </a:r>
                      <a:endParaRPr lang="en-US" sz="1400" kern="1200" dirty="0">
                        <a:solidFill>
                          <a:schemeClr val="tx1"/>
                        </a:solidFill>
                        <a:latin typeface="+mn-lt"/>
                        <a:ea typeface="+mn-ea"/>
                        <a:cs typeface="+mn-cs"/>
                      </a:endParaRPr>
                    </a:p>
                  </a:txBody>
                  <a:tcPr>
                    <a:solidFill>
                      <a:schemeClr val="accent1">
                        <a:lumMod val="20000"/>
                        <a:lumOff val="80000"/>
                      </a:schemeClr>
                    </a:solidFill>
                  </a:tcPr>
                </a:tc>
                <a:tc>
                  <a:txBody>
                    <a:bodyPr/>
                    <a:lstStyle/>
                    <a:p>
                      <a:pPr algn="l"/>
                      <a:r>
                        <a:rPr lang="en-US" sz="1400" dirty="0" smtClean="0"/>
                        <a:t>5</a:t>
                      </a:r>
                      <a:endParaRPr lang="en-US" sz="1400" dirty="0"/>
                    </a:p>
                  </a:txBody>
                  <a:tcPr>
                    <a:solidFill>
                      <a:schemeClr val="accent1">
                        <a:lumMod val="20000"/>
                        <a:lumOff val="80000"/>
                      </a:schemeClr>
                    </a:solidFill>
                  </a:tcPr>
                </a:tc>
                <a:tc>
                  <a:txBody>
                    <a:bodyPr/>
                    <a:lstStyle/>
                    <a:p>
                      <a:pPr algn="l"/>
                      <a:r>
                        <a:rPr lang="en-US" sz="1400" dirty="0" smtClean="0"/>
                        <a:t>72</a:t>
                      </a:r>
                      <a:endParaRPr lang="en-US" sz="1400" dirty="0"/>
                    </a:p>
                  </a:txBody>
                  <a:tcPr>
                    <a:solidFill>
                      <a:schemeClr val="accent1">
                        <a:lumMod val="20000"/>
                        <a:lumOff val="80000"/>
                      </a:schemeClr>
                    </a:solidFill>
                  </a:tcPr>
                </a:tc>
                <a:tc>
                  <a:txBody>
                    <a:bodyPr/>
                    <a:lstStyle/>
                    <a:p>
                      <a:pPr algn="l"/>
                      <a:r>
                        <a:rPr lang="en-US" sz="1400" dirty="0" smtClean="0"/>
                        <a:t>600k</a:t>
                      </a:r>
                      <a:endParaRPr lang="en-US" sz="1400" dirty="0"/>
                    </a:p>
                  </a:txBody>
                  <a:tcPr>
                    <a:solidFill>
                      <a:schemeClr val="accent6">
                        <a:lumMod val="20000"/>
                        <a:lumOff val="80000"/>
                      </a:schemeClr>
                    </a:solidFill>
                  </a:tcPr>
                </a:tc>
              </a:tr>
              <a:tr h="370840">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1</a:t>
                      </a:r>
                      <a:endParaRPr lang="en-US" sz="1400" dirty="0"/>
                    </a:p>
                  </a:txBody>
                  <a:tcPr>
                    <a:solidFill>
                      <a:schemeClr val="accent1">
                        <a:lumMod val="20000"/>
                        <a:lumOff val="80000"/>
                      </a:schemeClr>
                    </a:solidFill>
                  </a:tcPr>
                </a:tc>
                <a:tc>
                  <a:txBody>
                    <a:bodyPr/>
                    <a:lstStyle/>
                    <a:p>
                      <a:pPr marL="0" algn="l" defTabSz="914400" rtl="0" eaLnBrk="1" latinLnBrk="0" hangingPunct="1"/>
                      <a:r>
                        <a:rPr lang="en-US" sz="1400" kern="1200" dirty="0" smtClean="0">
                          <a:solidFill>
                            <a:schemeClr val="tx1"/>
                          </a:solidFill>
                          <a:latin typeface="+mn-lt"/>
                          <a:ea typeface="+mn-ea"/>
                          <a:cs typeface="+mn-cs"/>
                        </a:rPr>
                        <a:t>0</a:t>
                      </a:r>
                      <a:endParaRPr lang="en-US" sz="1400" kern="1200" dirty="0">
                        <a:solidFill>
                          <a:schemeClr val="tx1"/>
                        </a:solidFill>
                        <a:latin typeface="+mn-lt"/>
                        <a:ea typeface="+mn-ea"/>
                        <a:cs typeface="+mn-cs"/>
                      </a:endParaRPr>
                    </a:p>
                  </a:txBody>
                  <a:tcPr>
                    <a:solidFill>
                      <a:schemeClr val="accent1">
                        <a:lumMod val="20000"/>
                        <a:lumOff val="80000"/>
                      </a:schemeClr>
                    </a:solidFill>
                  </a:tcPr>
                </a:tc>
                <a:tc>
                  <a:txBody>
                    <a:bodyPr/>
                    <a:lstStyle/>
                    <a:p>
                      <a:pPr algn="l"/>
                      <a:r>
                        <a:rPr lang="en-US" sz="1400" dirty="0" smtClean="0"/>
                        <a:t>6</a:t>
                      </a:r>
                      <a:endParaRPr lang="en-US" sz="1400" dirty="0"/>
                    </a:p>
                  </a:txBody>
                  <a:tcPr>
                    <a:solidFill>
                      <a:schemeClr val="accent1">
                        <a:lumMod val="20000"/>
                        <a:lumOff val="80000"/>
                      </a:schemeClr>
                    </a:solidFill>
                  </a:tcPr>
                </a:tc>
                <a:tc>
                  <a:txBody>
                    <a:bodyPr/>
                    <a:lstStyle/>
                    <a:p>
                      <a:pPr algn="l"/>
                      <a:r>
                        <a:rPr lang="en-US" sz="1400" dirty="0" smtClean="0"/>
                        <a:t>83</a:t>
                      </a:r>
                      <a:endParaRPr lang="en-US" sz="1400" dirty="0"/>
                    </a:p>
                  </a:txBody>
                  <a:tcPr>
                    <a:solidFill>
                      <a:schemeClr val="accent1">
                        <a:lumMod val="20000"/>
                        <a:lumOff val="80000"/>
                      </a:schemeClr>
                    </a:solidFill>
                  </a:tcPr>
                </a:tc>
                <a:tc>
                  <a:txBody>
                    <a:bodyPr/>
                    <a:lstStyle/>
                    <a:p>
                      <a:pPr algn="l"/>
                      <a:r>
                        <a:rPr lang="en-US" sz="1400" dirty="0" smtClean="0"/>
                        <a:t>900k</a:t>
                      </a:r>
                      <a:endParaRPr lang="en-US" sz="1400" dirty="0"/>
                    </a:p>
                  </a:txBody>
                  <a:tcPr>
                    <a:solidFill>
                      <a:schemeClr val="accent6">
                        <a:lumMod val="20000"/>
                        <a:lumOff val="80000"/>
                      </a:schemeClr>
                    </a:solidFill>
                  </a:tcPr>
                </a:tc>
              </a:tr>
              <a:tr h="370840">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algn="l"/>
                      <a:r>
                        <a:rPr lang="en-US" sz="1400" dirty="0" smtClean="0"/>
                        <a:t>0</a:t>
                      </a:r>
                      <a:endParaRPr lang="en-US" sz="1400" dirty="0"/>
                    </a:p>
                  </a:txBody>
                  <a:tcPr>
                    <a:solidFill>
                      <a:schemeClr val="accent1">
                        <a:lumMod val="20000"/>
                        <a:lumOff val="80000"/>
                      </a:schemeClr>
                    </a:solidFill>
                  </a:tcPr>
                </a:tc>
                <a:tc>
                  <a:txBody>
                    <a:bodyPr/>
                    <a:lstStyle/>
                    <a:p>
                      <a:pPr marL="0" algn="l" defTabSz="914400" rtl="0" eaLnBrk="1" latinLnBrk="0" hangingPunct="1"/>
                      <a:r>
                        <a:rPr lang="en-US" sz="1400" kern="1200" dirty="0" smtClean="0">
                          <a:solidFill>
                            <a:schemeClr val="tx1"/>
                          </a:solidFill>
                          <a:latin typeface="+mn-lt"/>
                          <a:ea typeface="+mn-ea"/>
                          <a:cs typeface="+mn-cs"/>
                        </a:rPr>
                        <a:t>1</a:t>
                      </a:r>
                      <a:endParaRPr lang="en-US" sz="1400" kern="1200" dirty="0">
                        <a:solidFill>
                          <a:schemeClr val="tx1"/>
                        </a:solidFill>
                        <a:latin typeface="+mn-lt"/>
                        <a:ea typeface="+mn-ea"/>
                        <a:cs typeface="+mn-cs"/>
                      </a:endParaRPr>
                    </a:p>
                  </a:txBody>
                  <a:tcPr>
                    <a:solidFill>
                      <a:schemeClr val="accent1">
                        <a:lumMod val="20000"/>
                        <a:lumOff val="80000"/>
                      </a:schemeClr>
                    </a:solidFill>
                  </a:tcPr>
                </a:tc>
                <a:tc>
                  <a:txBody>
                    <a:bodyPr/>
                    <a:lstStyle/>
                    <a:p>
                      <a:pPr algn="l"/>
                      <a:r>
                        <a:rPr lang="en-US" sz="1400" dirty="0" smtClean="0"/>
                        <a:t>7</a:t>
                      </a:r>
                      <a:endParaRPr lang="en-US" sz="1400" dirty="0"/>
                    </a:p>
                  </a:txBody>
                  <a:tcPr>
                    <a:solidFill>
                      <a:schemeClr val="accent1">
                        <a:lumMod val="20000"/>
                        <a:lumOff val="80000"/>
                      </a:schemeClr>
                    </a:solidFill>
                  </a:tcPr>
                </a:tc>
                <a:tc>
                  <a:txBody>
                    <a:bodyPr/>
                    <a:lstStyle/>
                    <a:p>
                      <a:pPr algn="l"/>
                      <a:r>
                        <a:rPr lang="en-US" sz="1400" dirty="0" smtClean="0"/>
                        <a:t>91</a:t>
                      </a:r>
                      <a:endParaRPr lang="en-US" sz="1400" dirty="0"/>
                    </a:p>
                  </a:txBody>
                  <a:tcPr>
                    <a:solidFill>
                      <a:schemeClr val="accent1">
                        <a:lumMod val="20000"/>
                        <a:lumOff val="80000"/>
                      </a:schemeClr>
                    </a:solidFill>
                  </a:tcPr>
                </a:tc>
                <a:tc>
                  <a:txBody>
                    <a:bodyPr/>
                    <a:lstStyle/>
                    <a:p>
                      <a:pPr algn="l"/>
                      <a:r>
                        <a:rPr lang="en-US" sz="1400" dirty="0" smtClean="0"/>
                        <a:t>1200k</a:t>
                      </a:r>
                      <a:endParaRPr lang="en-US" sz="1400" dirty="0"/>
                    </a:p>
                  </a:txBody>
                  <a:tcPr>
                    <a:solidFill>
                      <a:schemeClr val="accent6">
                        <a:lumMod val="20000"/>
                        <a:lumOff val="80000"/>
                      </a:schemeClr>
                    </a:solidFill>
                  </a:tcPr>
                </a:tc>
              </a:tr>
              <a:tr h="370840">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1">
                        <a:lumMod val="20000"/>
                        <a:lumOff val="80000"/>
                      </a:schemeClr>
                    </a:solidFill>
                  </a:tcPr>
                </a:tc>
                <a:tc>
                  <a:txBody>
                    <a:bodyPr/>
                    <a:lstStyle/>
                    <a:p>
                      <a:pPr algn="l"/>
                      <a:r>
                        <a:rPr lang="mr-IN" sz="1400" dirty="0" smtClean="0"/>
                        <a:t>…</a:t>
                      </a:r>
                      <a:endParaRPr lang="en-US" sz="1400" dirty="0"/>
                    </a:p>
                  </a:txBody>
                  <a:tcPr>
                    <a:solidFill>
                      <a:schemeClr val="accent6">
                        <a:lumMod val="20000"/>
                        <a:lumOff val="80000"/>
                      </a:schemeClr>
                    </a:solidFill>
                  </a:tcPr>
                </a:tc>
              </a:tr>
            </a:tbl>
          </a:graphicData>
        </a:graphic>
      </p:graphicFrame>
      <p:sp>
        <p:nvSpPr>
          <p:cNvPr id="67" name="TextBox 66"/>
          <p:cNvSpPr txBox="1"/>
          <p:nvPr/>
        </p:nvSpPr>
        <p:spPr>
          <a:xfrm>
            <a:off x="5970139" y="4915176"/>
            <a:ext cx="872355" cy="523220"/>
          </a:xfrm>
          <a:prstGeom prst="rect">
            <a:avLst/>
          </a:prstGeom>
          <a:noFill/>
        </p:spPr>
        <p:txBody>
          <a:bodyPr wrap="none" rtlCol="0">
            <a:spAutoFit/>
          </a:bodyPr>
          <a:lstStyle/>
          <a:p>
            <a:pPr algn="r"/>
            <a:r>
              <a:rPr lang="en-US" sz="2800" b="1" smtClean="0"/>
              <a:t>Civic</a:t>
            </a:r>
            <a:endParaRPr lang="en-US" sz="2800" b="1" dirty="0"/>
          </a:p>
        </p:txBody>
      </p:sp>
      <p:sp>
        <p:nvSpPr>
          <p:cNvPr id="77" name="TextBox 76"/>
          <p:cNvSpPr txBox="1"/>
          <p:nvPr/>
        </p:nvSpPr>
        <p:spPr>
          <a:xfrm>
            <a:off x="5492381" y="5526784"/>
            <a:ext cx="1336456" cy="523220"/>
          </a:xfrm>
          <a:prstGeom prst="rect">
            <a:avLst/>
          </a:prstGeom>
          <a:noFill/>
        </p:spPr>
        <p:txBody>
          <a:bodyPr wrap="none" rtlCol="0">
            <a:spAutoFit/>
          </a:bodyPr>
          <a:lstStyle/>
          <a:p>
            <a:pPr algn="r"/>
            <a:r>
              <a:rPr lang="en-US" sz="2800" b="1" dirty="0" err="1" smtClean="0"/>
              <a:t>FinDistr</a:t>
            </a:r>
            <a:endParaRPr lang="en-US" sz="2800" b="1" dirty="0"/>
          </a:p>
        </p:txBody>
      </p:sp>
      <p:sp>
        <p:nvSpPr>
          <p:cNvPr id="78" name="TextBox 77"/>
          <p:cNvSpPr txBox="1"/>
          <p:nvPr/>
        </p:nvSpPr>
        <p:spPr>
          <a:xfrm>
            <a:off x="5825869" y="6138392"/>
            <a:ext cx="1016625" cy="523220"/>
          </a:xfrm>
          <a:prstGeom prst="rect">
            <a:avLst/>
          </a:prstGeom>
          <a:noFill/>
        </p:spPr>
        <p:txBody>
          <a:bodyPr wrap="none" rtlCol="0">
            <a:spAutoFit/>
          </a:bodyPr>
          <a:lstStyle/>
          <a:p>
            <a:pPr algn="r"/>
            <a:r>
              <a:rPr lang="en-US" sz="2800" b="1" dirty="0" smtClean="0"/>
              <a:t>Soma</a:t>
            </a:r>
            <a:endParaRPr lang="en-US" sz="2800" b="1" dirty="0"/>
          </a:p>
        </p:txBody>
      </p:sp>
      <p:cxnSp>
        <p:nvCxnSpPr>
          <p:cNvPr id="82" name="Straight Arrow Connector 81"/>
          <p:cNvCxnSpPr/>
          <p:nvPr/>
        </p:nvCxnSpPr>
        <p:spPr>
          <a:xfrm flipV="1">
            <a:off x="6789914" y="3770943"/>
            <a:ext cx="1310144" cy="145640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86" name="Straight Arrow Connector 85"/>
          <p:cNvCxnSpPr>
            <a:endCxn id="54" idx="3"/>
          </p:cNvCxnSpPr>
          <p:nvPr/>
        </p:nvCxnSpPr>
        <p:spPr>
          <a:xfrm flipV="1">
            <a:off x="6789914" y="3015334"/>
            <a:ext cx="1356106" cy="221201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87" name="Straight Arrow Connector 86"/>
          <p:cNvCxnSpPr>
            <a:endCxn id="57" idx="2"/>
          </p:cNvCxnSpPr>
          <p:nvPr/>
        </p:nvCxnSpPr>
        <p:spPr>
          <a:xfrm flipV="1">
            <a:off x="6789914" y="4544337"/>
            <a:ext cx="1264817" cy="673273"/>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0" name="Straight Arrow Connector 89"/>
          <p:cNvCxnSpPr>
            <a:endCxn id="51" idx="3"/>
          </p:cNvCxnSpPr>
          <p:nvPr/>
        </p:nvCxnSpPr>
        <p:spPr>
          <a:xfrm flipV="1">
            <a:off x="6813137" y="3820140"/>
            <a:ext cx="1332890" cy="2021309"/>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1" name="Straight Arrow Connector 90"/>
          <p:cNvCxnSpPr>
            <a:endCxn id="54" idx="3"/>
          </p:cNvCxnSpPr>
          <p:nvPr/>
        </p:nvCxnSpPr>
        <p:spPr>
          <a:xfrm flipV="1">
            <a:off x="6813137" y="3015334"/>
            <a:ext cx="1332883" cy="2826116"/>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flipV="1">
            <a:off x="6813137" y="4840149"/>
            <a:ext cx="1286750" cy="99156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3" name="Straight Arrow Connector 92"/>
          <p:cNvCxnSpPr>
            <a:stCxn id="78" idx="3"/>
          </p:cNvCxnSpPr>
          <p:nvPr/>
        </p:nvCxnSpPr>
        <p:spPr>
          <a:xfrm flipV="1">
            <a:off x="6842494" y="3782323"/>
            <a:ext cx="1330529" cy="2617679"/>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4" name="Straight Arrow Connector 93"/>
          <p:cNvCxnSpPr>
            <a:stCxn id="78" idx="3"/>
          </p:cNvCxnSpPr>
          <p:nvPr/>
        </p:nvCxnSpPr>
        <p:spPr>
          <a:xfrm flipV="1">
            <a:off x="6842494" y="2977516"/>
            <a:ext cx="1330522" cy="3422486"/>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95" name="Straight Arrow Connector 94"/>
          <p:cNvCxnSpPr>
            <a:stCxn id="78" idx="3"/>
          </p:cNvCxnSpPr>
          <p:nvPr/>
        </p:nvCxnSpPr>
        <p:spPr>
          <a:xfrm flipV="1">
            <a:off x="6842494" y="4802331"/>
            <a:ext cx="1284389" cy="159767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63"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However, it creates very sparse matrices</a:t>
            </a:r>
          </a:p>
          <a:p>
            <a:pPr lvl="1"/>
            <a:r>
              <a:rPr lang="en-US" sz="4000" dirty="0">
                <a:solidFill>
                  <a:srgbClr val="434343"/>
                </a:solidFill>
                <a:latin typeface="Calibri"/>
                <a:ea typeface="Calibri"/>
                <a:cs typeface="Calibri"/>
              </a:rPr>
              <a:t>U</a:t>
            </a:r>
            <a:r>
              <a:rPr lang="en-US" sz="4000" dirty="0" smtClean="0">
                <a:solidFill>
                  <a:srgbClr val="434343"/>
                </a:solidFill>
                <a:latin typeface="Calibri"/>
                <a:ea typeface="Calibri"/>
                <a:cs typeface="Calibri"/>
              </a:rPr>
              <a:t>nable to correlate similar categories</a:t>
            </a:r>
            <a:endParaRPr lang="en-US" sz="32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27</a:t>
            </a:fld>
            <a:endParaRPr lang="en-US"/>
          </a:p>
        </p:txBody>
      </p:sp>
    </p:spTree>
    <p:extLst>
      <p:ext uri="{BB962C8B-B14F-4D97-AF65-F5344CB8AC3E}">
        <p14:creationId xmlns:p14="http://schemas.microsoft.com/office/powerpoint/2010/main" val="1807203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grpSp>
        <p:nvGrpSpPr>
          <p:cNvPr id="63" name="Group 62"/>
          <p:cNvGrpSpPr/>
          <p:nvPr/>
        </p:nvGrpSpPr>
        <p:grpSpPr>
          <a:xfrm>
            <a:off x="6465085" y="2835396"/>
            <a:ext cx="1605061" cy="1749397"/>
            <a:chOff x="1730855" y="4311223"/>
            <a:chExt cx="1605061" cy="1749397"/>
          </a:xfrm>
        </p:grpSpPr>
        <p:cxnSp>
          <p:nvCxnSpPr>
            <p:cNvPr id="64" name="Straight Arrow Connector 6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Tender</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Civic</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err="1" smtClean="0"/>
                        <a:t>FinDistr</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Soma</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82347E91-6F59-4549-8101-DA6AD817E647}" type="slidenum">
              <a:rPr lang="en-US" smtClean="0"/>
              <a:t>28</a:t>
            </a:fld>
            <a:endParaRPr lang="en-US"/>
          </a:p>
        </p:txBody>
      </p:sp>
    </p:spTree>
    <p:extLst>
      <p:ext uri="{BB962C8B-B14F-4D97-AF65-F5344CB8AC3E}">
        <p14:creationId xmlns:p14="http://schemas.microsoft.com/office/powerpoint/2010/main" val="12621354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grpSp>
        <p:nvGrpSpPr>
          <p:cNvPr id="63" name="Group 62"/>
          <p:cNvGrpSpPr/>
          <p:nvPr/>
        </p:nvGrpSpPr>
        <p:grpSpPr>
          <a:xfrm>
            <a:off x="6465085" y="2835396"/>
            <a:ext cx="1605061" cy="1749397"/>
            <a:chOff x="1730855" y="4311223"/>
            <a:chExt cx="1605061" cy="1749397"/>
          </a:xfrm>
        </p:grpSpPr>
        <p:cxnSp>
          <p:nvCxnSpPr>
            <p:cNvPr id="64" name="Straight Arrow Connector 6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Tender</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Civic</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err="1" smtClean="0"/>
                        <a:t>FinDistr</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Soma</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49" name="Content Placeholder 2"/>
          <p:cNvSpPr>
            <a:spLocks noGrp="1"/>
          </p:cNvSpPr>
          <p:nvPr>
            <p:ph idx="1"/>
          </p:nvPr>
        </p:nvSpPr>
        <p:spPr>
          <a:xfrm>
            <a:off x="712339" y="1013330"/>
            <a:ext cx="10515600" cy="1427753"/>
          </a:xfrm>
        </p:spPr>
        <p:txBody>
          <a:bodyPr>
            <a:normAutofit/>
          </a:bodyPr>
          <a:lstStyle/>
          <a:p>
            <a:r>
              <a:rPr lang="en-US" sz="4400" dirty="0">
                <a:solidFill>
                  <a:srgbClr val="434343"/>
                </a:solidFill>
                <a:ea typeface="Calibri"/>
                <a:cs typeface="Calibri"/>
              </a:rPr>
              <a:t>Solution: </a:t>
            </a:r>
            <a:r>
              <a:rPr lang="en-US" sz="4400" dirty="0" err="1" smtClean="0">
                <a:solidFill>
                  <a:srgbClr val="434343"/>
                </a:solidFill>
                <a:ea typeface="Calibri"/>
                <a:cs typeface="Calibri"/>
              </a:rPr>
              <a:t>Embeddings</a:t>
            </a:r>
            <a:endParaRPr lang="en-US" sz="4000" dirty="0" smtClean="0">
              <a:solidFill>
                <a:srgbClr val="434343"/>
              </a:solidFill>
              <a:ea typeface="Calibri"/>
              <a:cs typeface="Calibri"/>
            </a:endParaRPr>
          </a:p>
        </p:txBody>
      </p:sp>
      <p:sp>
        <p:nvSpPr>
          <p:cNvPr id="2" name="Slide Number Placeholder 1"/>
          <p:cNvSpPr>
            <a:spLocks noGrp="1"/>
          </p:cNvSpPr>
          <p:nvPr>
            <p:ph type="sldNum" sz="quarter" idx="12"/>
          </p:nvPr>
        </p:nvSpPr>
        <p:spPr/>
        <p:txBody>
          <a:bodyPr/>
          <a:lstStyle/>
          <a:p>
            <a:fld id="{82347E91-6F59-4549-8101-DA6AD817E647}" type="slidenum">
              <a:rPr lang="en-US" smtClean="0"/>
              <a:t>29</a:t>
            </a:fld>
            <a:endParaRPr lang="en-US"/>
          </a:p>
        </p:txBody>
      </p:sp>
    </p:spTree>
    <p:extLst>
      <p:ext uri="{BB962C8B-B14F-4D97-AF65-F5344CB8AC3E}">
        <p14:creationId xmlns:p14="http://schemas.microsoft.com/office/powerpoint/2010/main" val="12102114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518119" y="2806890"/>
            <a:ext cx="10967880" cy="1244223"/>
          </a:xfrm>
          <a:prstGeom prst="rect">
            <a:avLst/>
          </a:prstGeom>
        </p:spPr>
        <p:txBody>
          <a:bodyPr vert="horz" lIns="121916" tIns="121916" rIns="121916" bIns="121916" rtlCol="0" anchor="b" anchorCtr="0">
            <a:noAutofit/>
          </a:bodyPr>
          <a:lstStyle/>
          <a:p>
            <a:r>
              <a:rPr lang="en-US" sz="5400" smtClean="0">
                <a:solidFill>
                  <a:schemeClr val="bg1"/>
                </a:solidFill>
              </a:rPr>
              <a:t>Motivation</a:t>
            </a:r>
            <a:endParaRPr lang="en" sz="6000" dirty="0">
              <a:solidFill>
                <a:schemeClr val="bg1"/>
              </a:solidFill>
            </a:endParaRPr>
          </a:p>
        </p:txBody>
      </p:sp>
    </p:spTree>
    <p:extLst>
      <p:ext uri="{BB962C8B-B14F-4D97-AF65-F5344CB8AC3E}">
        <p14:creationId xmlns:p14="http://schemas.microsoft.com/office/powerpoint/2010/main" val="7801611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grpSp>
        <p:nvGrpSpPr>
          <p:cNvPr id="63" name="Group 62"/>
          <p:cNvGrpSpPr/>
          <p:nvPr/>
        </p:nvGrpSpPr>
        <p:grpSpPr>
          <a:xfrm>
            <a:off x="6465085" y="2835396"/>
            <a:ext cx="1605061" cy="1749397"/>
            <a:chOff x="1730855" y="4311223"/>
            <a:chExt cx="1605061" cy="1749397"/>
          </a:xfrm>
        </p:grpSpPr>
        <p:cxnSp>
          <p:nvCxnSpPr>
            <p:cNvPr id="64" name="Straight Arrow Connector 6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Tender</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Civic</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err="1" smtClean="0"/>
                        <a:t>FinDistr</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Soma</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66" name="Content Placeholder 2"/>
          <p:cNvSpPr txBox="1">
            <a:spLocks/>
          </p:cNvSpPr>
          <p:nvPr/>
        </p:nvSpPr>
        <p:spPr>
          <a:xfrm>
            <a:off x="712339" y="1013330"/>
            <a:ext cx="10515600" cy="1427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4400" smtClean="0">
                <a:solidFill>
                  <a:srgbClr val="434343"/>
                </a:solidFill>
                <a:ea typeface="Calibri"/>
                <a:cs typeface="Calibri"/>
              </a:rPr>
              <a:t>Solution: Embeddings</a:t>
            </a:r>
            <a:endParaRPr lang="en-US" sz="4000" smtClean="0">
              <a:solidFill>
                <a:srgbClr val="434343"/>
              </a:solidFill>
              <a:ea typeface="Calibri"/>
              <a:cs typeface="Calibri"/>
            </a:endParaRPr>
          </a:p>
          <a:p>
            <a:pPr lvl="1"/>
            <a:r>
              <a:rPr lang="en-US" sz="3200" smtClean="0">
                <a:solidFill>
                  <a:srgbClr val="434343"/>
                </a:solidFill>
                <a:ea typeface="Calibri"/>
                <a:cs typeface="Calibri"/>
              </a:rPr>
              <a:t>First step: replace values by their indexes</a:t>
            </a:r>
            <a:endParaRPr lang="en-US" sz="3200" dirty="0"/>
          </a:p>
        </p:txBody>
      </p:sp>
      <p:sp>
        <p:nvSpPr>
          <p:cNvPr id="2" name="Slide Number Placeholder 1"/>
          <p:cNvSpPr>
            <a:spLocks noGrp="1"/>
          </p:cNvSpPr>
          <p:nvPr>
            <p:ph type="sldNum" sz="quarter" idx="12"/>
          </p:nvPr>
        </p:nvSpPr>
        <p:spPr/>
        <p:txBody>
          <a:bodyPr/>
          <a:lstStyle/>
          <a:p>
            <a:fld id="{82347E91-6F59-4549-8101-DA6AD817E647}" type="slidenum">
              <a:rPr lang="en-US" smtClean="0"/>
              <a:t>30</a:t>
            </a:fld>
            <a:endParaRPr lang="en-US"/>
          </a:p>
        </p:txBody>
      </p:sp>
    </p:spTree>
    <p:extLst>
      <p:ext uri="{BB962C8B-B14F-4D97-AF65-F5344CB8AC3E}">
        <p14:creationId xmlns:p14="http://schemas.microsoft.com/office/powerpoint/2010/main" val="17605536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grpSp>
        <p:nvGrpSpPr>
          <p:cNvPr id="63" name="Group 62"/>
          <p:cNvGrpSpPr/>
          <p:nvPr/>
        </p:nvGrpSpPr>
        <p:grpSpPr>
          <a:xfrm>
            <a:off x="6465085" y="2835396"/>
            <a:ext cx="1605061" cy="1749397"/>
            <a:chOff x="1730855" y="4311223"/>
            <a:chExt cx="1605061" cy="1749397"/>
          </a:xfrm>
        </p:grpSpPr>
        <p:cxnSp>
          <p:nvCxnSpPr>
            <p:cNvPr id="64" name="Straight Arrow Connector 63"/>
            <p:cNvCxnSpPr/>
            <p:nvPr/>
          </p:nvCxnSpPr>
          <p:spPr>
            <a:xfrm flipV="1">
              <a:off x="2133932" y="5258130"/>
              <a:ext cx="1181426" cy="80249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1730855" y="5343753"/>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1730855" y="5343753"/>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2133932" y="4453324"/>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flipV="1">
              <a:off x="2133932" y="4622908"/>
              <a:ext cx="1201984" cy="143771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133933" y="4311223"/>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2133932" y="5116029"/>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2133933" y="4311223"/>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2133932" y="43225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2133932" y="511220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2133932" y="6050879"/>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0</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1</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smtClean="0"/>
                        <a:t>2</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3</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49" name="Content Placeholder 2"/>
          <p:cNvSpPr>
            <a:spLocks noGrp="1"/>
          </p:cNvSpPr>
          <p:nvPr>
            <p:ph idx="1"/>
          </p:nvPr>
        </p:nvSpPr>
        <p:spPr>
          <a:xfrm>
            <a:off x="712339" y="1013330"/>
            <a:ext cx="10515600" cy="1427753"/>
          </a:xfrm>
        </p:spPr>
        <p:txBody>
          <a:bodyPr>
            <a:normAutofit/>
          </a:bodyPr>
          <a:lstStyle/>
          <a:p>
            <a:r>
              <a:rPr lang="en-US" sz="4400" dirty="0">
                <a:solidFill>
                  <a:srgbClr val="434343"/>
                </a:solidFill>
                <a:ea typeface="Calibri"/>
                <a:cs typeface="Calibri"/>
              </a:rPr>
              <a:t>Solution: </a:t>
            </a:r>
            <a:r>
              <a:rPr lang="en-US" sz="4400" dirty="0" err="1" smtClean="0">
                <a:solidFill>
                  <a:srgbClr val="434343"/>
                </a:solidFill>
                <a:ea typeface="Calibri"/>
                <a:cs typeface="Calibri"/>
              </a:rPr>
              <a:t>Embeddings</a:t>
            </a:r>
            <a:endParaRPr lang="en-US" sz="4000" dirty="0" smtClean="0">
              <a:solidFill>
                <a:srgbClr val="434343"/>
              </a:solidFill>
              <a:ea typeface="Calibri"/>
              <a:cs typeface="Calibri"/>
            </a:endParaRPr>
          </a:p>
          <a:p>
            <a:pPr lvl="1"/>
            <a:r>
              <a:rPr lang="en-US" sz="3200" dirty="0" smtClean="0">
                <a:solidFill>
                  <a:srgbClr val="434343"/>
                </a:solidFill>
                <a:ea typeface="Calibri"/>
                <a:cs typeface="Calibri"/>
              </a:rPr>
              <a:t>First step: replace values by their indexes</a:t>
            </a:r>
          </a:p>
        </p:txBody>
      </p:sp>
      <p:sp>
        <p:nvSpPr>
          <p:cNvPr id="67" name="Rectangle 66"/>
          <p:cNvSpPr/>
          <p:nvPr/>
        </p:nvSpPr>
        <p:spPr>
          <a:xfrm>
            <a:off x="-6010" y="6451090"/>
            <a:ext cx="5700600" cy="307777"/>
          </a:xfrm>
          <a:prstGeom prst="rect">
            <a:avLst/>
          </a:prstGeom>
        </p:spPr>
        <p:txBody>
          <a:bodyPr wrap="none">
            <a:spAutoFit/>
          </a:bodyPr>
          <a:lstStyle/>
          <a:p>
            <a:r>
              <a:rPr lang="en-US" sz="1400" dirty="0" err="1" smtClean="0">
                <a:solidFill>
                  <a:schemeClr val="bg2">
                    <a:lumMod val="25000"/>
                  </a:schemeClr>
                </a:solidFill>
                <a:latin typeface="Consolas" charset="0"/>
                <a:ea typeface="Consolas" charset="0"/>
                <a:cs typeface="Consolas" charset="0"/>
              </a:rPr>
              <a:t>neibhd_to_idx</a:t>
            </a:r>
            <a:r>
              <a:rPr lang="en-US" sz="1400" dirty="0" smtClean="0">
                <a:solidFill>
                  <a:schemeClr val="bg2">
                    <a:lumMod val="25000"/>
                  </a:schemeClr>
                </a:solidFill>
                <a:latin typeface="Consolas" charset="0"/>
                <a:ea typeface="Consolas" charset="0"/>
                <a:cs typeface="Consolas" charset="0"/>
              </a:rPr>
              <a:t>={0</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Tender</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,1</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Civic</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,2</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err="1">
                <a:solidFill>
                  <a:schemeClr val="bg2">
                    <a:lumMod val="25000"/>
                  </a:schemeClr>
                </a:solidFill>
                <a:latin typeface="Consolas" charset="0"/>
                <a:ea typeface="Consolas" charset="0"/>
                <a:cs typeface="Consolas" charset="0"/>
              </a:rPr>
              <a:t>FDist</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,3</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Soma</a:t>
            </a:r>
            <a:r>
              <a:rPr lang="mr-IN" sz="1400" dirty="0" smtClean="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a:t>
            </a:r>
            <a:r>
              <a:rPr lang="en-US" sz="1400" dirty="0" smtClean="0">
                <a:latin typeface="Arial" charset="0"/>
                <a:ea typeface="Arial" charset="0"/>
                <a:cs typeface="Arial" charset="0"/>
              </a:rPr>
              <a:t> </a:t>
            </a:r>
            <a:endParaRPr lang="en-US" sz="1400" dirty="0"/>
          </a:p>
        </p:txBody>
      </p:sp>
      <p:sp>
        <p:nvSpPr>
          <p:cNvPr id="2" name="Slide Number Placeholder 1"/>
          <p:cNvSpPr>
            <a:spLocks noGrp="1"/>
          </p:cNvSpPr>
          <p:nvPr>
            <p:ph type="sldNum" sz="quarter" idx="12"/>
          </p:nvPr>
        </p:nvSpPr>
        <p:spPr/>
        <p:txBody>
          <a:bodyPr/>
          <a:lstStyle/>
          <a:p>
            <a:fld id="{82347E91-6F59-4549-8101-DA6AD817E647}" type="slidenum">
              <a:rPr lang="en-US" smtClean="0"/>
              <a:t>31</a:t>
            </a:fld>
            <a:endParaRPr lang="en-US"/>
          </a:p>
        </p:txBody>
      </p:sp>
    </p:spTree>
    <p:extLst>
      <p:ext uri="{BB962C8B-B14F-4D97-AF65-F5344CB8AC3E}">
        <p14:creationId xmlns:p14="http://schemas.microsoft.com/office/powerpoint/2010/main" val="8868857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cxnSp>
        <p:nvCxnSpPr>
          <p:cNvPr id="64" name="Straight Arrow Connector 63"/>
          <p:cNvCxnSpPr>
            <a:stCxn id="5" idx="3"/>
          </p:cNvCxnSpPr>
          <p:nvPr/>
        </p:nvCxnSpPr>
        <p:spPr>
          <a:xfrm flipV="1">
            <a:off x="7625703" y="3782303"/>
            <a:ext cx="423885" cy="22128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6465085" y="3867926"/>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6465085" y="3867926"/>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6868162" y="2977497"/>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a:stCxn id="5" idx="3"/>
          </p:cNvCxnSpPr>
          <p:nvPr/>
        </p:nvCxnSpPr>
        <p:spPr>
          <a:xfrm flipV="1">
            <a:off x="7625703" y="3147081"/>
            <a:ext cx="444443" cy="856510"/>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6868163" y="2835396"/>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6868162" y="3640202"/>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6868163" y="2835396"/>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6868162" y="2846755"/>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6868162" y="36363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a:stCxn id="5" idx="3"/>
          </p:cNvCxnSpPr>
          <p:nvPr/>
        </p:nvCxnSpPr>
        <p:spPr>
          <a:xfrm>
            <a:off x="7625703" y="4003591"/>
            <a:ext cx="423885" cy="571461"/>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solidFill>
                  <a:schemeClr val="accent6">
                    <a:lumMod val="50000"/>
                  </a:schemeClr>
                </a:solidFill>
              </a:rPr>
              <a:t>Price</a:t>
            </a:r>
            <a:endParaRPr lang="en-US" sz="2800" b="1" dirty="0">
              <a:solidFill>
                <a:schemeClr val="accent6">
                  <a:lumMod val="50000"/>
                </a:schemeClr>
              </a:solidFill>
            </a:endParaRPr>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365962735"/>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0</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1</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smtClean="0"/>
                        <a:t>2</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3</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5" name="Rounded Rectangle 4"/>
          <p:cNvSpPr/>
          <p:nvPr/>
        </p:nvSpPr>
        <p:spPr>
          <a:xfrm>
            <a:off x="7065428" y="3804116"/>
            <a:ext cx="560275" cy="398949"/>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accent2">
                    <a:lumMod val="50000"/>
                  </a:schemeClr>
                </a:solidFill>
              </a:rPr>
              <a:t>EB</a:t>
            </a:r>
            <a:endParaRPr lang="en-US" b="1">
              <a:solidFill>
                <a:schemeClr val="accent2">
                  <a:lumMod val="50000"/>
                </a:schemeClr>
              </a:solidFill>
            </a:endParaRPr>
          </a:p>
        </p:txBody>
      </p:sp>
      <p:cxnSp>
        <p:nvCxnSpPr>
          <p:cNvPr id="66" name="Straight Arrow Connector 65"/>
          <p:cNvCxnSpPr/>
          <p:nvPr/>
        </p:nvCxnSpPr>
        <p:spPr>
          <a:xfrm flipV="1">
            <a:off x="6770935" y="4203065"/>
            <a:ext cx="306901" cy="36166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sp>
        <p:nvSpPr>
          <p:cNvPr id="77" name="Content Placeholder 2"/>
          <p:cNvSpPr>
            <a:spLocks noGrp="1"/>
          </p:cNvSpPr>
          <p:nvPr>
            <p:ph idx="1"/>
          </p:nvPr>
        </p:nvSpPr>
        <p:spPr>
          <a:xfrm>
            <a:off x="712339" y="1013330"/>
            <a:ext cx="10515600" cy="1427753"/>
          </a:xfrm>
        </p:spPr>
        <p:txBody>
          <a:bodyPr>
            <a:normAutofit/>
          </a:bodyPr>
          <a:lstStyle/>
          <a:p>
            <a:r>
              <a:rPr lang="en-US" sz="4400" dirty="0">
                <a:solidFill>
                  <a:srgbClr val="434343"/>
                </a:solidFill>
                <a:ea typeface="Calibri"/>
                <a:cs typeface="Calibri"/>
              </a:rPr>
              <a:t>Solution: </a:t>
            </a:r>
            <a:r>
              <a:rPr lang="en-US" sz="4400" dirty="0" err="1" smtClean="0">
                <a:solidFill>
                  <a:srgbClr val="434343"/>
                </a:solidFill>
                <a:ea typeface="Calibri"/>
                <a:cs typeface="Calibri"/>
              </a:rPr>
              <a:t>Embeddings</a:t>
            </a:r>
            <a:endParaRPr lang="en-US" sz="4000" dirty="0" smtClean="0">
              <a:solidFill>
                <a:srgbClr val="434343"/>
              </a:solidFill>
              <a:ea typeface="Calibri"/>
              <a:cs typeface="Calibri"/>
            </a:endParaRPr>
          </a:p>
          <a:p>
            <a:pPr lvl="1"/>
            <a:r>
              <a:rPr lang="en-US" sz="3200" dirty="0" smtClean="0">
                <a:solidFill>
                  <a:srgbClr val="434343"/>
                </a:solidFill>
                <a:ea typeface="Calibri"/>
                <a:cs typeface="Calibri"/>
              </a:rPr>
              <a:t>Use an embedding layer instead of feeding directly</a:t>
            </a:r>
            <a:endParaRPr lang="en-US" sz="3200" dirty="0"/>
          </a:p>
        </p:txBody>
      </p:sp>
      <p:sp>
        <p:nvSpPr>
          <p:cNvPr id="78" name="Rectangle 77"/>
          <p:cNvSpPr/>
          <p:nvPr/>
        </p:nvSpPr>
        <p:spPr>
          <a:xfrm>
            <a:off x="-6010" y="6451090"/>
            <a:ext cx="5700600" cy="307777"/>
          </a:xfrm>
          <a:prstGeom prst="rect">
            <a:avLst/>
          </a:prstGeom>
        </p:spPr>
        <p:txBody>
          <a:bodyPr wrap="none">
            <a:spAutoFit/>
          </a:bodyPr>
          <a:lstStyle/>
          <a:p>
            <a:r>
              <a:rPr lang="en-US" sz="1400" dirty="0" err="1" smtClean="0">
                <a:solidFill>
                  <a:schemeClr val="bg2">
                    <a:lumMod val="25000"/>
                  </a:schemeClr>
                </a:solidFill>
                <a:latin typeface="Consolas" charset="0"/>
                <a:ea typeface="Consolas" charset="0"/>
                <a:cs typeface="Consolas" charset="0"/>
              </a:rPr>
              <a:t>neibhd_to_idx</a:t>
            </a:r>
            <a:r>
              <a:rPr lang="en-US" sz="1400" dirty="0" smtClean="0">
                <a:solidFill>
                  <a:schemeClr val="bg2">
                    <a:lumMod val="25000"/>
                  </a:schemeClr>
                </a:solidFill>
                <a:latin typeface="Consolas" charset="0"/>
                <a:ea typeface="Consolas" charset="0"/>
                <a:cs typeface="Consolas" charset="0"/>
              </a:rPr>
              <a:t>={0</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Tender</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,1</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Civic</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,2</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err="1">
                <a:solidFill>
                  <a:schemeClr val="bg2">
                    <a:lumMod val="25000"/>
                  </a:schemeClr>
                </a:solidFill>
                <a:latin typeface="Consolas" charset="0"/>
                <a:ea typeface="Consolas" charset="0"/>
                <a:cs typeface="Consolas" charset="0"/>
              </a:rPr>
              <a:t>FDist</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,3</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Soma</a:t>
            </a:r>
            <a:r>
              <a:rPr lang="mr-IN" sz="1400" dirty="0" smtClean="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a:t>
            </a:r>
            <a:r>
              <a:rPr lang="en-US" sz="1400" dirty="0" smtClean="0">
                <a:latin typeface="Arial" charset="0"/>
                <a:ea typeface="Arial" charset="0"/>
                <a:cs typeface="Arial" charset="0"/>
              </a:rPr>
              <a:t> </a:t>
            </a:r>
            <a:endParaRPr lang="en-US" sz="1400" dirty="0"/>
          </a:p>
        </p:txBody>
      </p:sp>
      <p:sp>
        <p:nvSpPr>
          <p:cNvPr id="2" name="Slide Number Placeholder 1"/>
          <p:cNvSpPr>
            <a:spLocks noGrp="1"/>
          </p:cNvSpPr>
          <p:nvPr>
            <p:ph type="sldNum" sz="quarter" idx="12"/>
          </p:nvPr>
        </p:nvSpPr>
        <p:spPr/>
        <p:txBody>
          <a:bodyPr/>
          <a:lstStyle/>
          <a:p>
            <a:fld id="{82347E91-6F59-4549-8101-DA6AD817E647}" type="slidenum">
              <a:rPr lang="en-US" smtClean="0"/>
              <a:t>32</a:t>
            </a:fld>
            <a:endParaRPr lang="en-US"/>
          </a:p>
        </p:txBody>
      </p:sp>
    </p:spTree>
    <p:extLst>
      <p:ext uri="{BB962C8B-B14F-4D97-AF65-F5344CB8AC3E}">
        <p14:creationId xmlns:p14="http://schemas.microsoft.com/office/powerpoint/2010/main" val="6440288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cxnSp>
        <p:nvCxnSpPr>
          <p:cNvPr id="64" name="Straight Arrow Connector 63"/>
          <p:cNvCxnSpPr>
            <a:stCxn id="5" idx="3"/>
          </p:cNvCxnSpPr>
          <p:nvPr/>
        </p:nvCxnSpPr>
        <p:spPr>
          <a:xfrm flipV="1">
            <a:off x="7625703" y="3782303"/>
            <a:ext cx="423885" cy="22128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6465085" y="3867926"/>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6465085" y="3867926"/>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6868162" y="2977497"/>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a:stCxn id="5" idx="3"/>
          </p:cNvCxnSpPr>
          <p:nvPr/>
        </p:nvCxnSpPr>
        <p:spPr>
          <a:xfrm flipV="1">
            <a:off x="7625703" y="3147081"/>
            <a:ext cx="444443" cy="856510"/>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6868163" y="2835396"/>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6868162" y="3640202"/>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6868163" y="2835396"/>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6868162" y="2846755"/>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6868162" y="36363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a:stCxn id="5" idx="3"/>
          </p:cNvCxnSpPr>
          <p:nvPr/>
        </p:nvCxnSpPr>
        <p:spPr>
          <a:xfrm>
            <a:off x="7625703" y="4003591"/>
            <a:ext cx="423885" cy="571461"/>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t>Price</a:t>
            </a:r>
            <a:endParaRPr lang="en-US" sz="2800" b="1" dirty="0"/>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365962735"/>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0</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1</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smtClean="0"/>
                        <a:t>2</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3</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5" name="Rounded Rectangle 4"/>
          <p:cNvSpPr/>
          <p:nvPr/>
        </p:nvSpPr>
        <p:spPr>
          <a:xfrm>
            <a:off x="7065428" y="3804116"/>
            <a:ext cx="560275" cy="398949"/>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accent2">
                    <a:lumMod val="50000"/>
                  </a:schemeClr>
                </a:solidFill>
              </a:rPr>
              <a:t>EB</a:t>
            </a:r>
            <a:endParaRPr lang="en-US" b="1">
              <a:solidFill>
                <a:schemeClr val="accent2">
                  <a:lumMod val="50000"/>
                </a:schemeClr>
              </a:solidFill>
            </a:endParaRPr>
          </a:p>
        </p:txBody>
      </p:sp>
      <p:cxnSp>
        <p:nvCxnSpPr>
          <p:cNvPr id="66" name="Straight Arrow Connector 65"/>
          <p:cNvCxnSpPr/>
          <p:nvPr/>
        </p:nvCxnSpPr>
        <p:spPr>
          <a:xfrm flipV="1">
            <a:off x="6770935" y="4203065"/>
            <a:ext cx="306901" cy="36166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sp>
        <p:nvSpPr>
          <p:cNvPr id="49" name="Arc 48"/>
          <p:cNvSpPr/>
          <p:nvPr/>
        </p:nvSpPr>
        <p:spPr>
          <a:xfrm rot="11174182">
            <a:off x="7301202" y="3704678"/>
            <a:ext cx="1566973" cy="1605108"/>
          </a:xfrm>
          <a:prstGeom prst="arc">
            <a:avLst/>
          </a:prstGeom>
          <a:ln w="38100">
            <a:solidFill>
              <a:schemeClr val="tx1">
                <a:lumMod val="50000"/>
                <a:lumOff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p:nvPr/>
        </p:nvGrpSpPr>
        <p:grpSpPr>
          <a:xfrm>
            <a:off x="9790338" y="5431281"/>
            <a:ext cx="463370" cy="409516"/>
            <a:chOff x="3073631" y="3022015"/>
            <a:chExt cx="916645" cy="810108"/>
          </a:xfrm>
        </p:grpSpPr>
        <p:sp>
          <p:nvSpPr>
            <p:cNvPr id="78" name="Oval 77"/>
            <p:cNvSpPr/>
            <p:nvPr/>
          </p:nvSpPr>
          <p:spPr>
            <a:xfrm>
              <a:off x="3073631" y="3022015"/>
              <a:ext cx="810108" cy="810108"/>
            </a:xfrm>
            <a:prstGeom prst="ellipse">
              <a:avLst/>
            </a:prstGeom>
            <a:ln w="190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79" name="TextBox 78"/>
                <p:cNvSpPr txBox="1"/>
                <p:nvPr/>
              </p:nvSpPr>
              <p:spPr>
                <a:xfrm>
                  <a:off x="3123937" y="3242403"/>
                  <a:ext cx="866339" cy="547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solidFill>
                                  <a:schemeClr val="accent2">
                                    <a:lumMod val="50000"/>
                                  </a:schemeClr>
                                </a:solidFill>
                                <a:latin typeface="Cambria Math" charset="0"/>
                              </a:rPr>
                            </m:ctrlPr>
                          </m:sSubPr>
                          <m:e>
                            <m:r>
                              <a:rPr lang="en-US" sz="1200" b="0" i="1" smtClean="0">
                                <a:solidFill>
                                  <a:schemeClr val="accent2">
                                    <a:lumMod val="50000"/>
                                  </a:schemeClr>
                                </a:solidFill>
                                <a:latin typeface="Cambria Math" charset="0"/>
                              </a:rPr>
                              <m:t>h</m:t>
                            </m:r>
                          </m:e>
                          <m:sub>
                            <m:r>
                              <a:rPr lang="en-US" sz="1200" b="0" i="1" smtClean="0">
                                <a:solidFill>
                                  <a:schemeClr val="accent2">
                                    <a:lumMod val="50000"/>
                                  </a:schemeClr>
                                </a:solidFill>
                                <a:latin typeface="Cambria Math" charset="0"/>
                              </a:rPr>
                              <m:t>𝑒</m:t>
                            </m:r>
                            <m:r>
                              <a:rPr lang="en-US" sz="1200" b="0" i="1" smtClean="0">
                                <a:solidFill>
                                  <a:schemeClr val="accent2">
                                    <a:lumMod val="50000"/>
                                  </a:schemeClr>
                                </a:solidFill>
                                <a:latin typeface="Cambria Math" charset="0"/>
                              </a:rPr>
                              <m:t>1</m:t>
                            </m:r>
                          </m:sub>
                        </m:sSub>
                      </m:oMath>
                    </m:oMathPara>
                  </a14:m>
                  <a:endParaRPr lang="en-US" sz="1200" dirty="0">
                    <a:solidFill>
                      <a:schemeClr val="accent2">
                        <a:lumMod val="50000"/>
                      </a:schemeClr>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3123937" y="3242403"/>
                  <a:ext cx="866339" cy="547962"/>
                </a:xfrm>
                <a:prstGeom prst="rect">
                  <a:avLst/>
                </a:prstGeom>
                <a:blipFill rotWithShape="0">
                  <a:blip r:embed="rId19"/>
                  <a:stretch>
                    <a:fillRect/>
                  </a:stretch>
                </a:blipFill>
              </p:spPr>
              <p:txBody>
                <a:bodyPr/>
                <a:lstStyle/>
                <a:p>
                  <a:r>
                    <a:rPr lang="en-US">
                      <a:noFill/>
                    </a:rPr>
                    <a:t> </a:t>
                  </a:r>
                </a:p>
              </p:txBody>
            </p:sp>
          </mc:Fallback>
        </mc:AlternateContent>
      </p:grpSp>
      <p:sp>
        <p:nvSpPr>
          <p:cNvPr id="86" name="Rounded Rectangle 85"/>
          <p:cNvSpPr/>
          <p:nvPr/>
        </p:nvSpPr>
        <p:spPr>
          <a:xfrm>
            <a:off x="8218433" y="5094665"/>
            <a:ext cx="2161243" cy="163976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2">
                  <a:lumMod val="50000"/>
                </a:schemeClr>
              </a:solidFill>
            </a:endParaRPr>
          </a:p>
        </p:txBody>
      </p:sp>
      <p:grpSp>
        <p:nvGrpSpPr>
          <p:cNvPr id="80" name="Group 79"/>
          <p:cNvGrpSpPr/>
          <p:nvPr/>
        </p:nvGrpSpPr>
        <p:grpSpPr>
          <a:xfrm>
            <a:off x="9777514" y="5997575"/>
            <a:ext cx="476194" cy="409516"/>
            <a:chOff x="3073631" y="3022015"/>
            <a:chExt cx="942013" cy="810108"/>
          </a:xfrm>
        </p:grpSpPr>
        <p:sp>
          <p:nvSpPr>
            <p:cNvPr id="81" name="Oval 80"/>
            <p:cNvSpPr/>
            <p:nvPr/>
          </p:nvSpPr>
          <p:spPr>
            <a:xfrm>
              <a:off x="3073631" y="3022015"/>
              <a:ext cx="810108" cy="810108"/>
            </a:xfrm>
            <a:prstGeom prst="ellipse">
              <a:avLst/>
            </a:prstGeom>
            <a:ln w="190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82" name="TextBox 81"/>
                <p:cNvSpPr txBox="1"/>
                <p:nvPr/>
              </p:nvSpPr>
              <p:spPr>
                <a:xfrm>
                  <a:off x="3123937" y="3242403"/>
                  <a:ext cx="891707" cy="547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solidFill>
                                  <a:schemeClr val="accent2">
                                    <a:lumMod val="50000"/>
                                  </a:schemeClr>
                                </a:solidFill>
                                <a:latin typeface="Cambria Math" charset="0"/>
                              </a:rPr>
                            </m:ctrlPr>
                          </m:sSubPr>
                          <m:e>
                            <m:r>
                              <a:rPr lang="en-US" sz="1200" b="0" i="1" smtClean="0">
                                <a:solidFill>
                                  <a:schemeClr val="accent2">
                                    <a:lumMod val="50000"/>
                                  </a:schemeClr>
                                </a:solidFill>
                                <a:latin typeface="Cambria Math" charset="0"/>
                              </a:rPr>
                              <m:t>h</m:t>
                            </m:r>
                          </m:e>
                          <m:sub>
                            <m:r>
                              <a:rPr lang="en-US" sz="1200" b="0" i="1" smtClean="0">
                                <a:solidFill>
                                  <a:schemeClr val="accent2">
                                    <a:lumMod val="50000"/>
                                  </a:schemeClr>
                                </a:solidFill>
                                <a:latin typeface="Cambria Math" charset="0"/>
                              </a:rPr>
                              <m:t>𝑒</m:t>
                            </m:r>
                            <m:r>
                              <a:rPr lang="en-US" sz="1200" b="0" i="1" smtClean="0">
                                <a:solidFill>
                                  <a:schemeClr val="accent2">
                                    <a:lumMod val="50000"/>
                                  </a:schemeClr>
                                </a:solidFill>
                                <a:latin typeface="Cambria Math" charset="0"/>
                              </a:rPr>
                              <m:t>2</m:t>
                            </m:r>
                          </m:sub>
                        </m:sSub>
                      </m:oMath>
                    </m:oMathPara>
                  </a14:m>
                  <a:endParaRPr lang="en-US" sz="1200" dirty="0">
                    <a:solidFill>
                      <a:schemeClr val="accent2">
                        <a:lumMod val="50000"/>
                      </a:schemeClr>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3123937" y="3242403"/>
                  <a:ext cx="891707" cy="547962"/>
                </a:xfrm>
                <a:prstGeom prst="rect">
                  <a:avLst/>
                </a:prstGeom>
                <a:blipFill rotWithShape="0">
                  <a:blip r:embed="rId20"/>
                  <a:stretch>
                    <a:fillRect/>
                  </a:stretch>
                </a:blipFill>
              </p:spPr>
              <p:txBody>
                <a:bodyPr/>
                <a:lstStyle/>
                <a:p>
                  <a:r>
                    <a:rPr lang="en-US">
                      <a:noFill/>
                    </a:rPr>
                    <a:t> </a:t>
                  </a:r>
                </a:p>
              </p:txBody>
            </p:sp>
          </mc:Fallback>
        </mc:AlternateContent>
      </p:grpSp>
      <p:sp>
        <p:nvSpPr>
          <p:cNvPr id="89" name="TextBox 88"/>
          <p:cNvSpPr txBox="1"/>
          <p:nvPr/>
        </p:nvSpPr>
        <p:spPr>
          <a:xfrm>
            <a:off x="8408141" y="5238544"/>
            <a:ext cx="276038" cy="307777"/>
          </a:xfrm>
          <a:prstGeom prst="rect">
            <a:avLst/>
          </a:prstGeom>
          <a:noFill/>
        </p:spPr>
        <p:txBody>
          <a:bodyPr wrap="none" rtlCol="0">
            <a:spAutoFit/>
          </a:bodyPr>
          <a:lstStyle/>
          <a:p>
            <a:r>
              <a:rPr lang="en-US" sz="1400" b="1" dirty="0" smtClean="0">
                <a:solidFill>
                  <a:schemeClr val="accent2">
                    <a:lumMod val="50000"/>
                  </a:schemeClr>
                </a:solidFill>
              </a:rPr>
              <a:t>1</a:t>
            </a:r>
            <a:endParaRPr lang="en-US" sz="1400" b="1" dirty="0">
              <a:solidFill>
                <a:schemeClr val="accent2">
                  <a:lumMod val="50000"/>
                </a:schemeClr>
              </a:solidFill>
            </a:endParaRPr>
          </a:p>
        </p:txBody>
      </p:sp>
      <p:sp>
        <p:nvSpPr>
          <p:cNvPr id="90" name="TextBox 89"/>
          <p:cNvSpPr txBox="1"/>
          <p:nvPr/>
        </p:nvSpPr>
        <p:spPr>
          <a:xfrm>
            <a:off x="8414905" y="5556731"/>
            <a:ext cx="276038" cy="307777"/>
          </a:xfrm>
          <a:prstGeom prst="rect">
            <a:avLst/>
          </a:prstGeom>
          <a:noFill/>
        </p:spPr>
        <p:txBody>
          <a:bodyPr wrap="none" rtlCol="0">
            <a:spAutoFit/>
          </a:bodyPr>
          <a:lstStyle/>
          <a:p>
            <a:r>
              <a:rPr lang="en-US" sz="1400" b="1" dirty="0" smtClean="0">
                <a:solidFill>
                  <a:schemeClr val="accent2">
                    <a:lumMod val="50000"/>
                  </a:schemeClr>
                </a:solidFill>
              </a:rPr>
              <a:t>2</a:t>
            </a:r>
            <a:endParaRPr lang="en-US" sz="1400" b="1" dirty="0">
              <a:solidFill>
                <a:schemeClr val="accent2">
                  <a:lumMod val="50000"/>
                </a:schemeClr>
              </a:solidFill>
            </a:endParaRPr>
          </a:p>
        </p:txBody>
      </p:sp>
      <p:sp>
        <p:nvSpPr>
          <p:cNvPr id="91" name="TextBox 90"/>
          <p:cNvSpPr txBox="1"/>
          <p:nvPr/>
        </p:nvSpPr>
        <p:spPr>
          <a:xfrm>
            <a:off x="8421669" y="5874918"/>
            <a:ext cx="276038" cy="307777"/>
          </a:xfrm>
          <a:prstGeom prst="rect">
            <a:avLst/>
          </a:prstGeom>
          <a:noFill/>
        </p:spPr>
        <p:txBody>
          <a:bodyPr wrap="none" rtlCol="0">
            <a:spAutoFit/>
          </a:bodyPr>
          <a:lstStyle/>
          <a:p>
            <a:r>
              <a:rPr lang="en-US" sz="1400" b="1" dirty="0" smtClean="0">
                <a:solidFill>
                  <a:schemeClr val="accent2">
                    <a:lumMod val="50000"/>
                  </a:schemeClr>
                </a:solidFill>
              </a:rPr>
              <a:t>3</a:t>
            </a:r>
            <a:endParaRPr lang="en-US" sz="1400" b="1" dirty="0">
              <a:solidFill>
                <a:schemeClr val="accent2">
                  <a:lumMod val="50000"/>
                </a:schemeClr>
              </a:solidFill>
            </a:endParaRPr>
          </a:p>
        </p:txBody>
      </p:sp>
      <p:sp>
        <p:nvSpPr>
          <p:cNvPr id="92" name="TextBox 91"/>
          <p:cNvSpPr txBox="1"/>
          <p:nvPr/>
        </p:nvSpPr>
        <p:spPr>
          <a:xfrm>
            <a:off x="8428433" y="6193105"/>
            <a:ext cx="276038" cy="307777"/>
          </a:xfrm>
          <a:prstGeom prst="rect">
            <a:avLst/>
          </a:prstGeom>
          <a:noFill/>
        </p:spPr>
        <p:txBody>
          <a:bodyPr wrap="none" rtlCol="0">
            <a:spAutoFit/>
          </a:bodyPr>
          <a:lstStyle/>
          <a:p>
            <a:r>
              <a:rPr lang="en-US" sz="1400" b="1" dirty="0" smtClean="0">
                <a:solidFill>
                  <a:schemeClr val="accent2">
                    <a:lumMod val="50000"/>
                  </a:schemeClr>
                </a:solidFill>
              </a:rPr>
              <a:t>4</a:t>
            </a:r>
            <a:endParaRPr lang="en-US" sz="1400" b="1" dirty="0">
              <a:solidFill>
                <a:schemeClr val="accent2">
                  <a:lumMod val="50000"/>
                </a:schemeClr>
              </a:solidFill>
            </a:endParaRPr>
          </a:p>
        </p:txBody>
      </p:sp>
      <p:cxnSp>
        <p:nvCxnSpPr>
          <p:cNvPr id="93" name="Straight Arrow Connector 92"/>
          <p:cNvCxnSpPr>
            <a:stCxn id="89" idx="3"/>
            <a:endCxn id="78" idx="2"/>
          </p:cNvCxnSpPr>
          <p:nvPr/>
        </p:nvCxnSpPr>
        <p:spPr>
          <a:xfrm>
            <a:off x="8684179" y="5392433"/>
            <a:ext cx="1106159" cy="243606"/>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95" name="Straight Arrow Connector 94"/>
          <p:cNvCxnSpPr>
            <a:stCxn id="89" idx="3"/>
            <a:endCxn id="82" idx="1"/>
          </p:cNvCxnSpPr>
          <p:nvPr/>
        </p:nvCxnSpPr>
        <p:spPr>
          <a:xfrm>
            <a:off x="8684179" y="5392433"/>
            <a:ext cx="1118765" cy="855050"/>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96" name="Straight Arrow Connector 95"/>
          <p:cNvCxnSpPr>
            <a:stCxn id="90" idx="3"/>
          </p:cNvCxnSpPr>
          <p:nvPr/>
        </p:nvCxnSpPr>
        <p:spPr>
          <a:xfrm flipV="1">
            <a:off x="8690943" y="5633956"/>
            <a:ext cx="1092382" cy="76664"/>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97" name="Straight Arrow Connector 96"/>
          <p:cNvCxnSpPr>
            <a:stCxn id="90" idx="3"/>
          </p:cNvCxnSpPr>
          <p:nvPr/>
        </p:nvCxnSpPr>
        <p:spPr>
          <a:xfrm>
            <a:off x="8690943" y="5710620"/>
            <a:ext cx="1104988" cy="534780"/>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100" name="Straight Arrow Connector 99"/>
          <p:cNvCxnSpPr>
            <a:stCxn id="91" idx="3"/>
          </p:cNvCxnSpPr>
          <p:nvPr/>
        </p:nvCxnSpPr>
        <p:spPr>
          <a:xfrm flipV="1">
            <a:off x="8697707" y="5631950"/>
            <a:ext cx="1089000" cy="396857"/>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101" name="Straight Arrow Connector 100"/>
          <p:cNvCxnSpPr>
            <a:stCxn id="91" idx="3"/>
          </p:cNvCxnSpPr>
          <p:nvPr/>
        </p:nvCxnSpPr>
        <p:spPr>
          <a:xfrm>
            <a:off x="8697707" y="6028807"/>
            <a:ext cx="1101606" cy="214587"/>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102" name="Straight Arrow Connector 101"/>
          <p:cNvCxnSpPr>
            <a:stCxn id="92" idx="3"/>
          </p:cNvCxnSpPr>
          <p:nvPr/>
        </p:nvCxnSpPr>
        <p:spPr>
          <a:xfrm flipV="1">
            <a:off x="8704471" y="5634800"/>
            <a:ext cx="1079890" cy="712194"/>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103" name="Straight Arrow Connector 102"/>
          <p:cNvCxnSpPr>
            <a:stCxn id="92" idx="3"/>
          </p:cNvCxnSpPr>
          <p:nvPr/>
        </p:nvCxnSpPr>
        <p:spPr>
          <a:xfrm flipV="1">
            <a:off x="8704471" y="6246243"/>
            <a:ext cx="1092496" cy="100751"/>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sp>
        <p:nvSpPr>
          <p:cNvPr id="104" name="Content Placeholder 2"/>
          <p:cNvSpPr>
            <a:spLocks noGrp="1"/>
          </p:cNvSpPr>
          <p:nvPr>
            <p:ph idx="1"/>
          </p:nvPr>
        </p:nvSpPr>
        <p:spPr>
          <a:xfrm>
            <a:off x="712339" y="1013330"/>
            <a:ext cx="10515600" cy="1427753"/>
          </a:xfrm>
        </p:spPr>
        <p:txBody>
          <a:bodyPr>
            <a:normAutofit/>
          </a:bodyPr>
          <a:lstStyle/>
          <a:p>
            <a:r>
              <a:rPr lang="en-US" sz="4400" dirty="0">
                <a:solidFill>
                  <a:srgbClr val="434343"/>
                </a:solidFill>
                <a:ea typeface="Calibri"/>
                <a:cs typeface="Calibri"/>
              </a:rPr>
              <a:t>Solution: </a:t>
            </a:r>
            <a:r>
              <a:rPr lang="en-US" sz="4400" dirty="0" err="1" smtClean="0">
                <a:solidFill>
                  <a:srgbClr val="434343"/>
                </a:solidFill>
                <a:ea typeface="Calibri"/>
                <a:cs typeface="Calibri"/>
              </a:rPr>
              <a:t>Embeddings</a:t>
            </a:r>
            <a:endParaRPr lang="en-US" sz="4000" dirty="0" smtClean="0">
              <a:solidFill>
                <a:srgbClr val="434343"/>
              </a:solidFill>
              <a:ea typeface="Calibri"/>
              <a:cs typeface="Calibri"/>
            </a:endParaRPr>
          </a:p>
          <a:p>
            <a:pPr lvl="1"/>
            <a:r>
              <a:rPr lang="en-US" sz="3200" dirty="0" smtClean="0">
                <a:solidFill>
                  <a:srgbClr val="434343"/>
                </a:solidFill>
                <a:ea typeface="Calibri"/>
                <a:cs typeface="Calibri"/>
              </a:rPr>
              <a:t>Let’s take a closer look</a:t>
            </a:r>
            <a:r>
              <a:rPr lang="mr-IN" sz="3200" dirty="0" smtClean="0">
                <a:solidFill>
                  <a:srgbClr val="434343"/>
                </a:solidFill>
                <a:ea typeface="Calibri"/>
                <a:cs typeface="Calibri"/>
              </a:rPr>
              <a:t>…</a:t>
            </a:r>
            <a:endParaRPr lang="en-US" sz="3200" dirty="0"/>
          </a:p>
        </p:txBody>
      </p:sp>
      <p:sp>
        <p:nvSpPr>
          <p:cNvPr id="105" name="Rectangle 104"/>
          <p:cNvSpPr/>
          <p:nvPr/>
        </p:nvSpPr>
        <p:spPr>
          <a:xfrm>
            <a:off x="-6010" y="6451090"/>
            <a:ext cx="5700600" cy="307777"/>
          </a:xfrm>
          <a:prstGeom prst="rect">
            <a:avLst/>
          </a:prstGeom>
        </p:spPr>
        <p:txBody>
          <a:bodyPr wrap="none">
            <a:spAutoFit/>
          </a:bodyPr>
          <a:lstStyle/>
          <a:p>
            <a:r>
              <a:rPr lang="en-US" sz="1400" dirty="0" err="1" smtClean="0">
                <a:solidFill>
                  <a:schemeClr val="bg2">
                    <a:lumMod val="25000"/>
                  </a:schemeClr>
                </a:solidFill>
                <a:latin typeface="Consolas" charset="0"/>
                <a:ea typeface="Consolas" charset="0"/>
                <a:cs typeface="Consolas" charset="0"/>
              </a:rPr>
              <a:t>neibhd_to_idx</a:t>
            </a:r>
            <a:r>
              <a:rPr lang="en-US" sz="1400" dirty="0" smtClean="0">
                <a:solidFill>
                  <a:schemeClr val="bg2">
                    <a:lumMod val="25000"/>
                  </a:schemeClr>
                </a:solidFill>
                <a:latin typeface="Consolas" charset="0"/>
                <a:ea typeface="Consolas" charset="0"/>
                <a:cs typeface="Consolas" charset="0"/>
              </a:rPr>
              <a:t>={0</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Tender</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,1</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Civic</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,2</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err="1">
                <a:solidFill>
                  <a:schemeClr val="bg2">
                    <a:lumMod val="25000"/>
                  </a:schemeClr>
                </a:solidFill>
                <a:latin typeface="Consolas" charset="0"/>
                <a:ea typeface="Consolas" charset="0"/>
                <a:cs typeface="Consolas" charset="0"/>
              </a:rPr>
              <a:t>FDist</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,3</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Soma</a:t>
            </a:r>
            <a:r>
              <a:rPr lang="mr-IN" sz="1400" dirty="0" smtClean="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a:t>
            </a:r>
            <a:r>
              <a:rPr lang="en-US" sz="1400" dirty="0" smtClean="0">
                <a:latin typeface="Arial" charset="0"/>
                <a:ea typeface="Arial" charset="0"/>
                <a:cs typeface="Arial" charset="0"/>
              </a:rPr>
              <a:t> </a:t>
            </a:r>
            <a:endParaRPr lang="en-US" sz="1400" dirty="0"/>
          </a:p>
        </p:txBody>
      </p:sp>
      <p:sp>
        <p:nvSpPr>
          <p:cNvPr id="2" name="Slide Number Placeholder 1"/>
          <p:cNvSpPr>
            <a:spLocks noGrp="1"/>
          </p:cNvSpPr>
          <p:nvPr>
            <p:ph type="sldNum" sz="quarter" idx="12"/>
          </p:nvPr>
        </p:nvSpPr>
        <p:spPr/>
        <p:txBody>
          <a:bodyPr/>
          <a:lstStyle/>
          <a:p>
            <a:fld id="{82347E91-6F59-4549-8101-DA6AD817E647}" type="slidenum">
              <a:rPr lang="en-US" smtClean="0"/>
              <a:t>33</a:t>
            </a:fld>
            <a:endParaRPr lang="en-US"/>
          </a:p>
        </p:txBody>
      </p:sp>
    </p:spTree>
    <p:extLst>
      <p:ext uri="{BB962C8B-B14F-4D97-AF65-F5344CB8AC3E}">
        <p14:creationId xmlns:p14="http://schemas.microsoft.com/office/powerpoint/2010/main" val="1719512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cxnSp>
        <p:nvCxnSpPr>
          <p:cNvPr id="64" name="Straight Arrow Connector 63"/>
          <p:cNvCxnSpPr>
            <a:stCxn id="5" idx="3"/>
          </p:cNvCxnSpPr>
          <p:nvPr/>
        </p:nvCxnSpPr>
        <p:spPr>
          <a:xfrm flipV="1">
            <a:off x="7625703" y="3782303"/>
            <a:ext cx="423885" cy="22128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6465085" y="3867926"/>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6465085" y="3867926"/>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6868162" y="2977497"/>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a:stCxn id="5" idx="3"/>
          </p:cNvCxnSpPr>
          <p:nvPr/>
        </p:nvCxnSpPr>
        <p:spPr>
          <a:xfrm flipV="1">
            <a:off x="7625703" y="3147081"/>
            <a:ext cx="444443" cy="856510"/>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6868163" y="2835396"/>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6868162" y="3640202"/>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6868163" y="2835396"/>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6868162" y="2846755"/>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6868162" y="36363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a:stCxn id="5" idx="3"/>
          </p:cNvCxnSpPr>
          <p:nvPr/>
        </p:nvCxnSpPr>
        <p:spPr>
          <a:xfrm>
            <a:off x="7625703" y="4003591"/>
            <a:ext cx="423885" cy="571461"/>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t>Price</a:t>
            </a:r>
            <a:endParaRPr lang="en-US" sz="2800" b="1" dirty="0"/>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365962735"/>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0</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1</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smtClean="0"/>
                        <a:t>2</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3</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5" name="Rounded Rectangle 4"/>
          <p:cNvSpPr/>
          <p:nvPr/>
        </p:nvSpPr>
        <p:spPr>
          <a:xfrm>
            <a:off x="7065428" y="3804116"/>
            <a:ext cx="560275" cy="398949"/>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accent2">
                    <a:lumMod val="50000"/>
                  </a:schemeClr>
                </a:solidFill>
              </a:rPr>
              <a:t>EB</a:t>
            </a:r>
            <a:endParaRPr lang="en-US" b="1">
              <a:solidFill>
                <a:schemeClr val="accent2">
                  <a:lumMod val="50000"/>
                </a:schemeClr>
              </a:solidFill>
            </a:endParaRPr>
          </a:p>
        </p:txBody>
      </p:sp>
      <p:cxnSp>
        <p:nvCxnSpPr>
          <p:cNvPr id="66" name="Straight Arrow Connector 65"/>
          <p:cNvCxnSpPr/>
          <p:nvPr/>
        </p:nvCxnSpPr>
        <p:spPr>
          <a:xfrm flipV="1">
            <a:off x="6770935" y="4203065"/>
            <a:ext cx="306901" cy="36166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sp>
        <p:nvSpPr>
          <p:cNvPr id="49" name="Arc 48"/>
          <p:cNvSpPr/>
          <p:nvPr/>
        </p:nvSpPr>
        <p:spPr>
          <a:xfrm rot="11174182">
            <a:off x="7301202" y="3704678"/>
            <a:ext cx="1566973" cy="1605108"/>
          </a:xfrm>
          <a:prstGeom prst="arc">
            <a:avLst/>
          </a:prstGeom>
          <a:ln w="38100">
            <a:solidFill>
              <a:schemeClr val="tx1">
                <a:lumMod val="50000"/>
                <a:lumOff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p:nvPr/>
        </p:nvGrpSpPr>
        <p:grpSpPr>
          <a:xfrm>
            <a:off x="9790338" y="5431281"/>
            <a:ext cx="463370" cy="409516"/>
            <a:chOff x="3073631" y="3022015"/>
            <a:chExt cx="916645" cy="810108"/>
          </a:xfrm>
        </p:grpSpPr>
        <p:sp>
          <p:nvSpPr>
            <p:cNvPr id="78" name="Oval 77"/>
            <p:cNvSpPr/>
            <p:nvPr/>
          </p:nvSpPr>
          <p:spPr>
            <a:xfrm>
              <a:off x="3073631" y="3022015"/>
              <a:ext cx="810108" cy="810108"/>
            </a:xfrm>
            <a:prstGeom prst="ellipse">
              <a:avLst/>
            </a:prstGeom>
            <a:ln w="190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79" name="TextBox 78"/>
                <p:cNvSpPr txBox="1"/>
                <p:nvPr/>
              </p:nvSpPr>
              <p:spPr>
                <a:xfrm>
                  <a:off x="3123937" y="3242403"/>
                  <a:ext cx="866339" cy="547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solidFill>
                                  <a:schemeClr val="accent2">
                                    <a:lumMod val="50000"/>
                                  </a:schemeClr>
                                </a:solidFill>
                                <a:latin typeface="Cambria Math" charset="0"/>
                              </a:rPr>
                            </m:ctrlPr>
                          </m:sSubPr>
                          <m:e>
                            <m:r>
                              <a:rPr lang="en-US" sz="1200" b="0" i="1" smtClean="0">
                                <a:solidFill>
                                  <a:schemeClr val="accent2">
                                    <a:lumMod val="50000"/>
                                  </a:schemeClr>
                                </a:solidFill>
                                <a:latin typeface="Cambria Math" charset="0"/>
                              </a:rPr>
                              <m:t>h</m:t>
                            </m:r>
                          </m:e>
                          <m:sub>
                            <m:r>
                              <a:rPr lang="en-US" sz="1200" b="0" i="1" smtClean="0">
                                <a:solidFill>
                                  <a:schemeClr val="accent2">
                                    <a:lumMod val="50000"/>
                                  </a:schemeClr>
                                </a:solidFill>
                                <a:latin typeface="Cambria Math" charset="0"/>
                              </a:rPr>
                              <m:t>𝑒</m:t>
                            </m:r>
                            <m:r>
                              <a:rPr lang="en-US" sz="1200" b="0" i="1" smtClean="0">
                                <a:solidFill>
                                  <a:schemeClr val="accent2">
                                    <a:lumMod val="50000"/>
                                  </a:schemeClr>
                                </a:solidFill>
                                <a:latin typeface="Cambria Math" charset="0"/>
                              </a:rPr>
                              <m:t>1</m:t>
                            </m:r>
                          </m:sub>
                        </m:sSub>
                      </m:oMath>
                    </m:oMathPara>
                  </a14:m>
                  <a:endParaRPr lang="en-US" sz="1200" dirty="0">
                    <a:solidFill>
                      <a:schemeClr val="accent2">
                        <a:lumMod val="50000"/>
                      </a:schemeClr>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3123937" y="3242403"/>
                  <a:ext cx="866339" cy="547962"/>
                </a:xfrm>
                <a:prstGeom prst="rect">
                  <a:avLst/>
                </a:prstGeom>
                <a:blipFill rotWithShape="0">
                  <a:blip r:embed="rId19"/>
                  <a:stretch>
                    <a:fillRect/>
                  </a:stretch>
                </a:blipFill>
              </p:spPr>
              <p:txBody>
                <a:bodyPr/>
                <a:lstStyle/>
                <a:p>
                  <a:r>
                    <a:rPr lang="en-US">
                      <a:noFill/>
                    </a:rPr>
                    <a:t> </a:t>
                  </a:r>
                </a:p>
              </p:txBody>
            </p:sp>
          </mc:Fallback>
        </mc:AlternateContent>
      </p:grpSp>
      <p:sp>
        <p:nvSpPr>
          <p:cNvPr id="86" name="Rounded Rectangle 85"/>
          <p:cNvSpPr/>
          <p:nvPr/>
        </p:nvSpPr>
        <p:spPr>
          <a:xfrm>
            <a:off x="8218433" y="5094665"/>
            <a:ext cx="2161243" cy="163976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2">
                  <a:lumMod val="50000"/>
                </a:schemeClr>
              </a:solidFill>
            </a:endParaRPr>
          </a:p>
        </p:txBody>
      </p:sp>
      <p:grpSp>
        <p:nvGrpSpPr>
          <p:cNvPr id="80" name="Group 79"/>
          <p:cNvGrpSpPr/>
          <p:nvPr/>
        </p:nvGrpSpPr>
        <p:grpSpPr>
          <a:xfrm>
            <a:off x="9777514" y="5997575"/>
            <a:ext cx="476194" cy="409516"/>
            <a:chOff x="3073631" y="3022015"/>
            <a:chExt cx="942013" cy="810108"/>
          </a:xfrm>
        </p:grpSpPr>
        <p:sp>
          <p:nvSpPr>
            <p:cNvPr id="81" name="Oval 80"/>
            <p:cNvSpPr/>
            <p:nvPr/>
          </p:nvSpPr>
          <p:spPr>
            <a:xfrm>
              <a:off x="3073631" y="3022015"/>
              <a:ext cx="810108" cy="810108"/>
            </a:xfrm>
            <a:prstGeom prst="ellipse">
              <a:avLst/>
            </a:prstGeom>
            <a:ln w="190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82" name="TextBox 81"/>
                <p:cNvSpPr txBox="1"/>
                <p:nvPr/>
              </p:nvSpPr>
              <p:spPr>
                <a:xfrm>
                  <a:off x="3123937" y="3242403"/>
                  <a:ext cx="891707" cy="547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solidFill>
                                  <a:schemeClr val="accent2">
                                    <a:lumMod val="50000"/>
                                  </a:schemeClr>
                                </a:solidFill>
                                <a:latin typeface="Cambria Math" charset="0"/>
                              </a:rPr>
                            </m:ctrlPr>
                          </m:sSubPr>
                          <m:e>
                            <m:r>
                              <a:rPr lang="en-US" sz="1200" b="0" i="1" smtClean="0">
                                <a:solidFill>
                                  <a:schemeClr val="accent2">
                                    <a:lumMod val="50000"/>
                                  </a:schemeClr>
                                </a:solidFill>
                                <a:latin typeface="Cambria Math" charset="0"/>
                              </a:rPr>
                              <m:t>h</m:t>
                            </m:r>
                          </m:e>
                          <m:sub>
                            <m:r>
                              <a:rPr lang="en-US" sz="1200" b="0" i="1" smtClean="0">
                                <a:solidFill>
                                  <a:schemeClr val="accent2">
                                    <a:lumMod val="50000"/>
                                  </a:schemeClr>
                                </a:solidFill>
                                <a:latin typeface="Cambria Math" charset="0"/>
                              </a:rPr>
                              <m:t>𝑒</m:t>
                            </m:r>
                            <m:r>
                              <a:rPr lang="en-US" sz="1200" b="0" i="1" smtClean="0">
                                <a:solidFill>
                                  <a:schemeClr val="accent2">
                                    <a:lumMod val="50000"/>
                                  </a:schemeClr>
                                </a:solidFill>
                                <a:latin typeface="Cambria Math" charset="0"/>
                              </a:rPr>
                              <m:t>2</m:t>
                            </m:r>
                          </m:sub>
                        </m:sSub>
                      </m:oMath>
                    </m:oMathPara>
                  </a14:m>
                  <a:endParaRPr lang="en-US" sz="1200" dirty="0">
                    <a:solidFill>
                      <a:schemeClr val="accent2">
                        <a:lumMod val="50000"/>
                      </a:schemeClr>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3123937" y="3242403"/>
                  <a:ext cx="891707" cy="547962"/>
                </a:xfrm>
                <a:prstGeom prst="rect">
                  <a:avLst/>
                </a:prstGeom>
                <a:blipFill rotWithShape="0">
                  <a:blip r:embed="rId20"/>
                  <a:stretch>
                    <a:fillRect/>
                  </a:stretch>
                </a:blipFill>
              </p:spPr>
              <p:txBody>
                <a:bodyPr/>
                <a:lstStyle/>
                <a:p>
                  <a:r>
                    <a:rPr lang="en-US">
                      <a:noFill/>
                    </a:rPr>
                    <a:t> </a:t>
                  </a:r>
                </a:p>
              </p:txBody>
            </p:sp>
          </mc:Fallback>
        </mc:AlternateContent>
      </p:grpSp>
      <p:sp>
        <p:nvSpPr>
          <p:cNvPr id="89" name="TextBox 88"/>
          <p:cNvSpPr txBox="1"/>
          <p:nvPr/>
        </p:nvSpPr>
        <p:spPr>
          <a:xfrm>
            <a:off x="8408141" y="5238544"/>
            <a:ext cx="276038" cy="307777"/>
          </a:xfrm>
          <a:prstGeom prst="rect">
            <a:avLst/>
          </a:prstGeom>
          <a:noFill/>
        </p:spPr>
        <p:txBody>
          <a:bodyPr wrap="none" rtlCol="0">
            <a:spAutoFit/>
          </a:bodyPr>
          <a:lstStyle/>
          <a:p>
            <a:r>
              <a:rPr lang="en-US" sz="1400" b="1" dirty="0" smtClean="0">
                <a:solidFill>
                  <a:schemeClr val="accent2">
                    <a:lumMod val="50000"/>
                  </a:schemeClr>
                </a:solidFill>
              </a:rPr>
              <a:t>1</a:t>
            </a:r>
            <a:endParaRPr lang="en-US" sz="1400" b="1" dirty="0">
              <a:solidFill>
                <a:schemeClr val="accent2">
                  <a:lumMod val="50000"/>
                </a:schemeClr>
              </a:solidFill>
            </a:endParaRPr>
          </a:p>
        </p:txBody>
      </p:sp>
      <p:sp>
        <p:nvSpPr>
          <p:cNvPr id="90" name="TextBox 89"/>
          <p:cNvSpPr txBox="1"/>
          <p:nvPr/>
        </p:nvSpPr>
        <p:spPr>
          <a:xfrm>
            <a:off x="8414905" y="5556731"/>
            <a:ext cx="276038" cy="307777"/>
          </a:xfrm>
          <a:prstGeom prst="rect">
            <a:avLst/>
          </a:prstGeom>
          <a:noFill/>
        </p:spPr>
        <p:txBody>
          <a:bodyPr wrap="none" rtlCol="0">
            <a:spAutoFit/>
          </a:bodyPr>
          <a:lstStyle/>
          <a:p>
            <a:r>
              <a:rPr lang="en-US" sz="1400" b="1" dirty="0" smtClean="0">
                <a:solidFill>
                  <a:schemeClr val="accent2">
                    <a:lumMod val="50000"/>
                  </a:schemeClr>
                </a:solidFill>
              </a:rPr>
              <a:t>2</a:t>
            </a:r>
            <a:endParaRPr lang="en-US" sz="1400" b="1" dirty="0">
              <a:solidFill>
                <a:schemeClr val="accent2">
                  <a:lumMod val="50000"/>
                </a:schemeClr>
              </a:solidFill>
            </a:endParaRPr>
          </a:p>
        </p:txBody>
      </p:sp>
      <p:sp>
        <p:nvSpPr>
          <p:cNvPr id="91" name="TextBox 90"/>
          <p:cNvSpPr txBox="1"/>
          <p:nvPr/>
        </p:nvSpPr>
        <p:spPr>
          <a:xfrm>
            <a:off x="8421669" y="5874918"/>
            <a:ext cx="276038" cy="307777"/>
          </a:xfrm>
          <a:prstGeom prst="rect">
            <a:avLst/>
          </a:prstGeom>
          <a:noFill/>
        </p:spPr>
        <p:txBody>
          <a:bodyPr wrap="none" rtlCol="0">
            <a:spAutoFit/>
          </a:bodyPr>
          <a:lstStyle/>
          <a:p>
            <a:r>
              <a:rPr lang="en-US" sz="1400" b="1" dirty="0" smtClean="0">
                <a:solidFill>
                  <a:schemeClr val="accent2">
                    <a:lumMod val="50000"/>
                  </a:schemeClr>
                </a:solidFill>
              </a:rPr>
              <a:t>3</a:t>
            </a:r>
            <a:endParaRPr lang="en-US" sz="1400" b="1" dirty="0">
              <a:solidFill>
                <a:schemeClr val="accent2">
                  <a:lumMod val="50000"/>
                </a:schemeClr>
              </a:solidFill>
            </a:endParaRPr>
          </a:p>
        </p:txBody>
      </p:sp>
      <p:sp>
        <p:nvSpPr>
          <p:cNvPr id="92" name="TextBox 91"/>
          <p:cNvSpPr txBox="1"/>
          <p:nvPr/>
        </p:nvSpPr>
        <p:spPr>
          <a:xfrm>
            <a:off x="8428433" y="6193105"/>
            <a:ext cx="276038" cy="307777"/>
          </a:xfrm>
          <a:prstGeom prst="rect">
            <a:avLst/>
          </a:prstGeom>
          <a:noFill/>
        </p:spPr>
        <p:txBody>
          <a:bodyPr wrap="none" rtlCol="0">
            <a:spAutoFit/>
          </a:bodyPr>
          <a:lstStyle/>
          <a:p>
            <a:r>
              <a:rPr lang="en-US" sz="1400" b="1" dirty="0" smtClean="0">
                <a:solidFill>
                  <a:schemeClr val="accent2">
                    <a:lumMod val="50000"/>
                  </a:schemeClr>
                </a:solidFill>
              </a:rPr>
              <a:t>4</a:t>
            </a:r>
            <a:endParaRPr lang="en-US" sz="1400" b="1" dirty="0">
              <a:solidFill>
                <a:schemeClr val="accent2">
                  <a:lumMod val="50000"/>
                </a:schemeClr>
              </a:solidFill>
            </a:endParaRPr>
          </a:p>
        </p:txBody>
      </p:sp>
      <p:cxnSp>
        <p:nvCxnSpPr>
          <p:cNvPr id="93" name="Straight Arrow Connector 92"/>
          <p:cNvCxnSpPr>
            <a:stCxn id="89" idx="3"/>
            <a:endCxn id="78" idx="2"/>
          </p:cNvCxnSpPr>
          <p:nvPr/>
        </p:nvCxnSpPr>
        <p:spPr>
          <a:xfrm>
            <a:off x="8684179" y="5392433"/>
            <a:ext cx="1106159" cy="243606"/>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95" name="Straight Arrow Connector 94"/>
          <p:cNvCxnSpPr>
            <a:stCxn id="89" idx="3"/>
            <a:endCxn id="82" idx="1"/>
          </p:cNvCxnSpPr>
          <p:nvPr/>
        </p:nvCxnSpPr>
        <p:spPr>
          <a:xfrm>
            <a:off x="8684179" y="5392433"/>
            <a:ext cx="1118765" cy="855050"/>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96" name="Straight Arrow Connector 95"/>
          <p:cNvCxnSpPr>
            <a:stCxn id="90" idx="3"/>
          </p:cNvCxnSpPr>
          <p:nvPr/>
        </p:nvCxnSpPr>
        <p:spPr>
          <a:xfrm flipV="1">
            <a:off x="8690943" y="5633956"/>
            <a:ext cx="1092382" cy="76664"/>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97" name="Straight Arrow Connector 96"/>
          <p:cNvCxnSpPr>
            <a:stCxn id="90" idx="3"/>
          </p:cNvCxnSpPr>
          <p:nvPr/>
        </p:nvCxnSpPr>
        <p:spPr>
          <a:xfrm>
            <a:off x="8690943" y="5710620"/>
            <a:ext cx="1104988" cy="534780"/>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100" name="Straight Arrow Connector 99"/>
          <p:cNvCxnSpPr>
            <a:stCxn id="91" idx="3"/>
          </p:cNvCxnSpPr>
          <p:nvPr/>
        </p:nvCxnSpPr>
        <p:spPr>
          <a:xfrm flipV="1">
            <a:off x="8697707" y="5631950"/>
            <a:ext cx="1089000" cy="396857"/>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101" name="Straight Arrow Connector 100"/>
          <p:cNvCxnSpPr>
            <a:stCxn id="91" idx="3"/>
          </p:cNvCxnSpPr>
          <p:nvPr/>
        </p:nvCxnSpPr>
        <p:spPr>
          <a:xfrm>
            <a:off x="8697707" y="6028807"/>
            <a:ext cx="1101606" cy="214587"/>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102" name="Straight Arrow Connector 101"/>
          <p:cNvCxnSpPr>
            <a:stCxn id="92" idx="3"/>
          </p:cNvCxnSpPr>
          <p:nvPr/>
        </p:nvCxnSpPr>
        <p:spPr>
          <a:xfrm flipV="1">
            <a:off x="8704471" y="5634800"/>
            <a:ext cx="1079890" cy="712194"/>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103" name="Straight Arrow Connector 102"/>
          <p:cNvCxnSpPr>
            <a:stCxn id="92" idx="3"/>
          </p:cNvCxnSpPr>
          <p:nvPr/>
        </p:nvCxnSpPr>
        <p:spPr>
          <a:xfrm flipV="1">
            <a:off x="8704471" y="6246243"/>
            <a:ext cx="1092496" cy="100751"/>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sp>
        <p:nvSpPr>
          <p:cNvPr id="104" name="Content Placeholder 2"/>
          <p:cNvSpPr>
            <a:spLocks noGrp="1"/>
          </p:cNvSpPr>
          <p:nvPr>
            <p:ph idx="1"/>
          </p:nvPr>
        </p:nvSpPr>
        <p:spPr>
          <a:xfrm>
            <a:off x="712339" y="1013330"/>
            <a:ext cx="10515600" cy="1427753"/>
          </a:xfrm>
        </p:spPr>
        <p:txBody>
          <a:bodyPr>
            <a:normAutofit fontScale="85000" lnSpcReduction="10000"/>
          </a:bodyPr>
          <a:lstStyle/>
          <a:p>
            <a:r>
              <a:rPr lang="en-US" sz="4400" dirty="0">
                <a:solidFill>
                  <a:srgbClr val="434343"/>
                </a:solidFill>
                <a:ea typeface="Calibri"/>
                <a:cs typeface="Calibri"/>
              </a:rPr>
              <a:t>Solution: </a:t>
            </a:r>
            <a:r>
              <a:rPr lang="en-US" sz="4400" dirty="0" err="1" smtClean="0">
                <a:solidFill>
                  <a:srgbClr val="434343"/>
                </a:solidFill>
                <a:ea typeface="Calibri"/>
                <a:cs typeface="Calibri"/>
              </a:rPr>
              <a:t>Embeddings</a:t>
            </a:r>
            <a:endParaRPr lang="en-US" sz="4000" dirty="0" smtClean="0">
              <a:solidFill>
                <a:srgbClr val="434343"/>
              </a:solidFill>
              <a:ea typeface="Calibri"/>
              <a:cs typeface="Calibri"/>
            </a:endParaRPr>
          </a:p>
          <a:p>
            <a:pPr lvl="1"/>
            <a:r>
              <a:rPr lang="en-US" sz="3200" dirty="0" smtClean="0">
                <a:solidFill>
                  <a:srgbClr val="434343"/>
                </a:solidFill>
                <a:ea typeface="Calibri"/>
                <a:cs typeface="Calibri"/>
              </a:rPr>
              <a:t>At first, they look like a densely connected network</a:t>
            </a:r>
          </a:p>
          <a:p>
            <a:pPr lvl="1"/>
            <a:r>
              <a:rPr lang="en-US" sz="3200" dirty="0" smtClean="0">
                <a:solidFill>
                  <a:srgbClr val="434343"/>
                </a:solidFill>
                <a:ea typeface="Calibri"/>
                <a:cs typeface="Calibri"/>
              </a:rPr>
              <a:t>The embedding dimension (# of hidden layers) is chosen manually</a:t>
            </a:r>
            <a:endParaRPr lang="en-US" sz="3200" dirty="0"/>
          </a:p>
        </p:txBody>
      </p:sp>
      <p:sp>
        <p:nvSpPr>
          <p:cNvPr id="67" name="Rectangle 66"/>
          <p:cNvSpPr/>
          <p:nvPr/>
        </p:nvSpPr>
        <p:spPr>
          <a:xfrm>
            <a:off x="-6010" y="6451090"/>
            <a:ext cx="5700600" cy="307777"/>
          </a:xfrm>
          <a:prstGeom prst="rect">
            <a:avLst/>
          </a:prstGeom>
        </p:spPr>
        <p:txBody>
          <a:bodyPr wrap="none">
            <a:spAutoFit/>
          </a:bodyPr>
          <a:lstStyle/>
          <a:p>
            <a:r>
              <a:rPr lang="en-US" sz="1400" dirty="0" err="1" smtClean="0">
                <a:solidFill>
                  <a:schemeClr val="bg2">
                    <a:lumMod val="25000"/>
                  </a:schemeClr>
                </a:solidFill>
                <a:latin typeface="Consolas" charset="0"/>
                <a:ea typeface="Consolas" charset="0"/>
                <a:cs typeface="Consolas" charset="0"/>
              </a:rPr>
              <a:t>neibhd_to_idx</a:t>
            </a:r>
            <a:r>
              <a:rPr lang="en-US" sz="1400" dirty="0" smtClean="0">
                <a:solidFill>
                  <a:schemeClr val="bg2">
                    <a:lumMod val="25000"/>
                  </a:schemeClr>
                </a:solidFill>
                <a:latin typeface="Consolas" charset="0"/>
                <a:ea typeface="Consolas" charset="0"/>
                <a:cs typeface="Consolas" charset="0"/>
              </a:rPr>
              <a:t>={0</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Tender</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,1</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Civic</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,2</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err="1">
                <a:solidFill>
                  <a:schemeClr val="bg2">
                    <a:lumMod val="25000"/>
                  </a:schemeClr>
                </a:solidFill>
                <a:latin typeface="Consolas" charset="0"/>
                <a:ea typeface="Consolas" charset="0"/>
                <a:cs typeface="Consolas" charset="0"/>
              </a:rPr>
              <a:t>FDist</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,3</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Soma</a:t>
            </a:r>
            <a:r>
              <a:rPr lang="mr-IN" sz="1400" dirty="0" smtClean="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a:t>
            </a:r>
            <a:r>
              <a:rPr lang="en-US" sz="1400" dirty="0" smtClean="0">
                <a:latin typeface="Arial" charset="0"/>
                <a:ea typeface="Arial" charset="0"/>
                <a:cs typeface="Arial" charset="0"/>
              </a:rPr>
              <a:t> </a:t>
            </a:r>
            <a:endParaRPr lang="en-US" sz="1400" dirty="0"/>
          </a:p>
        </p:txBody>
      </p:sp>
      <p:sp>
        <p:nvSpPr>
          <p:cNvPr id="2" name="Slide Number Placeholder 1"/>
          <p:cNvSpPr>
            <a:spLocks noGrp="1"/>
          </p:cNvSpPr>
          <p:nvPr>
            <p:ph type="sldNum" sz="quarter" idx="12"/>
          </p:nvPr>
        </p:nvSpPr>
        <p:spPr/>
        <p:txBody>
          <a:bodyPr/>
          <a:lstStyle/>
          <a:p>
            <a:fld id="{82347E91-6F59-4549-8101-DA6AD817E647}" type="slidenum">
              <a:rPr lang="en-US" smtClean="0"/>
              <a:t>34</a:t>
            </a:fld>
            <a:endParaRPr lang="en-US"/>
          </a:p>
        </p:txBody>
      </p:sp>
    </p:spTree>
    <p:extLst>
      <p:ext uri="{BB962C8B-B14F-4D97-AF65-F5344CB8AC3E}">
        <p14:creationId xmlns:p14="http://schemas.microsoft.com/office/powerpoint/2010/main" val="2286266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cxnSp>
        <p:nvCxnSpPr>
          <p:cNvPr id="64" name="Straight Arrow Connector 63"/>
          <p:cNvCxnSpPr>
            <a:stCxn id="5" idx="3"/>
          </p:cNvCxnSpPr>
          <p:nvPr/>
        </p:nvCxnSpPr>
        <p:spPr>
          <a:xfrm flipV="1">
            <a:off x="7625703" y="3782303"/>
            <a:ext cx="423885" cy="22128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6465085" y="3867926"/>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6465085" y="3867926"/>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6868162" y="2977497"/>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a:stCxn id="5" idx="3"/>
          </p:cNvCxnSpPr>
          <p:nvPr/>
        </p:nvCxnSpPr>
        <p:spPr>
          <a:xfrm flipV="1">
            <a:off x="7625703" y="3147081"/>
            <a:ext cx="444443" cy="856510"/>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6868163" y="2835396"/>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6868162" y="3640202"/>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6868163" y="2835396"/>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6868162" y="2846755"/>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6868162" y="36363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a:stCxn id="5" idx="3"/>
          </p:cNvCxnSpPr>
          <p:nvPr/>
        </p:nvCxnSpPr>
        <p:spPr>
          <a:xfrm>
            <a:off x="7625703" y="4003591"/>
            <a:ext cx="423885" cy="571461"/>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t>Price</a:t>
            </a:r>
            <a:endParaRPr lang="en-US" sz="2800" b="1" dirty="0"/>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365962735"/>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0</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1</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smtClean="0"/>
                        <a:t>2</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3</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5" name="Rounded Rectangle 4"/>
          <p:cNvSpPr/>
          <p:nvPr/>
        </p:nvSpPr>
        <p:spPr>
          <a:xfrm>
            <a:off x="7065428" y="3804116"/>
            <a:ext cx="560275" cy="398949"/>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accent2">
                    <a:lumMod val="50000"/>
                  </a:schemeClr>
                </a:solidFill>
              </a:rPr>
              <a:t>EB</a:t>
            </a:r>
            <a:endParaRPr lang="en-US" b="1">
              <a:solidFill>
                <a:schemeClr val="accent2">
                  <a:lumMod val="50000"/>
                </a:schemeClr>
              </a:solidFill>
            </a:endParaRPr>
          </a:p>
        </p:txBody>
      </p:sp>
      <p:cxnSp>
        <p:nvCxnSpPr>
          <p:cNvPr id="66" name="Straight Arrow Connector 65"/>
          <p:cNvCxnSpPr/>
          <p:nvPr/>
        </p:nvCxnSpPr>
        <p:spPr>
          <a:xfrm flipV="1">
            <a:off x="6770935" y="4203065"/>
            <a:ext cx="306901" cy="36166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sp>
        <p:nvSpPr>
          <p:cNvPr id="49" name="Arc 48"/>
          <p:cNvSpPr/>
          <p:nvPr/>
        </p:nvSpPr>
        <p:spPr>
          <a:xfrm rot="11174182">
            <a:off x="7301202" y="3704678"/>
            <a:ext cx="1566973" cy="1605108"/>
          </a:xfrm>
          <a:prstGeom prst="arc">
            <a:avLst/>
          </a:prstGeom>
          <a:ln w="38100">
            <a:solidFill>
              <a:schemeClr val="tx1">
                <a:lumMod val="50000"/>
                <a:lumOff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p:nvPr/>
        </p:nvGrpSpPr>
        <p:grpSpPr>
          <a:xfrm>
            <a:off x="9790338" y="5431281"/>
            <a:ext cx="463370" cy="409516"/>
            <a:chOff x="3073631" y="3022015"/>
            <a:chExt cx="916645" cy="810108"/>
          </a:xfrm>
        </p:grpSpPr>
        <p:sp>
          <p:nvSpPr>
            <p:cNvPr id="78" name="Oval 77"/>
            <p:cNvSpPr/>
            <p:nvPr/>
          </p:nvSpPr>
          <p:spPr>
            <a:xfrm>
              <a:off x="3073631" y="3022015"/>
              <a:ext cx="810108" cy="810108"/>
            </a:xfrm>
            <a:prstGeom prst="ellipse">
              <a:avLst/>
            </a:prstGeom>
            <a:ln w="190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79" name="TextBox 78"/>
                <p:cNvSpPr txBox="1"/>
                <p:nvPr/>
              </p:nvSpPr>
              <p:spPr>
                <a:xfrm>
                  <a:off x="3123937" y="3242403"/>
                  <a:ext cx="866339" cy="547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solidFill>
                                  <a:schemeClr val="accent2">
                                    <a:lumMod val="50000"/>
                                  </a:schemeClr>
                                </a:solidFill>
                                <a:latin typeface="Cambria Math" charset="0"/>
                              </a:rPr>
                            </m:ctrlPr>
                          </m:sSubPr>
                          <m:e>
                            <m:r>
                              <a:rPr lang="en-US" sz="1200" b="0" i="1" smtClean="0">
                                <a:solidFill>
                                  <a:schemeClr val="accent2">
                                    <a:lumMod val="50000"/>
                                  </a:schemeClr>
                                </a:solidFill>
                                <a:latin typeface="Cambria Math" charset="0"/>
                              </a:rPr>
                              <m:t>h</m:t>
                            </m:r>
                          </m:e>
                          <m:sub>
                            <m:r>
                              <a:rPr lang="en-US" sz="1200" b="0" i="1" smtClean="0">
                                <a:solidFill>
                                  <a:schemeClr val="accent2">
                                    <a:lumMod val="50000"/>
                                  </a:schemeClr>
                                </a:solidFill>
                                <a:latin typeface="Cambria Math" charset="0"/>
                              </a:rPr>
                              <m:t>𝑒</m:t>
                            </m:r>
                            <m:r>
                              <a:rPr lang="en-US" sz="1200" b="0" i="1" smtClean="0">
                                <a:solidFill>
                                  <a:schemeClr val="accent2">
                                    <a:lumMod val="50000"/>
                                  </a:schemeClr>
                                </a:solidFill>
                                <a:latin typeface="Cambria Math" charset="0"/>
                              </a:rPr>
                              <m:t>1</m:t>
                            </m:r>
                          </m:sub>
                        </m:sSub>
                      </m:oMath>
                    </m:oMathPara>
                  </a14:m>
                  <a:endParaRPr lang="en-US" sz="1200" dirty="0">
                    <a:solidFill>
                      <a:schemeClr val="accent2">
                        <a:lumMod val="50000"/>
                      </a:schemeClr>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3123937" y="3242403"/>
                  <a:ext cx="866339" cy="547962"/>
                </a:xfrm>
                <a:prstGeom prst="rect">
                  <a:avLst/>
                </a:prstGeom>
                <a:blipFill rotWithShape="0">
                  <a:blip r:embed="rId19"/>
                  <a:stretch>
                    <a:fillRect/>
                  </a:stretch>
                </a:blipFill>
              </p:spPr>
              <p:txBody>
                <a:bodyPr/>
                <a:lstStyle/>
                <a:p>
                  <a:r>
                    <a:rPr lang="en-US">
                      <a:noFill/>
                    </a:rPr>
                    <a:t> </a:t>
                  </a:r>
                </a:p>
              </p:txBody>
            </p:sp>
          </mc:Fallback>
        </mc:AlternateContent>
      </p:grpSp>
      <p:sp>
        <p:nvSpPr>
          <p:cNvPr id="86" name="Rounded Rectangle 85"/>
          <p:cNvSpPr/>
          <p:nvPr/>
        </p:nvSpPr>
        <p:spPr>
          <a:xfrm>
            <a:off x="8218433" y="5094665"/>
            <a:ext cx="2161243" cy="163976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2">
                  <a:lumMod val="50000"/>
                </a:schemeClr>
              </a:solidFill>
            </a:endParaRPr>
          </a:p>
        </p:txBody>
      </p:sp>
      <p:grpSp>
        <p:nvGrpSpPr>
          <p:cNvPr id="80" name="Group 79"/>
          <p:cNvGrpSpPr/>
          <p:nvPr/>
        </p:nvGrpSpPr>
        <p:grpSpPr>
          <a:xfrm>
            <a:off x="9777514" y="5997575"/>
            <a:ext cx="476194" cy="409516"/>
            <a:chOff x="3073631" y="3022015"/>
            <a:chExt cx="942013" cy="810108"/>
          </a:xfrm>
        </p:grpSpPr>
        <p:sp>
          <p:nvSpPr>
            <p:cNvPr id="81" name="Oval 80"/>
            <p:cNvSpPr/>
            <p:nvPr/>
          </p:nvSpPr>
          <p:spPr>
            <a:xfrm>
              <a:off x="3073631" y="3022015"/>
              <a:ext cx="810108" cy="810108"/>
            </a:xfrm>
            <a:prstGeom prst="ellipse">
              <a:avLst/>
            </a:prstGeom>
            <a:ln w="190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82" name="TextBox 81"/>
                <p:cNvSpPr txBox="1"/>
                <p:nvPr/>
              </p:nvSpPr>
              <p:spPr>
                <a:xfrm>
                  <a:off x="3123937" y="3242403"/>
                  <a:ext cx="891707" cy="547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solidFill>
                                  <a:schemeClr val="accent2">
                                    <a:lumMod val="50000"/>
                                  </a:schemeClr>
                                </a:solidFill>
                                <a:latin typeface="Cambria Math" charset="0"/>
                              </a:rPr>
                            </m:ctrlPr>
                          </m:sSubPr>
                          <m:e>
                            <m:r>
                              <a:rPr lang="en-US" sz="1200" b="0" i="1" smtClean="0">
                                <a:solidFill>
                                  <a:schemeClr val="accent2">
                                    <a:lumMod val="50000"/>
                                  </a:schemeClr>
                                </a:solidFill>
                                <a:latin typeface="Cambria Math" charset="0"/>
                              </a:rPr>
                              <m:t>h</m:t>
                            </m:r>
                          </m:e>
                          <m:sub>
                            <m:r>
                              <a:rPr lang="en-US" sz="1200" b="0" i="1" smtClean="0">
                                <a:solidFill>
                                  <a:schemeClr val="accent2">
                                    <a:lumMod val="50000"/>
                                  </a:schemeClr>
                                </a:solidFill>
                                <a:latin typeface="Cambria Math" charset="0"/>
                              </a:rPr>
                              <m:t>𝑒</m:t>
                            </m:r>
                            <m:r>
                              <a:rPr lang="en-US" sz="1200" b="0" i="1" smtClean="0">
                                <a:solidFill>
                                  <a:schemeClr val="accent2">
                                    <a:lumMod val="50000"/>
                                  </a:schemeClr>
                                </a:solidFill>
                                <a:latin typeface="Cambria Math" charset="0"/>
                              </a:rPr>
                              <m:t>2</m:t>
                            </m:r>
                          </m:sub>
                        </m:sSub>
                      </m:oMath>
                    </m:oMathPara>
                  </a14:m>
                  <a:endParaRPr lang="en-US" sz="1200" dirty="0">
                    <a:solidFill>
                      <a:schemeClr val="accent2">
                        <a:lumMod val="50000"/>
                      </a:schemeClr>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3123937" y="3242403"/>
                  <a:ext cx="891707" cy="547962"/>
                </a:xfrm>
                <a:prstGeom prst="rect">
                  <a:avLst/>
                </a:prstGeom>
                <a:blipFill rotWithShape="0">
                  <a:blip r:embed="rId20"/>
                  <a:stretch>
                    <a:fillRect/>
                  </a:stretch>
                </a:blipFill>
              </p:spPr>
              <p:txBody>
                <a:bodyPr/>
                <a:lstStyle/>
                <a:p>
                  <a:r>
                    <a:rPr lang="en-US">
                      <a:noFill/>
                    </a:rPr>
                    <a:t> </a:t>
                  </a:r>
                </a:p>
              </p:txBody>
            </p:sp>
          </mc:Fallback>
        </mc:AlternateContent>
      </p:grpSp>
      <p:sp>
        <p:nvSpPr>
          <p:cNvPr id="89" name="TextBox 88"/>
          <p:cNvSpPr txBox="1"/>
          <p:nvPr/>
        </p:nvSpPr>
        <p:spPr>
          <a:xfrm>
            <a:off x="8408141" y="5238544"/>
            <a:ext cx="276038" cy="307777"/>
          </a:xfrm>
          <a:prstGeom prst="rect">
            <a:avLst/>
          </a:prstGeom>
          <a:noFill/>
        </p:spPr>
        <p:txBody>
          <a:bodyPr wrap="none" rtlCol="0">
            <a:spAutoFit/>
          </a:bodyPr>
          <a:lstStyle/>
          <a:p>
            <a:r>
              <a:rPr lang="en-US" sz="1400" b="1" dirty="0" smtClean="0">
                <a:solidFill>
                  <a:schemeClr val="accent2">
                    <a:lumMod val="50000"/>
                  </a:schemeClr>
                </a:solidFill>
              </a:rPr>
              <a:t>0</a:t>
            </a:r>
            <a:endParaRPr lang="en-US" sz="1400" b="1" dirty="0">
              <a:solidFill>
                <a:schemeClr val="accent2">
                  <a:lumMod val="50000"/>
                </a:schemeClr>
              </a:solidFill>
            </a:endParaRPr>
          </a:p>
        </p:txBody>
      </p:sp>
      <p:sp>
        <p:nvSpPr>
          <p:cNvPr id="90" name="TextBox 89"/>
          <p:cNvSpPr txBox="1"/>
          <p:nvPr/>
        </p:nvSpPr>
        <p:spPr>
          <a:xfrm>
            <a:off x="8414905" y="5556731"/>
            <a:ext cx="276038" cy="307777"/>
          </a:xfrm>
          <a:prstGeom prst="rect">
            <a:avLst/>
          </a:prstGeom>
          <a:noFill/>
        </p:spPr>
        <p:txBody>
          <a:bodyPr wrap="none" rtlCol="0">
            <a:spAutoFit/>
          </a:bodyPr>
          <a:lstStyle/>
          <a:p>
            <a:r>
              <a:rPr lang="en-US" sz="1400" b="1" dirty="0" smtClean="0">
                <a:solidFill>
                  <a:schemeClr val="accent2">
                    <a:lumMod val="50000"/>
                  </a:schemeClr>
                </a:solidFill>
              </a:rPr>
              <a:t>1</a:t>
            </a:r>
            <a:endParaRPr lang="en-US" sz="1400" b="1" dirty="0">
              <a:solidFill>
                <a:schemeClr val="accent2">
                  <a:lumMod val="50000"/>
                </a:schemeClr>
              </a:solidFill>
            </a:endParaRPr>
          </a:p>
        </p:txBody>
      </p:sp>
      <p:sp>
        <p:nvSpPr>
          <p:cNvPr id="91" name="TextBox 90"/>
          <p:cNvSpPr txBox="1"/>
          <p:nvPr/>
        </p:nvSpPr>
        <p:spPr>
          <a:xfrm>
            <a:off x="8421669" y="5874918"/>
            <a:ext cx="276038" cy="307777"/>
          </a:xfrm>
          <a:prstGeom prst="rect">
            <a:avLst/>
          </a:prstGeom>
          <a:noFill/>
        </p:spPr>
        <p:txBody>
          <a:bodyPr wrap="none" rtlCol="0">
            <a:spAutoFit/>
          </a:bodyPr>
          <a:lstStyle/>
          <a:p>
            <a:r>
              <a:rPr lang="en-US" sz="1400" b="1" dirty="0" smtClean="0">
                <a:solidFill>
                  <a:schemeClr val="accent2">
                    <a:lumMod val="50000"/>
                  </a:schemeClr>
                </a:solidFill>
              </a:rPr>
              <a:t>2</a:t>
            </a:r>
            <a:endParaRPr lang="en-US" sz="1400" b="1" dirty="0">
              <a:solidFill>
                <a:schemeClr val="accent2">
                  <a:lumMod val="50000"/>
                </a:schemeClr>
              </a:solidFill>
            </a:endParaRPr>
          </a:p>
        </p:txBody>
      </p:sp>
      <p:sp>
        <p:nvSpPr>
          <p:cNvPr id="92" name="TextBox 91"/>
          <p:cNvSpPr txBox="1"/>
          <p:nvPr/>
        </p:nvSpPr>
        <p:spPr>
          <a:xfrm>
            <a:off x="8428433" y="6193105"/>
            <a:ext cx="276038" cy="307777"/>
          </a:xfrm>
          <a:prstGeom prst="rect">
            <a:avLst/>
          </a:prstGeom>
          <a:noFill/>
        </p:spPr>
        <p:txBody>
          <a:bodyPr wrap="none" rtlCol="0">
            <a:spAutoFit/>
          </a:bodyPr>
          <a:lstStyle/>
          <a:p>
            <a:r>
              <a:rPr lang="en-US" sz="1400" b="1" dirty="0" smtClean="0">
                <a:solidFill>
                  <a:schemeClr val="accent2">
                    <a:lumMod val="50000"/>
                  </a:schemeClr>
                </a:solidFill>
              </a:rPr>
              <a:t>3</a:t>
            </a:r>
            <a:endParaRPr lang="en-US" sz="1400" b="1" dirty="0">
              <a:solidFill>
                <a:schemeClr val="accent2">
                  <a:lumMod val="50000"/>
                </a:schemeClr>
              </a:solidFill>
            </a:endParaRPr>
          </a:p>
        </p:txBody>
      </p:sp>
      <p:cxnSp>
        <p:nvCxnSpPr>
          <p:cNvPr id="93" name="Straight Arrow Connector 92"/>
          <p:cNvCxnSpPr>
            <a:stCxn id="89" idx="3"/>
            <a:endCxn id="78" idx="2"/>
          </p:cNvCxnSpPr>
          <p:nvPr/>
        </p:nvCxnSpPr>
        <p:spPr>
          <a:xfrm>
            <a:off x="8684179" y="5392433"/>
            <a:ext cx="1106159" cy="243606"/>
          </a:xfrm>
          <a:prstGeom prst="straightConnector1">
            <a:avLst/>
          </a:prstGeom>
          <a:ln>
            <a:solidFill>
              <a:schemeClr val="accent4"/>
            </a:solidFill>
            <a:tailEnd type="arrow" w="lg" len="lg"/>
          </a:ln>
        </p:spPr>
        <p:style>
          <a:lnRef idx="3">
            <a:schemeClr val="dk1"/>
          </a:lnRef>
          <a:fillRef idx="0">
            <a:schemeClr val="dk1"/>
          </a:fillRef>
          <a:effectRef idx="2">
            <a:schemeClr val="dk1"/>
          </a:effectRef>
          <a:fontRef idx="minor">
            <a:schemeClr val="tx1"/>
          </a:fontRef>
        </p:style>
      </p:cxnSp>
      <p:cxnSp>
        <p:nvCxnSpPr>
          <p:cNvPr id="95" name="Straight Arrow Connector 94"/>
          <p:cNvCxnSpPr>
            <a:stCxn id="89" idx="3"/>
            <a:endCxn id="82" idx="1"/>
          </p:cNvCxnSpPr>
          <p:nvPr/>
        </p:nvCxnSpPr>
        <p:spPr>
          <a:xfrm>
            <a:off x="8684179" y="5392433"/>
            <a:ext cx="1118765" cy="855050"/>
          </a:xfrm>
          <a:prstGeom prst="straightConnector1">
            <a:avLst/>
          </a:prstGeom>
          <a:ln>
            <a:solidFill>
              <a:srgbClr val="929000"/>
            </a:solidFill>
            <a:tailEnd type="arrow" w="lg" len="lg"/>
          </a:ln>
        </p:spPr>
        <p:style>
          <a:lnRef idx="3">
            <a:schemeClr val="dk1"/>
          </a:lnRef>
          <a:fillRef idx="0">
            <a:schemeClr val="dk1"/>
          </a:fillRef>
          <a:effectRef idx="2">
            <a:schemeClr val="dk1"/>
          </a:effectRef>
          <a:fontRef idx="minor">
            <a:schemeClr val="tx1"/>
          </a:fontRef>
        </p:style>
      </p:cxnSp>
      <p:cxnSp>
        <p:nvCxnSpPr>
          <p:cNvPr id="96" name="Straight Arrow Connector 95"/>
          <p:cNvCxnSpPr>
            <a:stCxn id="90" idx="3"/>
          </p:cNvCxnSpPr>
          <p:nvPr/>
        </p:nvCxnSpPr>
        <p:spPr>
          <a:xfrm flipV="1">
            <a:off x="8690943" y="5633956"/>
            <a:ext cx="1092382" cy="76664"/>
          </a:xfrm>
          <a:prstGeom prst="straightConnector1">
            <a:avLst/>
          </a:prstGeom>
          <a:ln>
            <a:solidFill>
              <a:srgbClr val="00B0F0"/>
            </a:solidFill>
            <a:tailEnd type="arrow" w="lg" len="lg"/>
          </a:ln>
        </p:spPr>
        <p:style>
          <a:lnRef idx="3">
            <a:schemeClr val="dk1"/>
          </a:lnRef>
          <a:fillRef idx="0">
            <a:schemeClr val="dk1"/>
          </a:fillRef>
          <a:effectRef idx="2">
            <a:schemeClr val="dk1"/>
          </a:effectRef>
          <a:fontRef idx="minor">
            <a:schemeClr val="tx1"/>
          </a:fontRef>
        </p:style>
      </p:cxnSp>
      <p:cxnSp>
        <p:nvCxnSpPr>
          <p:cNvPr id="97" name="Straight Arrow Connector 96"/>
          <p:cNvCxnSpPr>
            <a:stCxn id="90" idx="3"/>
          </p:cNvCxnSpPr>
          <p:nvPr/>
        </p:nvCxnSpPr>
        <p:spPr>
          <a:xfrm>
            <a:off x="8690943" y="5710620"/>
            <a:ext cx="1104988" cy="534780"/>
          </a:xfrm>
          <a:prstGeom prst="straightConnector1">
            <a:avLst/>
          </a:prstGeom>
          <a:ln>
            <a:solidFill>
              <a:srgbClr val="73FEFF"/>
            </a:solidFill>
            <a:tailEnd type="arrow" w="lg" len="lg"/>
          </a:ln>
        </p:spPr>
        <p:style>
          <a:lnRef idx="3">
            <a:schemeClr val="dk1"/>
          </a:lnRef>
          <a:fillRef idx="0">
            <a:schemeClr val="dk1"/>
          </a:fillRef>
          <a:effectRef idx="2">
            <a:schemeClr val="dk1"/>
          </a:effectRef>
          <a:fontRef idx="minor">
            <a:schemeClr val="tx1"/>
          </a:fontRef>
        </p:style>
      </p:cxnSp>
      <p:cxnSp>
        <p:nvCxnSpPr>
          <p:cNvPr id="100" name="Straight Arrow Connector 99"/>
          <p:cNvCxnSpPr>
            <a:stCxn id="91" idx="3"/>
          </p:cNvCxnSpPr>
          <p:nvPr/>
        </p:nvCxnSpPr>
        <p:spPr>
          <a:xfrm flipV="1">
            <a:off x="8697707" y="5631950"/>
            <a:ext cx="1089000" cy="396857"/>
          </a:xfrm>
          <a:prstGeom prst="straightConnector1">
            <a:avLst/>
          </a:prstGeom>
          <a:ln>
            <a:solidFill>
              <a:srgbClr val="00B050"/>
            </a:solidFill>
            <a:tailEnd type="arrow" w="lg" len="lg"/>
          </a:ln>
        </p:spPr>
        <p:style>
          <a:lnRef idx="3">
            <a:schemeClr val="dk1"/>
          </a:lnRef>
          <a:fillRef idx="0">
            <a:schemeClr val="dk1"/>
          </a:fillRef>
          <a:effectRef idx="2">
            <a:schemeClr val="dk1"/>
          </a:effectRef>
          <a:fontRef idx="minor">
            <a:schemeClr val="tx1"/>
          </a:fontRef>
        </p:style>
      </p:cxnSp>
      <p:cxnSp>
        <p:nvCxnSpPr>
          <p:cNvPr id="101" name="Straight Arrow Connector 100"/>
          <p:cNvCxnSpPr>
            <a:stCxn id="91" idx="3"/>
          </p:cNvCxnSpPr>
          <p:nvPr/>
        </p:nvCxnSpPr>
        <p:spPr>
          <a:xfrm>
            <a:off x="8697707" y="6028807"/>
            <a:ext cx="1101606" cy="214587"/>
          </a:xfrm>
          <a:prstGeom prst="straightConnector1">
            <a:avLst/>
          </a:prstGeom>
          <a:ln>
            <a:solidFill>
              <a:srgbClr val="92D050"/>
            </a:solidFill>
            <a:tailEnd type="arrow" w="lg" len="lg"/>
          </a:ln>
        </p:spPr>
        <p:style>
          <a:lnRef idx="3">
            <a:schemeClr val="dk1"/>
          </a:lnRef>
          <a:fillRef idx="0">
            <a:schemeClr val="dk1"/>
          </a:fillRef>
          <a:effectRef idx="2">
            <a:schemeClr val="dk1"/>
          </a:effectRef>
          <a:fontRef idx="minor">
            <a:schemeClr val="tx1"/>
          </a:fontRef>
        </p:style>
      </p:cxnSp>
      <p:cxnSp>
        <p:nvCxnSpPr>
          <p:cNvPr id="102" name="Straight Arrow Connector 101"/>
          <p:cNvCxnSpPr>
            <a:stCxn id="92" idx="3"/>
          </p:cNvCxnSpPr>
          <p:nvPr/>
        </p:nvCxnSpPr>
        <p:spPr>
          <a:xfrm flipV="1">
            <a:off x="8704471" y="5634800"/>
            <a:ext cx="1079890" cy="712194"/>
          </a:xfrm>
          <a:prstGeom prst="straightConnector1">
            <a:avLst/>
          </a:prstGeom>
          <a:ln>
            <a:solidFill>
              <a:srgbClr val="9437FF"/>
            </a:solidFill>
            <a:tailEnd type="arrow" w="lg" len="lg"/>
          </a:ln>
        </p:spPr>
        <p:style>
          <a:lnRef idx="3">
            <a:schemeClr val="dk1"/>
          </a:lnRef>
          <a:fillRef idx="0">
            <a:schemeClr val="dk1"/>
          </a:fillRef>
          <a:effectRef idx="2">
            <a:schemeClr val="dk1"/>
          </a:effectRef>
          <a:fontRef idx="minor">
            <a:schemeClr val="tx1"/>
          </a:fontRef>
        </p:style>
      </p:cxnSp>
      <p:cxnSp>
        <p:nvCxnSpPr>
          <p:cNvPr id="103" name="Straight Arrow Connector 102"/>
          <p:cNvCxnSpPr>
            <a:stCxn id="92" idx="3"/>
          </p:cNvCxnSpPr>
          <p:nvPr/>
        </p:nvCxnSpPr>
        <p:spPr>
          <a:xfrm flipV="1">
            <a:off x="8704471" y="6246243"/>
            <a:ext cx="1092496" cy="100751"/>
          </a:xfrm>
          <a:prstGeom prst="straightConnector1">
            <a:avLst/>
          </a:prstGeom>
          <a:ln>
            <a:solidFill>
              <a:srgbClr val="7030A0"/>
            </a:solidFill>
            <a:tailEnd type="arrow" w="lg" len="lg"/>
          </a:ln>
        </p:spPr>
        <p:style>
          <a:lnRef idx="3">
            <a:schemeClr val="dk1"/>
          </a:lnRef>
          <a:fillRef idx="0">
            <a:schemeClr val="dk1"/>
          </a:fillRef>
          <a:effectRef idx="2">
            <a:schemeClr val="dk1"/>
          </a:effectRef>
          <a:fontRef idx="minor">
            <a:schemeClr val="tx1"/>
          </a:fontRef>
        </p:style>
      </p:cxnSp>
      <p:sp>
        <p:nvSpPr>
          <p:cNvPr id="87" name="Content Placeholder 2"/>
          <p:cNvSpPr>
            <a:spLocks noGrp="1"/>
          </p:cNvSpPr>
          <p:nvPr>
            <p:ph idx="1"/>
          </p:nvPr>
        </p:nvSpPr>
        <p:spPr>
          <a:xfrm>
            <a:off x="712339" y="1013330"/>
            <a:ext cx="10515600" cy="1427753"/>
          </a:xfrm>
        </p:spPr>
        <p:txBody>
          <a:bodyPr>
            <a:normAutofit/>
          </a:bodyPr>
          <a:lstStyle/>
          <a:p>
            <a:r>
              <a:rPr lang="en-US" sz="4400" dirty="0">
                <a:solidFill>
                  <a:srgbClr val="434343"/>
                </a:solidFill>
                <a:ea typeface="Calibri"/>
                <a:cs typeface="Calibri"/>
              </a:rPr>
              <a:t>Solution: </a:t>
            </a:r>
            <a:r>
              <a:rPr lang="en-US" sz="4400" dirty="0" err="1" smtClean="0">
                <a:solidFill>
                  <a:srgbClr val="434343"/>
                </a:solidFill>
                <a:ea typeface="Calibri"/>
                <a:cs typeface="Calibri"/>
              </a:rPr>
              <a:t>Embeddings</a:t>
            </a:r>
            <a:endParaRPr lang="en-US" sz="4000" dirty="0" smtClean="0">
              <a:solidFill>
                <a:srgbClr val="434343"/>
              </a:solidFill>
              <a:ea typeface="Calibri"/>
              <a:cs typeface="Calibri"/>
            </a:endParaRPr>
          </a:p>
          <a:p>
            <a:pPr lvl="1"/>
            <a:r>
              <a:rPr lang="en-US" sz="3200" dirty="0" smtClean="0">
                <a:solidFill>
                  <a:srgbClr val="434343"/>
                </a:solidFill>
                <a:ea typeface="Calibri"/>
                <a:cs typeface="Calibri"/>
              </a:rPr>
              <a:t>Categories mapped into vectors using embedding weights  </a:t>
            </a:r>
            <a:endParaRPr lang="en-US" sz="3200" dirty="0"/>
          </a:p>
        </p:txBody>
      </p:sp>
      <p:graphicFrame>
        <p:nvGraphicFramePr>
          <p:cNvPr id="88" name="Table 87"/>
          <p:cNvGraphicFramePr>
            <a:graphicFrameLocks noGrp="1"/>
          </p:cNvGraphicFramePr>
          <p:nvPr>
            <p:extLst>
              <p:ext uri="{D42A27DB-BD31-4B8C-83A1-F6EECF244321}">
                <p14:modId xmlns:p14="http://schemas.microsoft.com/office/powerpoint/2010/main" val="248056871"/>
              </p:ext>
            </p:extLst>
          </p:nvPr>
        </p:nvGraphicFramePr>
        <p:xfrm>
          <a:off x="5703923" y="5390148"/>
          <a:ext cx="1514733" cy="1262335"/>
        </p:xfrm>
        <a:graphic>
          <a:graphicData uri="http://schemas.openxmlformats.org/drawingml/2006/table">
            <a:tbl>
              <a:tblPr firstRow="1" bandRow="1">
                <a:tableStyleId>{5940675A-B579-460E-94D1-54222C63F5DA}</a:tableStyleId>
              </a:tblPr>
              <a:tblGrid>
                <a:gridCol w="504911"/>
                <a:gridCol w="504911"/>
                <a:gridCol w="504911"/>
              </a:tblGrid>
              <a:tr h="252467">
                <a:tc>
                  <a:txBody>
                    <a:bodyPr/>
                    <a:lstStyle/>
                    <a:p>
                      <a:endParaRPr lang="en-US" sz="1050" dirty="0"/>
                    </a:p>
                  </a:txBody>
                  <a:tcPr/>
                </a:tc>
                <a:tc>
                  <a:txBody>
                    <a:bodyPr/>
                    <a:lstStyle/>
                    <a:p>
                      <a:pPr algn="ctr"/>
                      <a:r>
                        <a:rPr lang="en-US" sz="1050" b="1" dirty="0" smtClean="0"/>
                        <a:t>h</a:t>
                      </a:r>
                      <a:r>
                        <a:rPr lang="en-US" sz="1050" b="1" baseline="-25000" dirty="0" smtClean="0"/>
                        <a:t>e1</a:t>
                      </a:r>
                      <a:endParaRPr lang="en-US" sz="1050" b="1" baseline="-25000" dirty="0"/>
                    </a:p>
                  </a:txBody>
                  <a:tcPr/>
                </a:tc>
                <a:tc>
                  <a:txBody>
                    <a:bodyPr/>
                    <a:lstStyle/>
                    <a:p>
                      <a:pPr algn="ctr"/>
                      <a:r>
                        <a:rPr lang="en-US" sz="1050" b="1" dirty="0" smtClean="0"/>
                        <a:t>h</a:t>
                      </a:r>
                      <a:r>
                        <a:rPr lang="en-US" sz="1050" b="1" baseline="-25000" dirty="0" smtClean="0"/>
                        <a:t>e2</a:t>
                      </a:r>
                      <a:endParaRPr lang="en-US" sz="1050" b="1" baseline="-25000" dirty="0"/>
                    </a:p>
                  </a:txBody>
                  <a:tcPr/>
                </a:tc>
              </a:tr>
              <a:tr h="252467">
                <a:tc>
                  <a:txBody>
                    <a:bodyPr/>
                    <a:lstStyle/>
                    <a:p>
                      <a:pPr algn="ctr"/>
                      <a:r>
                        <a:rPr lang="en-US" sz="1050" b="1" dirty="0" smtClean="0"/>
                        <a:t>0</a:t>
                      </a:r>
                      <a:endParaRPr lang="en-US" sz="1050" b="1" dirty="0"/>
                    </a:p>
                  </a:txBody>
                  <a:tcPr/>
                </a:tc>
                <a:tc>
                  <a:txBody>
                    <a:bodyPr/>
                    <a:lstStyle/>
                    <a:p>
                      <a:pPr algn="ctr"/>
                      <a:r>
                        <a:rPr lang="en-US" sz="1050" b="1" dirty="0" smtClean="0">
                          <a:solidFill>
                            <a:schemeClr val="accent4"/>
                          </a:solidFill>
                        </a:rPr>
                        <a:t>w1</a:t>
                      </a:r>
                      <a:endParaRPr lang="en-US" sz="1050" b="1" dirty="0">
                        <a:solidFill>
                          <a:schemeClr val="accent4"/>
                        </a:solidFill>
                      </a:endParaRPr>
                    </a:p>
                  </a:txBody>
                  <a:tcPr/>
                </a:tc>
                <a:tc>
                  <a:txBody>
                    <a:bodyPr/>
                    <a:lstStyle/>
                    <a:p>
                      <a:pPr algn="ctr"/>
                      <a:r>
                        <a:rPr lang="en-US" sz="1050" b="1" kern="1200" dirty="0" smtClean="0">
                          <a:solidFill>
                            <a:srgbClr val="929000"/>
                          </a:solidFill>
                          <a:latin typeface="+mn-lt"/>
                          <a:ea typeface="+mn-ea"/>
                          <a:cs typeface="+mn-cs"/>
                        </a:rPr>
                        <a:t>w2</a:t>
                      </a:r>
                      <a:endParaRPr lang="en-US" sz="1050" b="1" kern="1200" dirty="0">
                        <a:solidFill>
                          <a:srgbClr val="929000"/>
                        </a:solidFill>
                        <a:latin typeface="+mn-lt"/>
                        <a:ea typeface="+mn-ea"/>
                        <a:cs typeface="+mn-cs"/>
                      </a:endParaRPr>
                    </a:p>
                  </a:txBody>
                  <a:tcPr/>
                </a:tc>
              </a:tr>
              <a:tr h="252467">
                <a:tc>
                  <a:txBody>
                    <a:bodyPr/>
                    <a:lstStyle/>
                    <a:p>
                      <a:pPr algn="ctr"/>
                      <a:r>
                        <a:rPr lang="en-US" sz="1050" b="1" dirty="0" smtClean="0"/>
                        <a:t>1</a:t>
                      </a:r>
                      <a:endParaRPr lang="en-US" sz="1050" b="1" dirty="0"/>
                    </a:p>
                  </a:txBody>
                  <a:tcPr/>
                </a:tc>
                <a:tc>
                  <a:txBody>
                    <a:bodyPr/>
                    <a:lstStyle/>
                    <a:p>
                      <a:pPr algn="ctr"/>
                      <a:r>
                        <a:rPr lang="en-US" sz="1050" b="1" dirty="0" smtClean="0">
                          <a:solidFill>
                            <a:srgbClr val="00B0F0"/>
                          </a:solidFill>
                        </a:rPr>
                        <a:t>w3</a:t>
                      </a:r>
                      <a:endParaRPr lang="en-US" sz="1050" b="1" dirty="0">
                        <a:solidFill>
                          <a:srgbClr val="00B0F0"/>
                        </a:solidFill>
                      </a:endParaRPr>
                    </a:p>
                  </a:txBody>
                  <a:tcPr/>
                </a:tc>
                <a:tc>
                  <a:txBody>
                    <a:bodyPr/>
                    <a:lstStyle/>
                    <a:p>
                      <a:pPr algn="ctr"/>
                      <a:r>
                        <a:rPr lang="en-US" sz="1050" b="1" kern="1200" dirty="0" smtClean="0">
                          <a:solidFill>
                            <a:srgbClr val="73FEFF"/>
                          </a:solidFill>
                          <a:latin typeface="+mn-lt"/>
                          <a:ea typeface="+mn-ea"/>
                          <a:cs typeface="+mn-cs"/>
                        </a:rPr>
                        <a:t>w4</a:t>
                      </a:r>
                      <a:endParaRPr lang="en-US" sz="1050" b="1" kern="1200" dirty="0">
                        <a:solidFill>
                          <a:srgbClr val="73FEFF"/>
                        </a:solidFill>
                        <a:latin typeface="+mn-lt"/>
                        <a:ea typeface="+mn-ea"/>
                        <a:cs typeface="+mn-cs"/>
                      </a:endParaRPr>
                    </a:p>
                  </a:txBody>
                  <a:tcPr/>
                </a:tc>
              </a:tr>
              <a:tr h="252467">
                <a:tc>
                  <a:txBody>
                    <a:bodyPr/>
                    <a:lstStyle/>
                    <a:p>
                      <a:pPr algn="ctr"/>
                      <a:r>
                        <a:rPr lang="en-US" sz="1050" b="1" dirty="0" smtClean="0"/>
                        <a:t>2</a:t>
                      </a:r>
                      <a:endParaRPr lang="en-US" sz="1050" b="1" dirty="0"/>
                    </a:p>
                  </a:txBody>
                  <a:tcPr/>
                </a:tc>
                <a:tc>
                  <a:txBody>
                    <a:bodyPr/>
                    <a:lstStyle/>
                    <a:p>
                      <a:pPr algn="ctr"/>
                      <a:r>
                        <a:rPr lang="en-US" sz="1050" b="1" dirty="0" smtClean="0">
                          <a:solidFill>
                            <a:srgbClr val="00B050"/>
                          </a:solidFill>
                        </a:rPr>
                        <a:t>w5</a:t>
                      </a:r>
                      <a:endParaRPr lang="en-US" sz="1050" b="1" dirty="0">
                        <a:solidFill>
                          <a:srgbClr val="00B050"/>
                        </a:solidFill>
                      </a:endParaRPr>
                    </a:p>
                  </a:txBody>
                  <a:tcPr/>
                </a:tc>
                <a:tc>
                  <a:txBody>
                    <a:bodyPr/>
                    <a:lstStyle/>
                    <a:p>
                      <a:pPr algn="ctr"/>
                      <a:r>
                        <a:rPr lang="en-US" sz="1050" b="1" dirty="0" smtClean="0">
                          <a:solidFill>
                            <a:srgbClr val="92D050"/>
                          </a:solidFill>
                        </a:rPr>
                        <a:t>w6</a:t>
                      </a:r>
                      <a:endParaRPr lang="en-US" sz="1050" b="1" dirty="0">
                        <a:solidFill>
                          <a:srgbClr val="92D050"/>
                        </a:solidFill>
                      </a:endParaRPr>
                    </a:p>
                  </a:txBody>
                  <a:tcPr/>
                </a:tc>
              </a:tr>
              <a:tr h="252467">
                <a:tc>
                  <a:txBody>
                    <a:bodyPr/>
                    <a:lstStyle/>
                    <a:p>
                      <a:pPr algn="ctr"/>
                      <a:r>
                        <a:rPr lang="en-US" sz="1050" b="1" dirty="0" smtClean="0"/>
                        <a:t>3</a:t>
                      </a:r>
                      <a:endParaRPr lang="en-US" sz="1050" b="1" dirty="0"/>
                    </a:p>
                  </a:txBody>
                  <a:tcPr/>
                </a:tc>
                <a:tc>
                  <a:txBody>
                    <a:bodyPr/>
                    <a:lstStyle/>
                    <a:p>
                      <a:pPr marL="0" algn="ctr" defTabSz="914400" rtl="0" eaLnBrk="1" latinLnBrk="0" hangingPunct="1"/>
                      <a:r>
                        <a:rPr lang="en-US" sz="1050" b="1" kern="1200" dirty="0" smtClean="0">
                          <a:solidFill>
                            <a:srgbClr val="9437FF"/>
                          </a:solidFill>
                          <a:latin typeface="+mn-lt"/>
                          <a:ea typeface="+mn-ea"/>
                          <a:cs typeface="+mn-cs"/>
                        </a:rPr>
                        <a:t>w7</a:t>
                      </a:r>
                      <a:endParaRPr lang="en-US" sz="1050" b="1" kern="1200" dirty="0">
                        <a:solidFill>
                          <a:srgbClr val="9437FF"/>
                        </a:solidFill>
                        <a:latin typeface="+mn-lt"/>
                        <a:ea typeface="+mn-ea"/>
                        <a:cs typeface="+mn-cs"/>
                      </a:endParaRPr>
                    </a:p>
                  </a:txBody>
                  <a:tcPr/>
                </a:tc>
                <a:tc>
                  <a:txBody>
                    <a:bodyPr/>
                    <a:lstStyle/>
                    <a:p>
                      <a:pPr algn="ctr"/>
                      <a:r>
                        <a:rPr lang="en-US" sz="1050" b="1" dirty="0" smtClean="0">
                          <a:solidFill>
                            <a:srgbClr val="7030A0"/>
                          </a:solidFill>
                        </a:rPr>
                        <a:t>w8</a:t>
                      </a:r>
                      <a:endParaRPr lang="en-US" sz="1050" b="1" dirty="0">
                        <a:solidFill>
                          <a:srgbClr val="7030A0"/>
                        </a:solidFill>
                      </a:endParaRPr>
                    </a:p>
                  </a:txBody>
                  <a:tcPr/>
                </a:tc>
              </a:tr>
            </a:tbl>
          </a:graphicData>
        </a:graphic>
      </p:graphicFrame>
      <p:sp>
        <p:nvSpPr>
          <p:cNvPr id="94" name="Arc 93"/>
          <p:cNvSpPr/>
          <p:nvPr/>
        </p:nvSpPr>
        <p:spPr>
          <a:xfrm rot="13902081" flipH="1">
            <a:off x="7324201" y="4874329"/>
            <a:ext cx="1744992" cy="1897567"/>
          </a:xfrm>
          <a:prstGeom prst="arc">
            <a:avLst/>
          </a:prstGeom>
          <a:ln w="38100">
            <a:solidFill>
              <a:schemeClr val="tx1">
                <a:lumMod val="50000"/>
                <a:lumOff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Rectangle 97"/>
          <p:cNvSpPr/>
          <p:nvPr/>
        </p:nvSpPr>
        <p:spPr>
          <a:xfrm>
            <a:off x="-6010" y="6451090"/>
            <a:ext cx="5700600" cy="307777"/>
          </a:xfrm>
          <a:prstGeom prst="rect">
            <a:avLst/>
          </a:prstGeom>
        </p:spPr>
        <p:txBody>
          <a:bodyPr wrap="none">
            <a:spAutoFit/>
          </a:bodyPr>
          <a:lstStyle/>
          <a:p>
            <a:r>
              <a:rPr lang="en-US" sz="1400" dirty="0" err="1" smtClean="0">
                <a:solidFill>
                  <a:schemeClr val="bg2">
                    <a:lumMod val="25000"/>
                  </a:schemeClr>
                </a:solidFill>
                <a:latin typeface="Consolas" charset="0"/>
                <a:ea typeface="Consolas" charset="0"/>
                <a:cs typeface="Consolas" charset="0"/>
              </a:rPr>
              <a:t>neibhd_to_idx</a:t>
            </a:r>
            <a:r>
              <a:rPr lang="en-US" sz="1400" dirty="0" smtClean="0">
                <a:solidFill>
                  <a:schemeClr val="bg2">
                    <a:lumMod val="25000"/>
                  </a:schemeClr>
                </a:solidFill>
                <a:latin typeface="Consolas" charset="0"/>
                <a:ea typeface="Consolas" charset="0"/>
                <a:cs typeface="Consolas" charset="0"/>
              </a:rPr>
              <a:t>={0</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Tender</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,1</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Civic</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,2</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err="1">
                <a:solidFill>
                  <a:schemeClr val="bg2">
                    <a:lumMod val="25000"/>
                  </a:schemeClr>
                </a:solidFill>
                <a:latin typeface="Consolas" charset="0"/>
                <a:ea typeface="Consolas" charset="0"/>
                <a:cs typeface="Consolas" charset="0"/>
              </a:rPr>
              <a:t>FDist</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,3</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Soma</a:t>
            </a:r>
            <a:r>
              <a:rPr lang="mr-IN" sz="1400" dirty="0" smtClean="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a:t>
            </a:r>
            <a:r>
              <a:rPr lang="en-US" sz="1400" dirty="0" smtClean="0">
                <a:latin typeface="Arial" charset="0"/>
                <a:ea typeface="Arial" charset="0"/>
                <a:cs typeface="Arial" charset="0"/>
              </a:rPr>
              <a:t> </a:t>
            </a:r>
            <a:endParaRPr lang="en-US" sz="1400" dirty="0"/>
          </a:p>
        </p:txBody>
      </p:sp>
      <p:sp>
        <p:nvSpPr>
          <p:cNvPr id="2" name="Slide Number Placeholder 1"/>
          <p:cNvSpPr>
            <a:spLocks noGrp="1"/>
          </p:cNvSpPr>
          <p:nvPr>
            <p:ph type="sldNum" sz="quarter" idx="12"/>
          </p:nvPr>
        </p:nvSpPr>
        <p:spPr/>
        <p:txBody>
          <a:bodyPr/>
          <a:lstStyle/>
          <a:p>
            <a:fld id="{82347E91-6F59-4549-8101-DA6AD817E647}" type="slidenum">
              <a:rPr lang="en-US" smtClean="0"/>
              <a:t>35</a:t>
            </a:fld>
            <a:endParaRPr lang="en-US"/>
          </a:p>
        </p:txBody>
      </p:sp>
    </p:spTree>
    <p:extLst>
      <p:ext uri="{BB962C8B-B14F-4D97-AF65-F5344CB8AC3E}">
        <p14:creationId xmlns:p14="http://schemas.microsoft.com/office/powerpoint/2010/main" val="8500085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cxnSp>
        <p:nvCxnSpPr>
          <p:cNvPr id="64" name="Straight Arrow Connector 63"/>
          <p:cNvCxnSpPr>
            <a:stCxn id="5" idx="3"/>
          </p:cNvCxnSpPr>
          <p:nvPr/>
        </p:nvCxnSpPr>
        <p:spPr>
          <a:xfrm flipV="1">
            <a:off x="7625703" y="3782303"/>
            <a:ext cx="423885" cy="22128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6465085" y="3867926"/>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6465085" y="3867926"/>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6868162" y="2977497"/>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a:stCxn id="5" idx="3"/>
          </p:cNvCxnSpPr>
          <p:nvPr/>
        </p:nvCxnSpPr>
        <p:spPr>
          <a:xfrm flipV="1">
            <a:off x="7625703" y="3147081"/>
            <a:ext cx="444443" cy="856510"/>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6868163" y="2835396"/>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6868162" y="3640202"/>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6868163" y="2835396"/>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6868162" y="2846755"/>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6868162" y="36363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a:stCxn id="5" idx="3"/>
          </p:cNvCxnSpPr>
          <p:nvPr/>
        </p:nvCxnSpPr>
        <p:spPr>
          <a:xfrm>
            <a:off x="7625703" y="4003591"/>
            <a:ext cx="423885" cy="571461"/>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t>Price</a:t>
            </a:r>
            <a:endParaRPr lang="en-US" sz="2800" b="1" dirty="0"/>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365962735"/>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0</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1</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smtClean="0"/>
                        <a:t>2</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3</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5" name="Rounded Rectangle 4"/>
          <p:cNvSpPr/>
          <p:nvPr/>
        </p:nvSpPr>
        <p:spPr>
          <a:xfrm>
            <a:off x="7065428" y="3804116"/>
            <a:ext cx="560275" cy="398949"/>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accent2">
                    <a:lumMod val="50000"/>
                  </a:schemeClr>
                </a:solidFill>
              </a:rPr>
              <a:t>EB</a:t>
            </a:r>
            <a:endParaRPr lang="en-US" b="1">
              <a:solidFill>
                <a:schemeClr val="accent2">
                  <a:lumMod val="50000"/>
                </a:schemeClr>
              </a:solidFill>
            </a:endParaRPr>
          </a:p>
        </p:txBody>
      </p:sp>
      <p:cxnSp>
        <p:nvCxnSpPr>
          <p:cNvPr id="66" name="Straight Arrow Connector 65"/>
          <p:cNvCxnSpPr/>
          <p:nvPr/>
        </p:nvCxnSpPr>
        <p:spPr>
          <a:xfrm flipV="1">
            <a:off x="6770935" y="4203065"/>
            <a:ext cx="306901" cy="36166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sp>
        <p:nvSpPr>
          <p:cNvPr id="49" name="Arc 48"/>
          <p:cNvSpPr/>
          <p:nvPr/>
        </p:nvSpPr>
        <p:spPr>
          <a:xfrm rot="11174182">
            <a:off x="7301202" y="3704678"/>
            <a:ext cx="1566973" cy="1605108"/>
          </a:xfrm>
          <a:prstGeom prst="arc">
            <a:avLst/>
          </a:prstGeom>
          <a:ln w="38100">
            <a:solidFill>
              <a:schemeClr val="tx1">
                <a:lumMod val="50000"/>
                <a:lumOff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p:nvPr/>
        </p:nvGrpSpPr>
        <p:grpSpPr>
          <a:xfrm>
            <a:off x="9790338" y="5431281"/>
            <a:ext cx="463370" cy="409516"/>
            <a:chOff x="3073631" y="3022015"/>
            <a:chExt cx="916645" cy="810108"/>
          </a:xfrm>
        </p:grpSpPr>
        <p:sp>
          <p:nvSpPr>
            <p:cNvPr id="78" name="Oval 77"/>
            <p:cNvSpPr/>
            <p:nvPr/>
          </p:nvSpPr>
          <p:spPr>
            <a:xfrm>
              <a:off x="3073631" y="3022015"/>
              <a:ext cx="810108" cy="810108"/>
            </a:xfrm>
            <a:prstGeom prst="ellipse">
              <a:avLst/>
            </a:prstGeom>
            <a:ln w="190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79" name="TextBox 78"/>
                <p:cNvSpPr txBox="1"/>
                <p:nvPr/>
              </p:nvSpPr>
              <p:spPr>
                <a:xfrm>
                  <a:off x="3123937" y="3242403"/>
                  <a:ext cx="866339" cy="547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solidFill>
                                  <a:schemeClr val="accent2">
                                    <a:lumMod val="50000"/>
                                  </a:schemeClr>
                                </a:solidFill>
                                <a:latin typeface="Cambria Math" charset="0"/>
                              </a:rPr>
                            </m:ctrlPr>
                          </m:sSubPr>
                          <m:e>
                            <m:r>
                              <a:rPr lang="en-US" sz="1200" b="0" i="1" smtClean="0">
                                <a:solidFill>
                                  <a:schemeClr val="accent2">
                                    <a:lumMod val="50000"/>
                                  </a:schemeClr>
                                </a:solidFill>
                                <a:latin typeface="Cambria Math" charset="0"/>
                              </a:rPr>
                              <m:t>h</m:t>
                            </m:r>
                          </m:e>
                          <m:sub>
                            <m:r>
                              <a:rPr lang="en-US" sz="1200" b="0" i="1" smtClean="0">
                                <a:solidFill>
                                  <a:schemeClr val="accent2">
                                    <a:lumMod val="50000"/>
                                  </a:schemeClr>
                                </a:solidFill>
                                <a:latin typeface="Cambria Math" charset="0"/>
                              </a:rPr>
                              <m:t>𝑒</m:t>
                            </m:r>
                            <m:r>
                              <a:rPr lang="en-US" sz="1200" b="0" i="1" smtClean="0">
                                <a:solidFill>
                                  <a:schemeClr val="accent2">
                                    <a:lumMod val="50000"/>
                                  </a:schemeClr>
                                </a:solidFill>
                                <a:latin typeface="Cambria Math" charset="0"/>
                              </a:rPr>
                              <m:t>1</m:t>
                            </m:r>
                          </m:sub>
                        </m:sSub>
                      </m:oMath>
                    </m:oMathPara>
                  </a14:m>
                  <a:endParaRPr lang="en-US" sz="1200" dirty="0">
                    <a:solidFill>
                      <a:schemeClr val="accent2">
                        <a:lumMod val="50000"/>
                      </a:schemeClr>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3123937" y="3242403"/>
                  <a:ext cx="866339" cy="547962"/>
                </a:xfrm>
                <a:prstGeom prst="rect">
                  <a:avLst/>
                </a:prstGeom>
                <a:blipFill rotWithShape="0">
                  <a:blip r:embed="rId19"/>
                  <a:stretch>
                    <a:fillRect/>
                  </a:stretch>
                </a:blipFill>
              </p:spPr>
              <p:txBody>
                <a:bodyPr/>
                <a:lstStyle/>
                <a:p>
                  <a:r>
                    <a:rPr lang="en-US">
                      <a:noFill/>
                    </a:rPr>
                    <a:t> </a:t>
                  </a:r>
                </a:p>
              </p:txBody>
            </p:sp>
          </mc:Fallback>
        </mc:AlternateContent>
      </p:grpSp>
      <p:sp>
        <p:nvSpPr>
          <p:cNvPr id="86" name="Rounded Rectangle 85"/>
          <p:cNvSpPr/>
          <p:nvPr/>
        </p:nvSpPr>
        <p:spPr>
          <a:xfrm>
            <a:off x="8218433" y="5094665"/>
            <a:ext cx="2161243" cy="163976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2">
                  <a:lumMod val="50000"/>
                </a:schemeClr>
              </a:solidFill>
            </a:endParaRPr>
          </a:p>
        </p:txBody>
      </p:sp>
      <p:grpSp>
        <p:nvGrpSpPr>
          <p:cNvPr id="80" name="Group 79"/>
          <p:cNvGrpSpPr/>
          <p:nvPr/>
        </p:nvGrpSpPr>
        <p:grpSpPr>
          <a:xfrm>
            <a:off x="9777514" y="5997575"/>
            <a:ext cx="476194" cy="409516"/>
            <a:chOff x="3073631" y="3022015"/>
            <a:chExt cx="942013" cy="810108"/>
          </a:xfrm>
        </p:grpSpPr>
        <p:sp>
          <p:nvSpPr>
            <p:cNvPr id="81" name="Oval 80"/>
            <p:cNvSpPr/>
            <p:nvPr/>
          </p:nvSpPr>
          <p:spPr>
            <a:xfrm>
              <a:off x="3073631" y="3022015"/>
              <a:ext cx="810108" cy="810108"/>
            </a:xfrm>
            <a:prstGeom prst="ellipse">
              <a:avLst/>
            </a:prstGeom>
            <a:ln w="190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82" name="TextBox 81"/>
                <p:cNvSpPr txBox="1"/>
                <p:nvPr/>
              </p:nvSpPr>
              <p:spPr>
                <a:xfrm>
                  <a:off x="3123937" y="3242403"/>
                  <a:ext cx="891707" cy="547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solidFill>
                                  <a:schemeClr val="accent2">
                                    <a:lumMod val="50000"/>
                                  </a:schemeClr>
                                </a:solidFill>
                                <a:latin typeface="Cambria Math" charset="0"/>
                              </a:rPr>
                            </m:ctrlPr>
                          </m:sSubPr>
                          <m:e>
                            <m:r>
                              <a:rPr lang="en-US" sz="1200" b="0" i="1" smtClean="0">
                                <a:solidFill>
                                  <a:schemeClr val="accent2">
                                    <a:lumMod val="50000"/>
                                  </a:schemeClr>
                                </a:solidFill>
                                <a:latin typeface="Cambria Math" charset="0"/>
                              </a:rPr>
                              <m:t>h</m:t>
                            </m:r>
                          </m:e>
                          <m:sub>
                            <m:r>
                              <a:rPr lang="en-US" sz="1200" b="0" i="1" smtClean="0">
                                <a:solidFill>
                                  <a:schemeClr val="accent2">
                                    <a:lumMod val="50000"/>
                                  </a:schemeClr>
                                </a:solidFill>
                                <a:latin typeface="Cambria Math" charset="0"/>
                              </a:rPr>
                              <m:t>𝑒</m:t>
                            </m:r>
                            <m:r>
                              <a:rPr lang="en-US" sz="1200" b="0" i="1" smtClean="0">
                                <a:solidFill>
                                  <a:schemeClr val="accent2">
                                    <a:lumMod val="50000"/>
                                  </a:schemeClr>
                                </a:solidFill>
                                <a:latin typeface="Cambria Math" charset="0"/>
                              </a:rPr>
                              <m:t>2</m:t>
                            </m:r>
                          </m:sub>
                        </m:sSub>
                      </m:oMath>
                    </m:oMathPara>
                  </a14:m>
                  <a:endParaRPr lang="en-US" sz="1200" dirty="0">
                    <a:solidFill>
                      <a:schemeClr val="accent2">
                        <a:lumMod val="50000"/>
                      </a:schemeClr>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3123937" y="3242403"/>
                  <a:ext cx="891707" cy="547962"/>
                </a:xfrm>
                <a:prstGeom prst="rect">
                  <a:avLst/>
                </a:prstGeom>
                <a:blipFill rotWithShape="0">
                  <a:blip r:embed="rId20"/>
                  <a:stretch>
                    <a:fillRect/>
                  </a:stretch>
                </a:blipFill>
              </p:spPr>
              <p:txBody>
                <a:bodyPr/>
                <a:lstStyle/>
                <a:p>
                  <a:r>
                    <a:rPr lang="en-US">
                      <a:noFill/>
                    </a:rPr>
                    <a:t> </a:t>
                  </a:r>
                </a:p>
              </p:txBody>
            </p:sp>
          </mc:Fallback>
        </mc:AlternateContent>
      </p:grpSp>
      <p:sp>
        <p:nvSpPr>
          <p:cNvPr id="89" name="TextBox 88"/>
          <p:cNvSpPr txBox="1"/>
          <p:nvPr/>
        </p:nvSpPr>
        <p:spPr>
          <a:xfrm>
            <a:off x="8408141" y="5238544"/>
            <a:ext cx="276038" cy="307777"/>
          </a:xfrm>
          <a:prstGeom prst="rect">
            <a:avLst/>
          </a:prstGeom>
          <a:noFill/>
        </p:spPr>
        <p:txBody>
          <a:bodyPr wrap="none" rtlCol="0">
            <a:spAutoFit/>
          </a:bodyPr>
          <a:lstStyle/>
          <a:p>
            <a:r>
              <a:rPr lang="en-US" sz="1400" b="1" dirty="0" smtClean="0">
                <a:solidFill>
                  <a:schemeClr val="accent2">
                    <a:lumMod val="50000"/>
                  </a:schemeClr>
                </a:solidFill>
              </a:rPr>
              <a:t>0</a:t>
            </a:r>
            <a:endParaRPr lang="en-US" sz="1400" b="1" dirty="0">
              <a:solidFill>
                <a:schemeClr val="accent2">
                  <a:lumMod val="50000"/>
                </a:schemeClr>
              </a:solidFill>
            </a:endParaRPr>
          </a:p>
        </p:txBody>
      </p:sp>
      <p:sp>
        <p:nvSpPr>
          <p:cNvPr id="90" name="TextBox 89"/>
          <p:cNvSpPr txBox="1"/>
          <p:nvPr/>
        </p:nvSpPr>
        <p:spPr>
          <a:xfrm>
            <a:off x="8414905" y="5556731"/>
            <a:ext cx="276038" cy="307777"/>
          </a:xfrm>
          <a:prstGeom prst="rect">
            <a:avLst/>
          </a:prstGeom>
          <a:noFill/>
        </p:spPr>
        <p:txBody>
          <a:bodyPr wrap="none" rtlCol="0">
            <a:spAutoFit/>
          </a:bodyPr>
          <a:lstStyle/>
          <a:p>
            <a:r>
              <a:rPr lang="en-US" sz="1400" b="1" dirty="0" smtClean="0">
                <a:solidFill>
                  <a:schemeClr val="accent2">
                    <a:lumMod val="50000"/>
                  </a:schemeClr>
                </a:solidFill>
              </a:rPr>
              <a:t>1</a:t>
            </a:r>
            <a:endParaRPr lang="en-US" sz="1400" b="1" dirty="0">
              <a:solidFill>
                <a:schemeClr val="accent2">
                  <a:lumMod val="50000"/>
                </a:schemeClr>
              </a:solidFill>
            </a:endParaRPr>
          </a:p>
        </p:txBody>
      </p:sp>
      <p:sp>
        <p:nvSpPr>
          <p:cNvPr id="91" name="TextBox 90"/>
          <p:cNvSpPr txBox="1"/>
          <p:nvPr/>
        </p:nvSpPr>
        <p:spPr>
          <a:xfrm>
            <a:off x="8421669" y="5874918"/>
            <a:ext cx="276038" cy="307777"/>
          </a:xfrm>
          <a:prstGeom prst="rect">
            <a:avLst/>
          </a:prstGeom>
          <a:noFill/>
        </p:spPr>
        <p:txBody>
          <a:bodyPr wrap="none" rtlCol="0">
            <a:spAutoFit/>
          </a:bodyPr>
          <a:lstStyle/>
          <a:p>
            <a:r>
              <a:rPr lang="en-US" sz="1400" b="1" dirty="0" smtClean="0">
                <a:solidFill>
                  <a:schemeClr val="accent2">
                    <a:lumMod val="50000"/>
                  </a:schemeClr>
                </a:solidFill>
              </a:rPr>
              <a:t>2</a:t>
            </a:r>
            <a:endParaRPr lang="en-US" sz="1400" b="1" dirty="0">
              <a:solidFill>
                <a:schemeClr val="accent2">
                  <a:lumMod val="50000"/>
                </a:schemeClr>
              </a:solidFill>
            </a:endParaRPr>
          </a:p>
        </p:txBody>
      </p:sp>
      <p:sp>
        <p:nvSpPr>
          <p:cNvPr id="92" name="TextBox 91"/>
          <p:cNvSpPr txBox="1"/>
          <p:nvPr/>
        </p:nvSpPr>
        <p:spPr>
          <a:xfrm>
            <a:off x="8428433" y="6193105"/>
            <a:ext cx="276038" cy="307777"/>
          </a:xfrm>
          <a:prstGeom prst="rect">
            <a:avLst/>
          </a:prstGeom>
          <a:noFill/>
        </p:spPr>
        <p:txBody>
          <a:bodyPr wrap="none" rtlCol="0">
            <a:spAutoFit/>
          </a:bodyPr>
          <a:lstStyle/>
          <a:p>
            <a:r>
              <a:rPr lang="en-US" sz="1400" b="1" dirty="0" smtClean="0">
                <a:solidFill>
                  <a:schemeClr val="accent2">
                    <a:lumMod val="50000"/>
                  </a:schemeClr>
                </a:solidFill>
              </a:rPr>
              <a:t>3</a:t>
            </a:r>
            <a:endParaRPr lang="en-US" sz="1400" b="1" dirty="0">
              <a:solidFill>
                <a:schemeClr val="accent2">
                  <a:lumMod val="50000"/>
                </a:schemeClr>
              </a:solidFill>
            </a:endParaRPr>
          </a:p>
        </p:txBody>
      </p:sp>
      <p:cxnSp>
        <p:nvCxnSpPr>
          <p:cNvPr id="93" name="Straight Arrow Connector 92"/>
          <p:cNvCxnSpPr>
            <a:stCxn id="89" idx="3"/>
            <a:endCxn id="78" idx="2"/>
          </p:cNvCxnSpPr>
          <p:nvPr/>
        </p:nvCxnSpPr>
        <p:spPr>
          <a:xfrm>
            <a:off x="8684179" y="5392433"/>
            <a:ext cx="1106159" cy="243606"/>
          </a:xfrm>
          <a:prstGeom prst="straightConnector1">
            <a:avLst/>
          </a:prstGeom>
          <a:ln>
            <a:solidFill>
              <a:schemeClr val="accent4"/>
            </a:solidFill>
            <a:tailEnd type="arrow" w="lg" len="lg"/>
          </a:ln>
        </p:spPr>
        <p:style>
          <a:lnRef idx="3">
            <a:schemeClr val="dk1"/>
          </a:lnRef>
          <a:fillRef idx="0">
            <a:schemeClr val="dk1"/>
          </a:fillRef>
          <a:effectRef idx="2">
            <a:schemeClr val="dk1"/>
          </a:effectRef>
          <a:fontRef idx="minor">
            <a:schemeClr val="tx1"/>
          </a:fontRef>
        </p:style>
      </p:cxnSp>
      <p:cxnSp>
        <p:nvCxnSpPr>
          <p:cNvPr id="95" name="Straight Arrow Connector 94"/>
          <p:cNvCxnSpPr>
            <a:stCxn id="89" idx="3"/>
            <a:endCxn id="82" idx="1"/>
          </p:cNvCxnSpPr>
          <p:nvPr/>
        </p:nvCxnSpPr>
        <p:spPr>
          <a:xfrm>
            <a:off x="8684179" y="5392433"/>
            <a:ext cx="1118765" cy="855050"/>
          </a:xfrm>
          <a:prstGeom prst="straightConnector1">
            <a:avLst/>
          </a:prstGeom>
          <a:ln>
            <a:solidFill>
              <a:srgbClr val="929000"/>
            </a:solidFill>
            <a:tailEnd type="arrow" w="lg" len="lg"/>
          </a:ln>
        </p:spPr>
        <p:style>
          <a:lnRef idx="3">
            <a:schemeClr val="dk1"/>
          </a:lnRef>
          <a:fillRef idx="0">
            <a:schemeClr val="dk1"/>
          </a:fillRef>
          <a:effectRef idx="2">
            <a:schemeClr val="dk1"/>
          </a:effectRef>
          <a:fontRef idx="minor">
            <a:schemeClr val="tx1"/>
          </a:fontRef>
        </p:style>
      </p:cxnSp>
      <p:cxnSp>
        <p:nvCxnSpPr>
          <p:cNvPr id="96" name="Straight Arrow Connector 95"/>
          <p:cNvCxnSpPr>
            <a:stCxn id="90" idx="3"/>
          </p:cNvCxnSpPr>
          <p:nvPr/>
        </p:nvCxnSpPr>
        <p:spPr>
          <a:xfrm flipV="1">
            <a:off x="8690943" y="5633956"/>
            <a:ext cx="1092382" cy="76664"/>
          </a:xfrm>
          <a:prstGeom prst="straightConnector1">
            <a:avLst/>
          </a:prstGeom>
          <a:ln>
            <a:solidFill>
              <a:srgbClr val="00B0F0"/>
            </a:solidFill>
            <a:tailEnd type="arrow" w="lg" len="lg"/>
          </a:ln>
        </p:spPr>
        <p:style>
          <a:lnRef idx="3">
            <a:schemeClr val="dk1"/>
          </a:lnRef>
          <a:fillRef idx="0">
            <a:schemeClr val="dk1"/>
          </a:fillRef>
          <a:effectRef idx="2">
            <a:schemeClr val="dk1"/>
          </a:effectRef>
          <a:fontRef idx="minor">
            <a:schemeClr val="tx1"/>
          </a:fontRef>
        </p:style>
      </p:cxnSp>
      <p:cxnSp>
        <p:nvCxnSpPr>
          <p:cNvPr id="97" name="Straight Arrow Connector 96"/>
          <p:cNvCxnSpPr>
            <a:stCxn id="90" idx="3"/>
          </p:cNvCxnSpPr>
          <p:nvPr/>
        </p:nvCxnSpPr>
        <p:spPr>
          <a:xfrm>
            <a:off x="8690943" y="5710620"/>
            <a:ext cx="1104988" cy="534780"/>
          </a:xfrm>
          <a:prstGeom prst="straightConnector1">
            <a:avLst/>
          </a:prstGeom>
          <a:ln>
            <a:solidFill>
              <a:srgbClr val="73FEFF"/>
            </a:solidFill>
            <a:tailEnd type="arrow" w="lg" len="lg"/>
          </a:ln>
        </p:spPr>
        <p:style>
          <a:lnRef idx="3">
            <a:schemeClr val="dk1"/>
          </a:lnRef>
          <a:fillRef idx="0">
            <a:schemeClr val="dk1"/>
          </a:fillRef>
          <a:effectRef idx="2">
            <a:schemeClr val="dk1"/>
          </a:effectRef>
          <a:fontRef idx="minor">
            <a:schemeClr val="tx1"/>
          </a:fontRef>
        </p:style>
      </p:cxnSp>
      <p:cxnSp>
        <p:nvCxnSpPr>
          <p:cNvPr id="100" name="Straight Arrow Connector 99"/>
          <p:cNvCxnSpPr>
            <a:stCxn id="91" idx="3"/>
          </p:cNvCxnSpPr>
          <p:nvPr/>
        </p:nvCxnSpPr>
        <p:spPr>
          <a:xfrm flipV="1">
            <a:off x="8697707" y="5631950"/>
            <a:ext cx="1089000" cy="396857"/>
          </a:xfrm>
          <a:prstGeom prst="straightConnector1">
            <a:avLst/>
          </a:prstGeom>
          <a:ln>
            <a:solidFill>
              <a:srgbClr val="00B050"/>
            </a:solidFill>
            <a:tailEnd type="arrow" w="lg" len="lg"/>
          </a:ln>
        </p:spPr>
        <p:style>
          <a:lnRef idx="3">
            <a:schemeClr val="dk1"/>
          </a:lnRef>
          <a:fillRef idx="0">
            <a:schemeClr val="dk1"/>
          </a:fillRef>
          <a:effectRef idx="2">
            <a:schemeClr val="dk1"/>
          </a:effectRef>
          <a:fontRef idx="minor">
            <a:schemeClr val="tx1"/>
          </a:fontRef>
        </p:style>
      </p:cxnSp>
      <p:cxnSp>
        <p:nvCxnSpPr>
          <p:cNvPr id="101" name="Straight Arrow Connector 100"/>
          <p:cNvCxnSpPr>
            <a:stCxn id="91" idx="3"/>
          </p:cNvCxnSpPr>
          <p:nvPr/>
        </p:nvCxnSpPr>
        <p:spPr>
          <a:xfrm>
            <a:off x="8697707" y="6028807"/>
            <a:ext cx="1101606" cy="214587"/>
          </a:xfrm>
          <a:prstGeom prst="straightConnector1">
            <a:avLst/>
          </a:prstGeom>
          <a:ln>
            <a:solidFill>
              <a:srgbClr val="92D050"/>
            </a:solidFill>
            <a:tailEnd type="arrow" w="lg" len="lg"/>
          </a:ln>
        </p:spPr>
        <p:style>
          <a:lnRef idx="3">
            <a:schemeClr val="dk1"/>
          </a:lnRef>
          <a:fillRef idx="0">
            <a:schemeClr val="dk1"/>
          </a:fillRef>
          <a:effectRef idx="2">
            <a:schemeClr val="dk1"/>
          </a:effectRef>
          <a:fontRef idx="minor">
            <a:schemeClr val="tx1"/>
          </a:fontRef>
        </p:style>
      </p:cxnSp>
      <p:cxnSp>
        <p:nvCxnSpPr>
          <p:cNvPr id="102" name="Straight Arrow Connector 101"/>
          <p:cNvCxnSpPr>
            <a:stCxn id="92" idx="3"/>
          </p:cNvCxnSpPr>
          <p:nvPr/>
        </p:nvCxnSpPr>
        <p:spPr>
          <a:xfrm flipV="1">
            <a:off x="8704471" y="5634800"/>
            <a:ext cx="1079890" cy="712194"/>
          </a:xfrm>
          <a:prstGeom prst="straightConnector1">
            <a:avLst/>
          </a:prstGeom>
          <a:ln>
            <a:solidFill>
              <a:srgbClr val="9437FF"/>
            </a:solidFill>
            <a:tailEnd type="arrow" w="lg" len="lg"/>
          </a:ln>
        </p:spPr>
        <p:style>
          <a:lnRef idx="3">
            <a:schemeClr val="dk1"/>
          </a:lnRef>
          <a:fillRef idx="0">
            <a:schemeClr val="dk1"/>
          </a:fillRef>
          <a:effectRef idx="2">
            <a:schemeClr val="dk1"/>
          </a:effectRef>
          <a:fontRef idx="minor">
            <a:schemeClr val="tx1"/>
          </a:fontRef>
        </p:style>
      </p:cxnSp>
      <p:cxnSp>
        <p:nvCxnSpPr>
          <p:cNvPr id="103" name="Straight Arrow Connector 102"/>
          <p:cNvCxnSpPr>
            <a:stCxn id="92" idx="3"/>
          </p:cNvCxnSpPr>
          <p:nvPr/>
        </p:nvCxnSpPr>
        <p:spPr>
          <a:xfrm flipV="1">
            <a:off x="8704471" y="6246243"/>
            <a:ext cx="1092496" cy="100751"/>
          </a:xfrm>
          <a:prstGeom prst="straightConnector1">
            <a:avLst/>
          </a:prstGeom>
          <a:ln>
            <a:solidFill>
              <a:srgbClr val="7030A0"/>
            </a:solidFill>
            <a:tailEnd type="arrow" w="lg" len="lg"/>
          </a:ln>
        </p:spPr>
        <p:style>
          <a:lnRef idx="3">
            <a:schemeClr val="dk1"/>
          </a:lnRef>
          <a:fillRef idx="0">
            <a:schemeClr val="dk1"/>
          </a:fillRef>
          <a:effectRef idx="2">
            <a:schemeClr val="dk1"/>
          </a:effectRef>
          <a:fontRef idx="minor">
            <a:schemeClr val="tx1"/>
          </a:fontRef>
        </p:style>
      </p:cxnSp>
      <p:sp>
        <p:nvSpPr>
          <p:cNvPr id="87" name="Content Placeholder 2"/>
          <p:cNvSpPr>
            <a:spLocks noGrp="1"/>
          </p:cNvSpPr>
          <p:nvPr>
            <p:ph idx="1"/>
          </p:nvPr>
        </p:nvSpPr>
        <p:spPr>
          <a:xfrm>
            <a:off x="712339" y="1013330"/>
            <a:ext cx="10515600" cy="1427753"/>
          </a:xfrm>
        </p:spPr>
        <p:txBody>
          <a:bodyPr>
            <a:normAutofit/>
          </a:bodyPr>
          <a:lstStyle/>
          <a:p>
            <a:r>
              <a:rPr lang="en-US" sz="4400" dirty="0">
                <a:solidFill>
                  <a:srgbClr val="434343"/>
                </a:solidFill>
                <a:ea typeface="Calibri"/>
                <a:cs typeface="Calibri"/>
              </a:rPr>
              <a:t>Solution: </a:t>
            </a:r>
            <a:r>
              <a:rPr lang="en-US" sz="4400" dirty="0" err="1" smtClean="0">
                <a:solidFill>
                  <a:srgbClr val="434343"/>
                </a:solidFill>
                <a:ea typeface="Calibri"/>
                <a:cs typeface="Calibri"/>
              </a:rPr>
              <a:t>Embeddings</a:t>
            </a:r>
            <a:endParaRPr lang="en-US" sz="4000" dirty="0" smtClean="0">
              <a:solidFill>
                <a:srgbClr val="434343"/>
              </a:solidFill>
              <a:ea typeface="Calibri"/>
              <a:cs typeface="Calibri"/>
            </a:endParaRPr>
          </a:p>
          <a:p>
            <a:pPr lvl="1"/>
            <a:r>
              <a:rPr lang="en-US" sz="3200" dirty="0" smtClean="0">
                <a:solidFill>
                  <a:srgbClr val="434343"/>
                </a:solidFill>
                <a:ea typeface="Calibri"/>
                <a:cs typeface="Calibri"/>
              </a:rPr>
              <a:t>Weights become analog to a lookup table</a:t>
            </a:r>
            <a:endParaRPr lang="en-US" sz="3200" dirty="0"/>
          </a:p>
        </p:txBody>
      </p:sp>
      <p:graphicFrame>
        <p:nvGraphicFramePr>
          <p:cNvPr id="88" name="Table 87"/>
          <p:cNvGraphicFramePr>
            <a:graphicFrameLocks noGrp="1"/>
          </p:cNvGraphicFramePr>
          <p:nvPr>
            <p:extLst>
              <p:ext uri="{D42A27DB-BD31-4B8C-83A1-F6EECF244321}">
                <p14:modId xmlns:p14="http://schemas.microsoft.com/office/powerpoint/2010/main" val="248056871"/>
              </p:ext>
            </p:extLst>
          </p:nvPr>
        </p:nvGraphicFramePr>
        <p:xfrm>
          <a:off x="5703923" y="5390148"/>
          <a:ext cx="1514733" cy="1262335"/>
        </p:xfrm>
        <a:graphic>
          <a:graphicData uri="http://schemas.openxmlformats.org/drawingml/2006/table">
            <a:tbl>
              <a:tblPr firstRow="1" bandRow="1">
                <a:tableStyleId>{5940675A-B579-460E-94D1-54222C63F5DA}</a:tableStyleId>
              </a:tblPr>
              <a:tblGrid>
                <a:gridCol w="504911"/>
                <a:gridCol w="504911"/>
                <a:gridCol w="504911"/>
              </a:tblGrid>
              <a:tr h="252467">
                <a:tc>
                  <a:txBody>
                    <a:bodyPr/>
                    <a:lstStyle/>
                    <a:p>
                      <a:endParaRPr lang="en-US" sz="1050" dirty="0"/>
                    </a:p>
                  </a:txBody>
                  <a:tcPr/>
                </a:tc>
                <a:tc>
                  <a:txBody>
                    <a:bodyPr/>
                    <a:lstStyle/>
                    <a:p>
                      <a:pPr algn="ctr"/>
                      <a:r>
                        <a:rPr lang="en-US" sz="1050" b="1" dirty="0" smtClean="0"/>
                        <a:t>h</a:t>
                      </a:r>
                      <a:r>
                        <a:rPr lang="en-US" sz="1050" b="1" baseline="-25000" dirty="0" smtClean="0"/>
                        <a:t>e1</a:t>
                      </a:r>
                      <a:endParaRPr lang="en-US" sz="1050" b="1" baseline="-25000" dirty="0"/>
                    </a:p>
                  </a:txBody>
                  <a:tcPr/>
                </a:tc>
                <a:tc>
                  <a:txBody>
                    <a:bodyPr/>
                    <a:lstStyle/>
                    <a:p>
                      <a:pPr algn="ctr"/>
                      <a:r>
                        <a:rPr lang="en-US" sz="1050" b="1" dirty="0" smtClean="0"/>
                        <a:t>h</a:t>
                      </a:r>
                      <a:r>
                        <a:rPr lang="en-US" sz="1050" b="1" baseline="-25000" dirty="0" smtClean="0"/>
                        <a:t>e2</a:t>
                      </a:r>
                      <a:endParaRPr lang="en-US" sz="1050" b="1" baseline="-25000" dirty="0"/>
                    </a:p>
                  </a:txBody>
                  <a:tcPr/>
                </a:tc>
              </a:tr>
              <a:tr h="252467">
                <a:tc>
                  <a:txBody>
                    <a:bodyPr/>
                    <a:lstStyle/>
                    <a:p>
                      <a:pPr algn="ctr"/>
                      <a:r>
                        <a:rPr lang="en-US" sz="1050" b="1" dirty="0" smtClean="0"/>
                        <a:t>0</a:t>
                      </a:r>
                      <a:endParaRPr lang="en-US" sz="1050" b="1" dirty="0"/>
                    </a:p>
                  </a:txBody>
                  <a:tcPr/>
                </a:tc>
                <a:tc>
                  <a:txBody>
                    <a:bodyPr/>
                    <a:lstStyle/>
                    <a:p>
                      <a:pPr algn="ctr"/>
                      <a:r>
                        <a:rPr lang="en-US" sz="1050" b="1" dirty="0" smtClean="0">
                          <a:solidFill>
                            <a:schemeClr val="accent4"/>
                          </a:solidFill>
                        </a:rPr>
                        <a:t>w1</a:t>
                      </a:r>
                      <a:endParaRPr lang="en-US" sz="1050" b="1" dirty="0">
                        <a:solidFill>
                          <a:schemeClr val="accent4"/>
                        </a:solidFill>
                      </a:endParaRPr>
                    </a:p>
                  </a:txBody>
                  <a:tcPr/>
                </a:tc>
                <a:tc>
                  <a:txBody>
                    <a:bodyPr/>
                    <a:lstStyle/>
                    <a:p>
                      <a:pPr algn="ctr"/>
                      <a:r>
                        <a:rPr lang="en-US" sz="1050" b="1" kern="1200" dirty="0" smtClean="0">
                          <a:solidFill>
                            <a:srgbClr val="929000"/>
                          </a:solidFill>
                          <a:latin typeface="+mn-lt"/>
                          <a:ea typeface="+mn-ea"/>
                          <a:cs typeface="+mn-cs"/>
                        </a:rPr>
                        <a:t>w2</a:t>
                      </a:r>
                      <a:endParaRPr lang="en-US" sz="1050" b="1" kern="1200" dirty="0">
                        <a:solidFill>
                          <a:srgbClr val="929000"/>
                        </a:solidFill>
                        <a:latin typeface="+mn-lt"/>
                        <a:ea typeface="+mn-ea"/>
                        <a:cs typeface="+mn-cs"/>
                      </a:endParaRPr>
                    </a:p>
                  </a:txBody>
                  <a:tcPr/>
                </a:tc>
              </a:tr>
              <a:tr h="252467">
                <a:tc>
                  <a:txBody>
                    <a:bodyPr/>
                    <a:lstStyle/>
                    <a:p>
                      <a:pPr algn="ctr"/>
                      <a:r>
                        <a:rPr lang="en-US" sz="1050" b="1" dirty="0" smtClean="0"/>
                        <a:t>1</a:t>
                      </a:r>
                      <a:endParaRPr lang="en-US" sz="1050" b="1" dirty="0"/>
                    </a:p>
                  </a:txBody>
                  <a:tcPr/>
                </a:tc>
                <a:tc>
                  <a:txBody>
                    <a:bodyPr/>
                    <a:lstStyle/>
                    <a:p>
                      <a:pPr algn="ctr"/>
                      <a:r>
                        <a:rPr lang="en-US" sz="1050" b="1" dirty="0" smtClean="0">
                          <a:solidFill>
                            <a:srgbClr val="00B0F0"/>
                          </a:solidFill>
                        </a:rPr>
                        <a:t>w3</a:t>
                      </a:r>
                      <a:endParaRPr lang="en-US" sz="1050" b="1" dirty="0">
                        <a:solidFill>
                          <a:srgbClr val="00B0F0"/>
                        </a:solidFill>
                      </a:endParaRPr>
                    </a:p>
                  </a:txBody>
                  <a:tcPr/>
                </a:tc>
                <a:tc>
                  <a:txBody>
                    <a:bodyPr/>
                    <a:lstStyle/>
                    <a:p>
                      <a:pPr algn="ctr"/>
                      <a:r>
                        <a:rPr lang="en-US" sz="1050" b="1" kern="1200" dirty="0" smtClean="0">
                          <a:solidFill>
                            <a:srgbClr val="73FEFF"/>
                          </a:solidFill>
                          <a:latin typeface="+mn-lt"/>
                          <a:ea typeface="+mn-ea"/>
                          <a:cs typeface="+mn-cs"/>
                        </a:rPr>
                        <a:t>w4</a:t>
                      </a:r>
                      <a:endParaRPr lang="en-US" sz="1050" b="1" kern="1200" dirty="0">
                        <a:solidFill>
                          <a:srgbClr val="73FEFF"/>
                        </a:solidFill>
                        <a:latin typeface="+mn-lt"/>
                        <a:ea typeface="+mn-ea"/>
                        <a:cs typeface="+mn-cs"/>
                      </a:endParaRPr>
                    </a:p>
                  </a:txBody>
                  <a:tcPr/>
                </a:tc>
              </a:tr>
              <a:tr h="252467">
                <a:tc>
                  <a:txBody>
                    <a:bodyPr/>
                    <a:lstStyle/>
                    <a:p>
                      <a:pPr algn="ctr"/>
                      <a:r>
                        <a:rPr lang="en-US" sz="1050" b="1" dirty="0" smtClean="0"/>
                        <a:t>2</a:t>
                      </a:r>
                      <a:endParaRPr lang="en-US" sz="1050" b="1" dirty="0"/>
                    </a:p>
                  </a:txBody>
                  <a:tcPr/>
                </a:tc>
                <a:tc>
                  <a:txBody>
                    <a:bodyPr/>
                    <a:lstStyle/>
                    <a:p>
                      <a:pPr algn="ctr"/>
                      <a:r>
                        <a:rPr lang="en-US" sz="1050" b="1" dirty="0" smtClean="0">
                          <a:solidFill>
                            <a:srgbClr val="00B050"/>
                          </a:solidFill>
                        </a:rPr>
                        <a:t>w5</a:t>
                      </a:r>
                      <a:endParaRPr lang="en-US" sz="1050" b="1" dirty="0">
                        <a:solidFill>
                          <a:srgbClr val="00B050"/>
                        </a:solidFill>
                      </a:endParaRPr>
                    </a:p>
                  </a:txBody>
                  <a:tcPr/>
                </a:tc>
                <a:tc>
                  <a:txBody>
                    <a:bodyPr/>
                    <a:lstStyle/>
                    <a:p>
                      <a:pPr algn="ctr"/>
                      <a:r>
                        <a:rPr lang="en-US" sz="1050" b="1" dirty="0" smtClean="0">
                          <a:solidFill>
                            <a:srgbClr val="92D050"/>
                          </a:solidFill>
                        </a:rPr>
                        <a:t>w6</a:t>
                      </a:r>
                      <a:endParaRPr lang="en-US" sz="1050" b="1" dirty="0">
                        <a:solidFill>
                          <a:srgbClr val="92D050"/>
                        </a:solidFill>
                      </a:endParaRPr>
                    </a:p>
                  </a:txBody>
                  <a:tcPr/>
                </a:tc>
              </a:tr>
              <a:tr h="252467">
                <a:tc>
                  <a:txBody>
                    <a:bodyPr/>
                    <a:lstStyle/>
                    <a:p>
                      <a:pPr algn="ctr"/>
                      <a:r>
                        <a:rPr lang="en-US" sz="1050" b="1" dirty="0" smtClean="0"/>
                        <a:t>3</a:t>
                      </a:r>
                      <a:endParaRPr lang="en-US" sz="1050" b="1" dirty="0"/>
                    </a:p>
                  </a:txBody>
                  <a:tcPr/>
                </a:tc>
                <a:tc>
                  <a:txBody>
                    <a:bodyPr/>
                    <a:lstStyle/>
                    <a:p>
                      <a:pPr marL="0" algn="ctr" defTabSz="914400" rtl="0" eaLnBrk="1" latinLnBrk="0" hangingPunct="1"/>
                      <a:r>
                        <a:rPr lang="en-US" sz="1050" b="1" kern="1200" dirty="0" smtClean="0">
                          <a:solidFill>
                            <a:srgbClr val="9437FF"/>
                          </a:solidFill>
                          <a:latin typeface="+mn-lt"/>
                          <a:ea typeface="+mn-ea"/>
                          <a:cs typeface="+mn-cs"/>
                        </a:rPr>
                        <a:t>w7</a:t>
                      </a:r>
                      <a:endParaRPr lang="en-US" sz="1050" b="1" kern="1200" dirty="0">
                        <a:solidFill>
                          <a:srgbClr val="9437FF"/>
                        </a:solidFill>
                        <a:latin typeface="+mn-lt"/>
                        <a:ea typeface="+mn-ea"/>
                        <a:cs typeface="+mn-cs"/>
                      </a:endParaRPr>
                    </a:p>
                  </a:txBody>
                  <a:tcPr/>
                </a:tc>
                <a:tc>
                  <a:txBody>
                    <a:bodyPr/>
                    <a:lstStyle/>
                    <a:p>
                      <a:pPr algn="ctr"/>
                      <a:r>
                        <a:rPr lang="en-US" sz="1050" b="1" dirty="0" smtClean="0">
                          <a:solidFill>
                            <a:srgbClr val="7030A0"/>
                          </a:solidFill>
                        </a:rPr>
                        <a:t>w8</a:t>
                      </a:r>
                      <a:endParaRPr lang="en-US" sz="1050" b="1" dirty="0">
                        <a:solidFill>
                          <a:srgbClr val="7030A0"/>
                        </a:solidFill>
                      </a:endParaRPr>
                    </a:p>
                  </a:txBody>
                  <a:tcPr/>
                </a:tc>
              </a:tr>
            </a:tbl>
          </a:graphicData>
        </a:graphic>
      </p:graphicFrame>
      <p:sp>
        <p:nvSpPr>
          <p:cNvPr id="94" name="Arc 93"/>
          <p:cNvSpPr/>
          <p:nvPr/>
        </p:nvSpPr>
        <p:spPr>
          <a:xfrm rot="13902081" flipH="1">
            <a:off x="7324201" y="4874329"/>
            <a:ext cx="1744992" cy="1897567"/>
          </a:xfrm>
          <a:prstGeom prst="arc">
            <a:avLst/>
          </a:prstGeom>
          <a:ln w="38100">
            <a:solidFill>
              <a:schemeClr val="tx1">
                <a:lumMod val="50000"/>
                <a:lumOff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Rectangle 97"/>
          <p:cNvSpPr/>
          <p:nvPr/>
        </p:nvSpPr>
        <p:spPr>
          <a:xfrm>
            <a:off x="-6010" y="6451090"/>
            <a:ext cx="5700600" cy="307777"/>
          </a:xfrm>
          <a:prstGeom prst="rect">
            <a:avLst/>
          </a:prstGeom>
        </p:spPr>
        <p:txBody>
          <a:bodyPr wrap="none">
            <a:spAutoFit/>
          </a:bodyPr>
          <a:lstStyle/>
          <a:p>
            <a:r>
              <a:rPr lang="en-US" sz="1400" dirty="0" err="1" smtClean="0">
                <a:solidFill>
                  <a:schemeClr val="bg2">
                    <a:lumMod val="25000"/>
                  </a:schemeClr>
                </a:solidFill>
                <a:latin typeface="Consolas" charset="0"/>
                <a:ea typeface="Consolas" charset="0"/>
                <a:cs typeface="Consolas" charset="0"/>
              </a:rPr>
              <a:t>neibhd_to_idx</a:t>
            </a:r>
            <a:r>
              <a:rPr lang="en-US" sz="1400" dirty="0" smtClean="0">
                <a:solidFill>
                  <a:schemeClr val="bg2">
                    <a:lumMod val="25000"/>
                  </a:schemeClr>
                </a:solidFill>
                <a:latin typeface="Consolas" charset="0"/>
                <a:ea typeface="Consolas" charset="0"/>
                <a:cs typeface="Consolas" charset="0"/>
              </a:rPr>
              <a:t>={0</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Tender</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,1</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Civic</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,2</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err="1">
                <a:solidFill>
                  <a:schemeClr val="bg2">
                    <a:lumMod val="25000"/>
                  </a:schemeClr>
                </a:solidFill>
                <a:latin typeface="Consolas" charset="0"/>
                <a:ea typeface="Consolas" charset="0"/>
                <a:cs typeface="Consolas" charset="0"/>
              </a:rPr>
              <a:t>FDist</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,3</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Soma</a:t>
            </a:r>
            <a:r>
              <a:rPr lang="mr-IN" sz="1400" dirty="0" smtClean="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a:t>
            </a:r>
            <a:r>
              <a:rPr lang="en-US" sz="1400" dirty="0" smtClean="0">
                <a:latin typeface="Arial" charset="0"/>
                <a:ea typeface="Arial" charset="0"/>
                <a:cs typeface="Arial" charset="0"/>
              </a:rPr>
              <a:t> </a:t>
            </a:r>
            <a:endParaRPr lang="en-US" sz="1400" dirty="0"/>
          </a:p>
        </p:txBody>
      </p:sp>
      <p:sp>
        <p:nvSpPr>
          <p:cNvPr id="2" name="Slide Number Placeholder 1"/>
          <p:cNvSpPr>
            <a:spLocks noGrp="1"/>
          </p:cNvSpPr>
          <p:nvPr>
            <p:ph type="sldNum" sz="quarter" idx="12"/>
          </p:nvPr>
        </p:nvSpPr>
        <p:spPr/>
        <p:txBody>
          <a:bodyPr/>
          <a:lstStyle/>
          <a:p>
            <a:fld id="{82347E91-6F59-4549-8101-DA6AD817E647}" type="slidenum">
              <a:rPr lang="en-US" smtClean="0"/>
              <a:t>36</a:t>
            </a:fld>
            <a:endParaRPr lang="en-US"/>
          </a:p>
        </p:txBody>
      </p:sp>
    </p:spTree>
    <p:extLst>
      <p:ext uri="{BB962C8B-B14F-4D97-AF65-F5344CB8AC3E}">
        <p14:creationId xmlns:p14="http://schemas.microsoft.com/office/powerpoint/2010/main" val="20071387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cxnSp>
        <p:nvCxnSpPr>
          <p:cNvPr id="31" name="Straight Arrow Connector 30"/>
          <p:cNvCxnSpPr/>
          <p:nvPr/>
        </p:nvCxnSpPr>
        <p:spPr>
          <a:xfrm flipV="1">
            <a:off x="9828756" y="3826979"/>
            <a:ext cx="1142297" cy="75992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166977" y="3288060"/>
            <a:ext cx="682468" cy="623371"/>
            <a:chOff x="3073627" y="3022015"/>
            <a:chExt cx="886907" cy="810108"/>
          </a:xfrm>
        </p:grpSpPr>
        <p:sp>
          <p:nvSpPr>
            <p:cNvPr id="34" name="Oval 33"/>
            <p:cNvSpPr/>
            <p:nvPr/>
          </p:nvSpPr>
          <p:spPr>
            <a:xfrm>
              <a:off x="3073627"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3137755" y="3242403"/>
                  <a:ext cx="822779"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𝑚</m:t>
                            </m:r>
                          </m:sub>
                        </m:sSub>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3137755" y="3242403"/>
                  <a:ext cx="822779" cy="479969"/>
                </a:xfrm>
                <a:prstGeom prst="rect">
                  <a:avLst/>
                </a:prstGeom>
                <a:blipFill rotWithShape="0">
                  <a:blip r:embed="rId5"/>
                  <a:stretch>
                    <a:fillRect/>
                  </a:stretch>
                </a:blipFill>
              </p:spPr>
              <p:txBody>
                <a:bodyPr/>
                <a:lstStyle/>
                <a:p>
                  <a:r>
                    <a:rPr lang="en-US">
                      <a:noFill/>
                    </a:rPr>
                    <a:t> </a:t>
                  </a:r>
                </a:p>
              </p:txBody>
            </p:sp>
          </mc:Fallback>
        </mc:AlternateContent>
      </p:grpSp>
      <p:grpSp>
        <p:nvGrpSpPr>
          <p:cNvPr id="37" name="Group 36"/>
          <p:cNvGrpSpPr/>
          <p:nvPr/>
        </p:nvGrpSpPr>
        <p:grpSpPr>
          <a:xfrm>
            <a:off x="9166973" y="2483254"/>
            <a:ext cx="687778" cy="623371"/>
            <a:chOff x="3073629" y="3022015"/>
            <a:chExt cx="893810" cy="810108"/>
          </a:xfrm>
        </p:grpSpPr>
        <p:sp>
          <p:nvSpPr>
            <p:cNvPr id="38" name="Oval 37"/>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3151574" y="3242403"/>
                  <a:ext cx="81586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𝑚</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3151574" y="3242403"/>
                  <a:ext cx="815865" cy="479969"/>
                </a:xfrm>
                <a:prstGeom prst="rect">
                  <a:avLst/>
                </a:prstGeom>
                <a:blipFill rotWithShape="0">
                  <a:blip r:embed="rId6"/>
                  <a:stretch>
                    <a:fillRect/>
                  </a:stretch>
                </a:blipFill>
              </p:spPr>
              <p:txBody>
                <a:bodyPr/>
                <a:lstStyle/>
                <a:p>
                  <a:r>
                    <a:rPr lang="en-US">
                      <a:noFill/>
                    </a:rPr>
                    <a:t> </a:t>
                  </a:r>
                </a:p>
              </p:txBody>
            </p:sp>
          </mc:Fallback>
        </mc:AlternateContent>
      </p:grpSp>
      <p:grpSp>
        <p:nvGrpSpPr>
          <p:cNvPr id="41" name="Group 40"/>
          <p:cNvGrpSpPr/>
          <p:nvPr/>
        </p:nvGrpSpPr>
        <p:grpSpPr>
          <a:xfrm>
            <a:off x="9166969" y="4232651"/>
            <a:ext cx="661787" cy="623371"/>
            <a:chOff x="3073629" y="3022015"/>
            <a:chExt cx="860034" cy="810108"/>
          </a:xfrm>
        </p:grpSpPr>
        <p:sp>
          <p:nvSpPr>
            <p:cNvPr id="43" name="Oval 42"/>
            <p:cNvSpPr/>
            <p:nvPr/>
          </p:nvSpPr>
          <p:spPr>
            <a:xfrm>
              <a:off x="3073629" y="3022015"/>
              <a:ext cx="810107"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096300" y="3242403"/>
                  <a:ext cx="83736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𝑚</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3096300" y="3242403"/>
                  <a:ext cx="837363" cy="479969"/>
                </a:xfrm>
                <a:prstGeom prst="rect">
                  <a:avLst/>
                </a:prstGeom>
                <a:blipFill rotWithShape="0">
                  <a:blip r:embed="rId7"/>
                  <a:stretch>
                    <a:fillRect/>
                  </a:stretch>
                </a:blipFill>
              </p:spPr>
              <p:txBody>
                <a:bodyPr/>
                <a:lstStyle/>
                <a:p>
                  <a:r>
                    <a:rPr lang="en-US">
                      <a:noFill/>
                    </a:rPr>
                    <a:t> </a:t>
                  </a:r>
                </a:p>
              </p:txBody>
            </p:sp>
          </mc:Fallback>
        </mc:AlternateContent>
      </p:grpSp>
      <p:cxnSp>
        <p:nvCxnSpPr>
          <p:cNvPr id="45" name="Straight Arrow Connector 44"/>
          <p:cNvCxnSpPr/>
          <p:nvPr/>
        </p:nvCxnSpPr>
        <p:spPr>
          <a:xfrm>
            <a:off x="9854751" y="2837507"/>
            <a:ext cx="1136859" cy="581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flipH="1">
                <a:off x="9387271"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46" name="TextBox 45"/>
              <p:cNvSpPr txBox="1">
                <a:spLocks noRot="1" noChangeAspect="1" noMove="1" noResize="1" noEditPoints="1" noAdjustHandles="1" noChangeArrowheads="1" noChangeShapeType="1" noTextEdit="1"/>
              </p:cNvSpPr>
              <p:nvPr/>
            </p:nvSpPr>
            <p:spPr>
              <a:xfrm flipH="1">
                <a:off x="9387271" y="3827470"/>
                <a:ext cx="182783" cy="378931"/>
              </a:xfrm>
              <a:prstGeom prst="rect">
                <a:avLst/>
              </a:prstGeom>
              <a:blipFill rotWithShape="0">
                <a:blip r:embed="rId8"/>
                <a:stretch>
                  <a:fillRect b="-3226"/>
                </a:stretch>
              </a:blipFill>
            </p:spPr>
            <p:txBody>
              <a:bodyPr/>
              <a:lstStyle/>
              <a:p>
                <a:r>
                  <a:rPr lang="en-US">
                    <a:noFill/>
                  </a:rPr>
                  <a:t> </a:t>
                </a:r>
              </a:p>
            </p:txBody>
          </p:sp>
        </mc:Fallback>
      </mc:AlternateContent>
      <p:grpSp>
        <p:nvGrpSpPr>
          <p:cNvPr id="50" name="Group 49"/>
          <p:cNvGrpSpPr/>
          <p:nvPr/>
        </p:nvGrpSpPr>
        <p:grpSpPr>
          <a:xfrm>
            <a:off x="8054736" y="3288060"/>
            <a:ext cx="623371" cy="623371"/>
            <a:chOff x="3073631" y="3022015"/>
            <a:chExt cx="810108" cy="810108"/>
          </a:xfrm>
        </p:grpSpPr>
        <p:sp>
          <p:nvSpPr>
            <p:cNvPr id="51" name="Oval 50"/>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3123936" y="3242403"/>
                  <a:ext cx="741953"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2</m:t>
                            </m:r>
                            <m:r>
                              <a:rPr lang="en-US" b="0" i="1" smtClean="0">
                                <a:latin typeface="Cambria Math" charset="0"/>
                              </a:rPr>
                              <m:t>1</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123936" y="3242403"/>
                  <a:ext cx="741953" cy="479969"/>
                </a:xfrm>
                <a:prstGeom prst="rect">
                  <a:avLst/>
                </a:prstGeom>
                <a:blipFill rotWithShape="0">
                  <a:blip r:embed="rId11"/>
                  <a:stretch>
                    <a:fillRect/>
                  </a:stretch>
                </a:blipFill>
              </p:spPr>
              <p:txBody>
                <a:bodyPr/>
                <a:lstStyle/>
                <a:p>
                  <a:r>
                    <a:rPr lang="en-US">
                      <a:noFill/>
                    </a:rPr>
                    <a:t> </a:t>
                  </a:r>
                </a:p>
              </p:txBody>
            </p:sp>
          </mc:Fallback>
        </mc:AlternateContent>
      </p:grpSp>
      <p:grpSp>
        <p:nvGrpSpPr>
          <p:cNvPr id="53" name="Group 52"/>
          <p:cNvGrpSpPr/>
          <p:nvPr/>
        </p:nvGrpSpPr>
        <p:grpSpPr>
          <a:xfrm>
            <a:off x="8054730" y="2483254"/>
            <a:ext cx="636213" cy="623371"/>
            <a:chOff x="3073629" y="3022015"/>
            <a:chExt cx="826798" cy="810108"/>
          </a:xfrm>
        </p:grpSpPr>
        <p:sp>
          <p:nvSpPr>
            <p:cNvPr id="54" name="Oval 53"/>
            <p:cNvSpPr/>
            <p:nvPr/>
          </p:nvSpPr>
          <p:spPr>
            <a:xfrm>
              <a:off x="3073629"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165391" y="3242403"/>
                  <a:ext cx="735036"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1</m:t>
                            </m:r>
                            <m:r>
                              <a:rPr lang="en-US" b="0" i="1" smtClean="0">
                                <a:latin typeface="Cambria Math" charset="0"/>
                              </a:rPr>
                              <m:t>1</m:t>
                            </m:r>
                          </m:sub>
                        </m:sSub>
                      </m:oMath>
                    </m:oMathPara>
                  </a14:m>
                  <a:endParaRPr lang="en-US" dirty="0"/>
                </a:p>
              </p:txBody>
            </p:sp>
          </mc:Choice>
          <mc:Fallback xmlns="">
            <p:sp>
              <p:nvSpPr>
                <p:cNvPr id="130" name="TextBox 129"/>
                <p:cNvSpPr txBox="1">
                  <a:spLocks noRot="1" noChangeAspect="1" noMove="1" noResize="1" noEditPoints="1" noAdjustHandles="1" noChangeArrowheads="1" noChangeShapeType="1" noTextEdit="1"/>
                </p:cNvSpPr>
                <p:nvPr/>
              </p:nvSpPr>
              <p:spPr>
                <a:xfrm>
                  <a:off x="3165391" y="3242403"/>
                  <a:ext cx="735036" cy="479969"/>
                </a:xfrm>
                <a:prstGeom prst="rect">
                  <a:avLst/>
                </a:prstGeom>
                <a:blipFill rotWithShape="0">
                  <a:blip r:embed="rId12"/>
                  <a:stretch>
                    <a:fillRect/>
                  </a:stretch>
                </a:blipFill>
              </p:spPr>
              <p:txBody>
                <a:bodyPr/>
                <a:lstStyle/>
                <a:p>
                  <a:r>
                    <a:rPr lang="en-US">
                      <a:noFill/>
                    </a:rPr>
                    <a:t> </a:t>
                  </a:r>
                </a:p>
              </p:txBody>
            </p:sp>
          </mc:Fallback>
        </mc:AlternateContent>
      </p:grpSp>
      <p:grpSp>
        <p:nvGrpSpPr>
          <p:cNvPr id="56" name="Group 55"/>
          <p:cNvGrpSpPr/>
          <p:nvPr/>
        </p:nvGrpSpPr>
        <p:grpSpPr>
          <a:xfrm>
            <a:off x="8054731" y="4232651"/>
            <a:ext cx="623370" cy="623371"/>
            <a:chOff x="3073631" y="3022015"/>
            <a:chExt cx="810108" cy="810108"/>
          </a:xfrm>
        </p:grpSpPr>
        <p:sp>
          <p:nvSpPr>
            <p:cNvPr id="57" name="Oval 56"/>
            <p:cNvSpPr/>
            <p:nvPr/>
          </p:nvSpPr>
          <p:spPr>
            <a:xfrm>
              <a:off x="3073631" y="3022015"/>
              <a:ext cx="810108" cy="810108"/>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3123936" y="3242403"/>
                  <a:ext cx="756535" cy="4799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charset="0"/>
                              </a:rPr>
                            </m:ctrlPr>
                          </m:sSubPr>
                          <m:e>
                            <m:r>
                              <a:rPr lang="en-US" b="0" i="1" smtClean="0">
                                <a:latin typeface="Cambria Math" charset="0"/>
                              </a:rPr>
                              <m:t>h</m:t>
                            </m:r>
                          </m:e>
                          <m:sub>
                            <m:r>
                              <a:rPr lang="pt-BR" b="0" i="1" smtClean="0">
                                <a:latin typeface="Cambria Math" charset="0"/>
                              </a:rPr>
                              <m:t>𝑛</m:t>
                            </m:r>
                            <m:r>
                              <a:rPr lang="en-US" b="0" i="1" smtClean="0">
                                <a:latin typeface="Cambria Math" charset="0"/>
                              </a:rPr>
                              <m:t>1</m:t>
                            </m:r>
                          </m:sub>
                        </m:sSub>
                      </m:oMath>
                    </m:oMathPara>
                  </a14:m>
                  <a:endParaRPr lang="en-US" dirty="0"/>
                </a:p>
              </p:txBody>
            </p:sp>
          </mc:Choice>
          <mc:Fallback xmlns="">
            <p:sp>
              <p:nvSpPr>
                <p:cNvPr id="133" name="TextBox 132"/>
                <p:cNvSpPr txBox="1">
                  <a:spLocks noRot="1" noChangeAspect="1" noMove="1" noResize="1" noEditPoints="1" noAdjustHandles="1" noChangeArrowheads="1" noChangeShapeType="1" noTextEdit="1"/>
                </p:cNvSpPr>
                <p:nvPr/>
              </p:nvSpPr>
              <p:spPr>
                <a:xfrm>
                  <a:off x="3123936" y="3242403"/>
                  <a:ext cx="756535" cy="479969"/>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flipH="1">
                <a:off x="8275029" y="3827470"/>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59" name="TextBox 58"/>
              <p:cNvSpPr txBox="1">
                <a:spLocks noRot="1" noChangeAspect="1" noMove="1" noResize="1" noEditPoints="1" noAdjustHandles="1" noChangeArrowheads="1" noChangeShapeType="1" noTextEdit="1"/>
              </p:cNvSpPr>
              <p:nvPr/>
            </p:nvSpPr>
            <p:spPr>
              <a:xfrm flipH="1">
                <a:off x="8275029" y="3827470"/>
                <a:ext cx="182783" cy="378931"/>
              </a:xfrm>
              <a:prstGeom prst="rect">
                <a:avLst/>
              </a:prstGeom>
              <a:blipFill rotWithShape="0">
                <a:blip r:embed="rId14"/>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flipH="1">
                <a:off x="8764337" y="2548718"/>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flipH="1">
                <a:off x="8764337" y="2548718"/>
                <a:ext cx="182783" cy="492443"/>
              </a:xfrm>
              <a:prstGeom prst="rect">
                <a:avLst/>
              </a:prstGeom>
              <a:blipFill rotWithShape="0">
                <a:blip r:embed="rId15"/>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flipH="1">
                <a:off x="8764337" y="3353524"/>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1" name="TextBox 60"/>
              <p:cNvSpPr txBox="1">
                <a:spLocks noRot="1" noChangeAspect="1" noMove="1" noResize="1" noEditPoints="1" noAdjustHandles="1" noChangeArrowheads="1" noChangeShapeType="1" noTextEdit="1"/>
              </p:cNvSpPr>
              <p:nvPr/>
            </p:nvSpPr>
            <p:spPr>
              <a:xfrm flipH="1">
                <a:off x="8764337" y="3353524"/>
                <a:ext cx="182783" cy="492443"/>
              </a:xfrm>
              <a:prstGeom prst="rect">
                <a:avLst/>
              </a:prstGeom>
              <a:blipFill rotWithShape="0">
                <a:blip r:embed="rId16"/>
                <a:stretch>
                  <a:fillRect r="-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flipH="1">
                <a:off x="8764337" y="4298115"/>
                <a:ext cx="18278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2" name="TextBox 61"/>
              <p:cNvSpPr txBox="1">
                <a:spLocks noRot="1" noChangeAspect="1" noMove="1" noResize="1" noEditPoints="1" noAdjustHandles="1" noChangeArrowheads="1" noChangeShapeType="1" noTextEdit="1"/>
              </p:cNvSpPr>
              <p:nvPr/>
            </p:nvSpPr>
            <p:spPr>
              <a:xfrm flipH="1">
                <a:off x="8764337" y="4298115"/>
                <a:ext cx="182783" cy="492443"/>
              </a:xfrm>
              <a:prstGeom prst="rect">
                <a:avLst/>
              </a:prstGeom>
              <a:blipFill rotWithShape="0">
                <a:blip r:embed="rId17"/>
                <a:stretch>
                  <a:fillRect r="-76667"/>
                </a:stretch>
              </a:blipFill>
            </p:spPr>
            <p:txBody>
              <a:bodyPr/>
              <a:lstStyle/>
              <a:p>
                <a:r>
                  <a:rPr lang="en-US">
                    <a:noFill/>
                  </a:rPr>
                  <a:t> </a:t>
                </a:r>
              </a:p>
            </p:txBody>
          </p:sp>
        </mc:Fallback>
      </mc:AlternateContent>
      <p:cxnSp>
        <p:nvCxnSpPr>
          <p:cNvPr id="64" name="Straight Arrow Connector 63"/>
          <p:cNvCxnSpPr>
            <a:stCxn id="5" idx="3"/>
          </p:cNvCxnSpPr>
          <p:nvPr/>
        </p:nvCxnSpPr>
        <p:spPr>
          <a:xfrm flipV="1">
            <a:off x="7625703" y="3782303"/>
            <a:ext cx="423885" cy="22128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flipH="1">
                <a:off x="6465085" y="3867926"/>
                <a:ext cx="182783" cy="3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charset="0"/>
                          <a:ea typeface="Cambria Math" charset="0"/>
                          <a:cs typeface="Cambria Math" charset="0"/>
                        </a:rPr>
                        <m:t>⋮</m:t>
                      </m:r>
                    </m:oMath>
                  </m:oMathPara>
                </a14:m>
                <a:endParaRPr lang="en-US" sz="3200" dirty="0"/>
              </a:p>
            </p:txBody>
          </p:sp>
        </mc:Choice>
        <mc:Fallback xmlns="">
          <p:sp>
            <p:nvSpPr>
              <p:cNvPr id="68" name="TextBox 67"/>
              <p:cNvSpPr txBox="1">
                <a:spLocks noRot="1" noChangeAspect="1" noMove="1" noResize="1" noEditPoints="1" noAdjustHandles="1" noChangeArrowheads="1" noChangeShapeType="1" noTextEdit="1"/>
              </p:cNvSpPr>
              <p:nvPr/>
            </p:nvSpPr>
            <p:spPr>
              <a:xfrm flipH="1">
                <a:off x="6465085" y="3867926"/>
                <a:ext cx="182783" cy="378931"/>
              </a:xfrm>
              <a:prstGeom prst="rect">
                <a:avLst/>
              </a:prstGeom>
              <a:blipFill rotWithShape="0">
                <a:blip r:embed="rId18"/>
                <a:stretch>
                  <a:fillRect b="-3226"/>
                </a:stretch>
              </a:blipFill>
            </p:spPr>
            <p:txBody>
              <a:bodyPr/>
              <a:lstStyle/>
              <a:p>
                <a:r>
                  <a:rPr lang="en-US">
                    <a:noFill/>
                  </a:rPr>
                  <a:t> </a:t>
                </a:r>
              </a:p>
            </p:txBody>
          </p:sp>
        </mc:Fallback>
      </mc:AlternateContent>
      <p:cxnSp>
        <p:nvCxnSpPr>
          <p:cNvPr id="69" name="Straight Arrow Connector 68"/>
          <p:cNvCxnSpPr/>
          <p:nvPr/>
        </p:nvCxnSpPr>
        <p:spPr>
          <a:xfrm flipV="1">
            <a:off x="6868162" y="2977497"/>
            <a:ext cx="1181426" cy="66270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0" name="Straight Arrow Connector 69"/>
          <p:cNvCxnSpPr>
            <a:stCxn id="5" idx="3"/>
          </p:cNvCxnSpPr>
          <p:nvPr/>
        </p:nvCxnSpPr>
        <p:spPr>
          <a:xfrm flipV="1">
            <a:off x="7625703" y="3147081"/>
            <a:ext cx="444443" cy="856510"/>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6868163" y="2835396"/>
            <a:ext cx="1201983" cy="662192"/>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a:off x="6868162" y="3640202"/>
            <a:ext cx="1181426" cy="801977"/>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6868163" y="2835396"/>
            <a:ext cx="1201983" cy="1411461"/>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6868162" y="2846755"/>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6868162" y="3636382"/>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76" name="Straight Arrow Connector 75"/>
          <p:cNvCxnSpPr>
            <a:stCxn id="5" idx="3"/>
          </p:cNvCxnSpPr>
          <p:nvPr/>
        </p:nvCxnSpPr>
        <p:spPr>
          <a:xfrm>
            <a:off x="7625703" y="4003591"/>
            <a:ext cx="423885" cy="571461"/>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cxnSp>
        <p:nvCxnSpPr>
          <p:cNvPr id="83" name="Straight Arrow Connector 82"/>
          <p:cNvCxnSpPr/>
          <p:nvPr/>
        </p:nvCxnSpPr>
        <p:spPr>
          <a:xfrm>
            <a:off x="9798213" y="3624318"/>
            <a:ext cx="1181426" cy="0"/>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10979639" y="3343566"/>
            <a:ext cx="923651" cy="523220"/>
          </a:xfrm>
          <a:prstGeom prst="rect">
            <a:avLst/>
          </a:prstGeom>
          <a:noFill/>
        </p:spPr>
        <p:txBody>
          <a:bodyPr wrap="none" rtlCol="0">
            <a:spAutoFit/>
          </a:bodyPr>
          <a:lstStyle/>
          <a:p>
            <a:r>
              <a:rPr lang="en-US" sz="2800" b="1" dirty="0" smtClean="0"/>
              <a:t>Price</a:t>
            </a:r>
            <a:endParaRPr lang="en-US" sz="2800" b="1" dirty="0"/>
          </a:p>
        </p:txBody>
      </p:sp>
      <p:sp>
        <p:nvSpPr>
          <p:cNvPr id="85" name="TextBox 84"/>
          <p:cNvSpPr txBox="1"/>
          <p:nvPr/>
        </p:nvSpPr>
        <p:spPr>
          <a:xfrm>
            <a:off x="5956482" y="2559342"/>
            <a:ext cx="886012" cy="523220"/>
          </a:xfrm>
          <a:prstGeom prst="rect">
            <a:avLst/>
          </a:prstGeom>
          <a:noFill/>
        </p:spPr>
        <p:txBody>
          <a:bodyPr wrap="none" rtlCol="0">
            <a:spAutoFit/>
          </a:bodyPr>
          <a:lstStyle/>
          <a:p>
            <a:r>
              <a:rPr lang="en-US" sz="2800" b="1" smtClean="0"/>
              <a:t>Area</a:t>
            </a:r>
            <a:endParaRPr lang="en-US" sz="2800" b="1" dirty="0"/>
          </a:p>
        </p:txBody>
      </p:sp>
      <p:sp>
        <p:nvSpPr>
          <p:cNvPr id="48" name="TextBox 47"/>
          <p:cNvSpPr txBox="1"/>
          <p:nvPr/>
        </p:nvSpPr>
        <p:spPr>
          <a:xfrm>
            <a:off x="5127193" y="3342717"/>
            <a:ext cx="1776961" cy="523220"/>
          </a:xfrm>
          <a:prstGeom prst="rect">
            <a:avLst/>
          </a:prstGeom>
          <a:noFill/>
        </p:spPr>
        <p:txBody>
          <a:bodyPr wrap="none" rtlCol="0">
            <a:spAutoFit/>
          </a:bodyPr>
          <a:lstStyle/>
          <a:p>
            <a:r>
              <a:rPr lang="en-US" sz="2800" b="1" smtClean="0"/>
              <a:t># of rooms</a:t>
            </a:r>
            <a:endParaRPr lang="en-US" sz="2800" b="1" dirty="0"/>
          </a:p>
        </p:txBody>
      </p:sp>
      <p:sp>
        <p:nvSpPr>
          <p:cNvPr id="47" name="TextBox 46"/>
          <p:cNvSpPr txBox="1"/>
          <p:nvPr/>
        </p:nvSpPr>
        <p:spPr>
          <a:xfrm>
            <a:off x="4537057" y="4303568"/>
            <a:ext cx="2335896" cy="523220"/>
          </a:xfrm>
          <a:prstGeom prst="rect">
            <a:avLst/>
          </a:prstGeom>
          <a:noFill/>
        </p:spPr>
        <p:txBody>
          <a:bodyPr wrap="none" rtlCol="0">
            <a:spAutoFit/>
          </a:bodyPr>
          <a:lstStyle/>
          <a:p>
            <a:r>
              <a:rPr lang="en-US" sz="2800" b="1" dirty="0" smtClean="0"/>
              <a:t>Neighborhood</a:t>
            </a:r>
            <a:endParaRPr lang="en-US" sz="2800" b="1" dirty="0"/>
          </a:p>
        </p:txBody>
      </p:sp>
      <p:graphicFrame>
        <p:nvGraphicFramePr>
          <p:cNvPr id="65" name="Table 64"/>
          <p:cNvGraphicFramePr>
            <a:graphicFrameLocks noGrp="1"/>
          </p:cNvGraphicFramePr>
          <p:nvPr>
            <p:extLst>
              <p:ext uri="{D42A27DB-BD31-4B8C-83A1-F6EECF244321}">
                <p14:modId xmlns:p14="http://schemas.microsoft.com/office/powerpoint/2010/main" val="365962735"/>
              </p:ext>
            </p:extLst>
          </p:nvPr>
        </p:nvGraphicFramePr>
        <p:xfrm>
          <a:off x="601006" y="2690136"/>
          <a:ext cx="3906524" cy="2225040"/>
        </p:xfrm>
        <a:graphic>
          <a:graphicData uri="http://schemas.openxmlformats.org/drawingml/2006/table">
            <a:tbl>
              <a:tblPr firstRow="1" bandRow="1">
                <a:tableStyleId>{5940675A-B579-460E-94D1-54222C63F5DA}</a:tableStyleId>
              </a:tblPr>
              <a:tblGrid>
                <a:gridCol w="976631"/>
                <a:gridCol w="976631"/>
                <a:gridCol w="976631"/>
                <a:gridCol w="976631"/>
              </a:tblGrid>
              <a:tr h="370840">
                <a:tc>
                  <a:txBody>
                    <a:bodyPr/>
                    <a:lstStyle/>
                    <a:p>
                      <a:pPr algn="l"/>
                      <a:r>
                        <a:rPr lang="en-US" b="0" dirty="0" err="1" smtClean="0">
                          <a:solidFill>
                            <a:schemeClr val="bg1"/>
                          </a:solidFill>
                        </a:rPr>
                        <a:t>Nbhd</a:t>
                      </a:r>
                      <a:endParaRPr lang="en-US"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rooms</a:t>
                      </a:r>
                      <a:endParaRPr lang="en-US" b="0" dirty="0">
                        <a:solidFill>
                          <a:schemeClr val="bg1"/>
                        </a:solidFill>
                      </a:endParaRPr>
                    </a:p>
                  </a:txBody>
                  <a:tcPr>
                    <a:solidFill>
                      <a:schemeClr val="accent1">
                        <a:lumMod val="50000"/>
                      </a:schemeClr>
                    </a:solidFill>
                  </a:tcPr>
                </a:tc>
                <a:tc>
                  <a:txBody>
                    <a:bodyPr/>
                    <a:lstStyle/>
                    <a:p>
                      <a:pPr algn="l"/>
                      <a:r>
                        <a:rPr lang="en-US" sz="1600" b="0" dirty="0" smtClean="0">
                          <a:solidFill>
                            <a:schemeClr val="bg1"/>
                          </a:solidFill>
                        </a:rPr>
                        <a:t>Area(m2)</a:t>
                      </a:r>
                      <a:endParaRPr lang="en-US" sz="1600" b="0" dirty="0">
                        <a:solidFill>
                          <a:schemeClr val="bg1"/>
                        </a:solidFill>
                      </a:endParaRPr>
                    </a:p>
                  </a:txBody>
                  <a:tcPr>
                    <a:solidFill>
                      <a:schemeClr val="accent1">
                        <a:lumMod val="50000"/>
                      </a:schemeClr>
                    </a:solidFill>
                  </a:tcPr>
                </a:tc>
                <a:tc>
                  <a:txBody>
                    <a:bodyPr/>
                    <a:lstStyle/>
                    <a:p>
                      <a:pPr algn="l"/>
                      <a:r>
                        <a:rPr lang="en-US" b="0" dirty="0" smtClean="0">
                          <a:solidFill>
                            <a:schemeClr val="bg1"/>
                          </a:solidFill>
                        </a:rPr>
                        <a:t>Price</a:t>
                      </a:r>
                      <a:endParaRPr lang="en-US" b="0" dirty="0">
                        <a:solidFill>
                          <a:schemeClr val="bg1"/>
                        </a:solidFill>
                      </a:endParaRPr>
                    </a:p>
                  </a:txBody>
                  <a:tcPr>
                    <a:solidFill>
                      <a:schemeClr val="accent6">
                        <a:lumMod val="50000"/>
                      </a:schemeClr>
                    </a:solidFill>
                  </a:tcPr>
                </a:tc>
              </a:tr>
              <a:tr h="370840">
                <a:tc>
                  <a:txBody>
                    <a:bodyPr/>
                    <a:lstStyle/>
                    <a:p>
                      <a:pPr algn="l"/>
                      <a:r>
                        <a:rPr lang="en-US" dirty="0" smtClean="0"/>
                        <a:t>0</a:t>
                      </a:r>
                      <a:endParaRPr lang="en-US" dirty="0"/>
                    </a:p>
                  </a:txBody>
                  <a:tcPr>
                    <a:solidFill>
                      <a:schemeClr val="accent1">
                        <a:lumMod val="20000"/>
                        <a:lumOff val="80000"/>
                      </a:schemeClr>
                    </a:solidFill>
                  </a:tcPr>
                </a:tc>
                <a:tc>
                  <a:txBody>
                    <a:bodyPr/>
                    <a:lstStyle/>
                    <a:p>
                      <a:pPr algn="l"/>
                      <a:r>
                        <a:rPr lang="en-US" dirty="0" smtClean="0"/>
                        <a:t>4</a:t>
                      </a:r>
                      <a:endParaRPr lang="en-US" dirty="0"/>
                    </a:p>
                  </a:txBody>
                  <a:tcPr>
                    <a:solidFill>
                      <a:schemeClr val="accent1">
                        <a:lumMod val="20000"/>
                        <a:lumOff val="80000"/>
                      </a:schemeClr>
                    </a:solidFill>
                  </a:tcPr>
                </a:tc>
                <a:tc>
                  <a:txBody>
                    <a:bodyPr/>
                    <a:lstStyle/>
                    <a:p>
                      <a:pPr algn="l"/>
                      <a:r>
                        <a:rPr lang="en-US" dirty="0" smtClean="0"/>
                        <a:t>61</a:t>
                      </a:r>
                      <a:endParaRPr lang="en-US" dirty="0"/>
                    </a:p>
                  </a:txBody>
                  <a:tcPr>
                    <a:solidFill>
                      <a:schemeClr val="accent1">
                        <a:lumMod val="20000"/>
                        <a:lumOff val="80000"/>
                      </a:schemeClr>
                    </a:solidFill>
                  </a:tcPr>
                </a:tc>
                <a:tc>
                  <a:txBody>
                    <a:bodyPr/>
                    <a:lstStyle/>
                    <a:p>
                      <a:pPr algn="l"/>
                      <a:r>
                        <a:rPr lang="en-US" dirty="0" smtClean="0"/>
                        <a:t>500k</a:t>
                      </a:r>
                      <a:endParaRPr lang="en-US" dirty="0"/>
                    </a:p>
                  </a:txBody>
                  <a:tcPr>
                    <a:solidFill>
                      <a:schemeClr val="accent6">
                        <a:lumMod val="20000"/>
                        <a:lumOff val="80000"/>
                      </a:schemeClr>
                    </a:solidFill>
                  </a:tcPr>
                </a:tc>
              </a:tr>
              <a:tr h="370840">
                <a:tc>
                  <a:txBody>
                    <a:bodyPr/>
                    <a:lstStyle/>
                    <a:p>
                      <a:pPr algn="l"/>
                      <a:r>
                        <a:rPr lang="en-US" dirty="0" smtClean="0"/>
                        <a:t>1</a:t>
                      </a:r>
                      <a:endParaRPr lang="en-US" dirty="0"/>
                    </a:p>
                  </a:txBody>
                  <a:tcPr>
                    <a:solidFill>
                      <a:schemeClr val="accent1">
                        <a:lumMod val="20000"/>
                        <a:lumOff val="80000"/>
                      </a:schemeClr>
                    </a:solidFill>
                  </a:tcPr>
                </a:tc>
                <a:tc>
                  <a:txBody>
                    <a:bodyPr/>
                    <a:lstStyle/>
                    <a:p>
                      <a:pPr algn="l"/>
                      <a:r>
                        <a:rPr lang="en-US" dirty="0" smtClean="0"/>
                        <a:t>5</a:t>
                      </a:r>
                      <a:endParaRPr lang="en-US" dirty="0"/>
                    </a:p>
                  </a:txBody>
                  <a:tcPr>
                    <a:solidFill>
                      <a:schemeClr val="accent1">
                        <a:lumMod val="20000"/>
                        <a:lumOff val="80000"/>
                      </a:schemeClr>
                    </a:solidFill>
                  </a:tcPr>
                </a:tc>
                <a:tc>
                  <a:txBody>
                    <a:bodyPr/>
                    <a:lstStyle/>
                    <a:p>
                      <a:pPr algn="l"/>
                      <a:r>
                        <a:rPr lang="en-US" dirty="0" smtClean="0"/>
                        <a:t>72</a:t>
                      </a:r>
                      <a:endParaRPr lang="en-US" dirty="0"/>
                    </a:p>
                  </a:txBody>
                  <a:tcPr>
                    <a:solidFill>
                      <a:schemeClr val="accent1">
                        <a:lumMod val="20000"/>
                        <a:lumOff val="80000"/>
                      </a:schemeClr>
                    </a:solidFill>
                  </a:tcPr>
                </a:tc>
                <a:tc>
                  <a:txBody>
                    <a:bodyPr/>
                    <a:lstStyle/>
                    <a:p>
                      <a:pPr algn="l"/>
                      <a:r>
                        <a:rPr lang="en-US" dirty="0" smtClean="0"/>
                        <a:t>600k</a:t>
                      </a:r>
                      <a:endParaRPr lang="en-US" dirty="0"/>
                    </a:p>
                  </a:txBody>
                  <a:tcPr>
                    <a:solidFill>
                      <a:schemeClr val="accent6">
                        <a:lumMod val="20000"/>
                        <a:lumOff val="80000"/>
                      </a:schemeClr>
                    </a:solidFill>
                  </a:tcPr>
                </a:tc>
              </a:tr>
              <a:tr h="370840">
                <a:tc>
                  <a:txBody>
                    <a:bodyPr/>
                    <a:lstStyle/>
                    <a:p>
                      <a:pPr algn="l"/>
                      <a:r>
                        <a:rPr lang="en-US" dirty="0" smtClean="0"/>
                        <a:t>2</a:t>
                      </a:r>
                      <a:endParaRPr lang="en-US" dirty="0"/>
                    </a:p>
                  </a:txBody>
                  <a:tcPr>
                    <a:solidFill>
                      <a:schemeClr val="accent1">
                        <a:lumMod val="20000"/>
                        <a:lumOff val="80000"/>
                      </a:schemeClr>
                    </a:solidFill>
                  </a:tcPr>
                </a:tc>
                <a:tc>
                  <a:txBody>
                    <a:bodyPr/>
                    <a:lstStyle/>
                    <a:p>
                      <a:pPr algn="l"/>
                      <a:r>
                        <a:rPr lang="en-US" dirty="0" smtClean="0"/>
                        <a:t>6</a:t>
                      </a:r>
                      <a:endParaRPr lang="en-US" dirty="0"/>
                    </a:p>
                  </a:txBody>
                  <a:tcPr>
                    <a:solidFill>
                      <a:schemeClr val="accent1">
                        <a:lumMod val="20000"/>
                        <a:lumOff val="80000"/>
                      </a:schemeClr>
                    </a:solidFill>
                  </a:tcPr>
                </a:tc>
                <a:tc>
                  <a:txBody>
                    <a:bodyPr/>
                    <a:lstStyle/>
                    <a:p>
                      <a:pPr algn="l"/>
                      <a:r>
                        <a:rPr lang="en-US" dirty="0" smtClean="0"/>
                        <a:t>83</a:t>
                      </a:r>
                      <a:endParaRPr lang="en-US" dirty="0"/>
                    </a:p>
                  </a:txBody>
                  <a:tcPr>
                    <a:solidFill>
                      <a:schemeClr val="accent1">
                        <a:lumMod val="20000"/>
                        <a:lumOff val="80000"/>
                      </a:schemeClr>
                    </a:solidFill>
                  </a:tcPr>
                </a:tc>
                <a:tc>
                  <a:txBody>
                    <a:bodyPr/>
                    <a:lstStyle/>
                    <a:p>
                      <a:pPr algn="l"/>
                      <a:r>
                        <a:rPr lang="en-US" dirty="0" smtClean="0"/>
                        <a:t>900k</a:t>
                      </a:r>
                      <a:endParaRPr lang="en-US" dirty="0"/>
                    </a:p>
                  </a:txBody>
                  <a:tcPr>
                    <a:solidFill>
                      <a:schemeClr val="accent6">
                        <a:lumMod val="20000"/>
                        <a:lumOff val="80000"/>
                      </a:schemeClr>
                    </a:solidFill>
                  </a:tcPr>
                </a:tc>
              </a:tr>
              <a:tr h="370840">
                <a:tc>
                  <a:txBody>
                    <a:bodyPr/>
                    <a:lstStyle/>
                    <a:p>
                      <a:pPr algn="l"/>
                      <a:r>
                        <a:rPr lang="en-US" dirty="0" smtClean="0"/>
                        <a:t>3</a:t>
                      </a:r>
                      <a:endParaRPr lang="en-US" dirty="0"/>
                    </a:p>
                  </a:txBody>
                  <a:tcPr>
                    <a:solidFill>
                      <a:schemeClr val="accent1">
                        <a:lumMod val="20000"/>
                        <a:lumOff val="80000"/>
                      </a:schemeClr>
                    </a:solidFill>
                  </a:tcPr>
                </a:tc>
                <a:tc>
                  <a:txBody>
                    <a:bodyPr/>
                    <a:lstStyle/>
                    <a:p>
                      <a:pPr algn="l"/>
                      <a:r>
                        <a:rPr lang="en-US" dirty="0" smtClean="0"/>
                        <a:t>7</a:t>
                      </a:r>
                      <a:endParaRPr lang="en-US" dirty="0"/>
                    </a:p>
                  </a:txBody>
                  <a:tcPr>
                    <a:solidFill>
                      <a:schemeClr val="accent1">
                        <a:lumMod val="20000"/>
                        <a:lumOff val="80000"/>
                      </a:schemeClr>
                    </a:solidFill>
                  </a:tcPr>
                </a:tc>
                <a:tc>
                  <a:txBody>
                    <a:bodyPr/>
                    <a:lstStyle/>
                    <a:p>
                      <a:pPr algn="l"/>
                      <a:r>
                        <a:rPr lang="en-US" dirty="0" smtClean="0"/>
                        <a:t>91</a:t>
                      </a:r>
                      <a:endParaRPr lang="en-US" dirty="0"/>
                    </a:p>
                  </a:txBody>
                  <a:tcPr>
                    <a:solidFill>
                      <a:schemeClr val="accent1">
                        <a:lumMod val="20000"/>
                        <a:lumOff val="80000"/>
                      </a:schemeClr>
                    </a:solidFill>
                  </a:tcPr>
                </a:tc>
                <a:tc>
                  <a:txBody>
                    <a:bodyPr/>
                    <a:lstStyle/>
                    <a:p>
                      <a:pPr algn="l"/>
                      <a:r>
                        <a:rPr lang="en-US" dirty="0" smtClean="0"/>
                        <a:t>1200k</a:t>
                      </a:r>
                      <a:endParaRPr lang="en-US" dirty="0"/>
                    </a:p>
                  </a:txBody>
                  <a:tcPr>
                    <a:solidFill>
                      <a:schemeClr val="accent6">
                        <a:lumMod val="20000"/>
                        <a:lumOff val="80000"/>
                      </a:schemeClr>
                    </a:solidFill>
                  </a:tcPr>
                </a:tc>
              </a:tr>
              <a:tr h="370840">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1">
                        <a:lumMod val="20000"/>
                        <a:lumOff val="80000"/>
                      </a:schemeClr>
                    </a:solidFill>
                  </a:tcPr>
                </a:tc>
                <a:tc>
                  <a:txBody>
                    <a:bodyPr/>
                    <a:lstStyle/>
                    <a:p>
                      <a:pPr algn="l"/>
                      <a:r>
                        <a:rPr lang="mr-IN" smtClean="0"/>
                        <a:t>…</a:t>
                      </a:r>
                      <a:endParaRPr lang="en-US" dirty="0"/>
                    </a:p>
                  </a:txBody>
                  <a:tcPr>
                    <a:solidFill>
                      <a:schemeClr val="accent1">
                        <a:lumMod val="20000"/>
                        <a:lumOff val="80000"/>
                      </a:schemeClr>
                    </a:solidFill>
                  </a:tcPr>
                </a:tc>
                <a:tc>
                  <a:txBody>
                    <a:bodyPr/>
                    <a:lstStyle/>
                    <a:p>
                      <a:pPr algn="l"/>
                      <a:r>
                        <a:rPr lang="mr-IN" dirty="0" smtClean="0"/>
                        <a:t>…</a:t>
                      </a:r>
                      <a:endParaRPr lang="en-US" dirty="0"/>
                    </a:p>
                  </a:txBody>
                  <a:tcPr>
                    <a:solidFill>
                      <a:schemeClr val="accent6">
                        <a:lumMod val="20000"/>
                        <a:lumOff val="80000"/>
                      </a:schemeClr>
                    </a:solidFill>
                  </a:tcPr>
                </a:tc>
              </a:tr>
            </a:tbl>
          </a:graphicData>
        </a:graphic>
      </p:graphicFrame>
      <p:sp>
        <p:nvSpPr>
          <p:cNvPr id="5" name="Rounded Rectangle 4"/>
          <p:cNvSpPr/>
          <p:nvPr/>
        </p:nvSpPr>
        <p:spPr>
          <a:xfrm>
            <a:off x="7065428" y="3804116"/>
            <a:ext cx="560275" cy="398949"/>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accent2">
                    <a:lumMod val="50000"/>
                  </a:schemeClr>
                </a:solidFill>
              </a:rPr>
              <a:t>EB</a:t>
            </a:r>
            <a:endParaRPr lang="en-US" b="1">
              <a:solidFill>
                <a:schemeClr val="accent2">
                  <a:lumMod val="50000"/>
                </a:schemeClr>
              </a:solidFill>
            </a:endParaRPr>
          </a:p>
        </p:txBody>
      </p:sp>
      <p:cxnSp>
        <p:nvCxnSpPr>
          <p:cNvPr id="66" name="Straight Arrow Connector 65"/>
          <p:cNvCxnSpPr/>
          <p:nvPr/>
        </p:nvCxnSpPr>
        <p:spPr>
          <a:xfrm flipV="1">
            <a:off x="6770935" y="4203065"/>
            <a:ext cx="306901" cy="361668"/>
          </a:xfrm>
          <a:prstGeom prst="straightConnector1">
            <a:avLst/>
          </a:prstGeom>
          <a:ln>
            <a:solidFill>
              <a:schemeClr val="accent2">
                <a:lumMod val="50000"/>
              </a:schemeClr>
            </a:solidFill>
            <a:tailEnd type="arrow" w="lg" len="lg"/>
          </a:ln>
        </p:spPr>
        <p:style>
          <a:lnRef idx="3">
            <a:schemeClr val="dk1"/>
          </a:lnRef>
          <a:fillRef idx="0">
            <a:schemeClr val="dk1"/>
          </a:fillRef>
          <a:effectRef idx="2">
            <a:schemeClr val="dk1"/>
          </a:effectRef>
          <a:fontRef idx="minor">
            <a:schemeClr val="tx1"/>
          </a:fontRef>
        </p:style>
      </p:cxnSp>
      <p:sp>
        <p:nvSpPr>
          <p:cNvPr id="49" name="Arc 48"/>
          <p:cNvSpPr/>
          <p:nvPr/>
        </p:nvSpPr>
        <p:spPr>
          <a:xfrm rot="11174182">
            <a:off x="7301202" y="3704678"/>
            <a:ext cx="1566973" cy="1605108"/>
          </a:xfrm>
          <a:prstGeom prst="arc">
            <a:avLst/>
          </a:prstGeom>
          <a:ln w="38100">
            <a:solidFill>
              <a:schemeClr val="tx1">
                <a:lumMod val="50000"/>
                <a:lumOff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p:nvPr/>
        </p:nvGrpSpPr>
        <p:grpSpPr>
          <a:xfrm>
            <a:off x="9790338" y="5431281"/>
            <a:ext cx="463370" cy="409516"/>
            <a:chOff x="3073631" y="3022015"/>
            <a:chExt cx="916645" cy="810108"/>
          </a:xfrm>
        </p:grpSpPr>
        <p:sp>
          <p:nvSpPr>
            <p:cNvPr id="78" name="Oval 77"/>
            <p:cNvSpPr/>
            <p:nvPr/>
          </p:nvSpPr>
          <p:spPr>
            <a:xfrm>
              <a:off x="3073631" y="3022015"/>
              <a:ext cx="810108" cy="810108"/>
            </a:xfrm>
            <a:prstGeom prst="ellipse">
              <a:avLst/>
            </a:prstGeom>
            <a:ln w="190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79" name="TextBox 78"/>
                <p:cNvSpPr txBox="1"/>
                <p:nvPr/>
              </p:nvSpPr>
              <p:spPr>
                <a:xfrm>
                  <a:off x="3123937" y="3242403"/>
                  <a:ext cx="866339" cy="547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solidFill>
                                  <a:schemeClr val="accent2">
                                    <a:lumMod val="50000"/>
                                  </a:schemeClr>
                                </a:solidFill>
                                <a:latin typeface="Cambria Math" charset="0"/>
                              </a:rPr>
                            </m:ctrlPr>
                          </m:sSubPr>
                          <m:e>
                            <m:r>
                              <a:rPr lang="en-US" sz="1200" b="0" i="1" smtClean="0">
                                <a:solidFill>
                                  <a:schemeClr val="accent2">
                                    <a:lumMod val="50000"/>
                                  </a:schemeClr>
                                </a:solidFill>
                                <a:latin typeface="Cambria Math" charset="0"/>
                              </a:rPr>
                              <m:t>h</m:t>
                            </m:r>
                          </m:e>
                          <m:sub>
                            <m:r>
                              <a:rPr lang="en-US" sz="1200" b="0" i="1" smtClean="0">
                                <a:solidFill>
                                  <a:schemeClr val="accent2">
                                    <a:lumMod val="50000"/>
                                  </a:schemeClr>
                                </a:solidFill>
                                <a:latin typeface="Cambria Math" charset="0"/>
                              </a:rPr>
                              <m:t>𝑒</m:t>
                            </m:r>
                            <m:r>
                              <a:rPr lang="en-US" sz="1200" b="0" i="1" smtClean="0">
                                <a:solidFill>
                                  <a:schemeClr val="accent2">
                                    <a:lumMod val="50000"/>
                                  </a:schemeClr>
                                </a:solidFill>
                                <a:latin typeface="Cambria Math" charset="0"/>
                              </a:rPr>
                              <m:t>1</m:t>
                            </m:r>
                          </m:sub>
                        </m:sSub>
                      </m:oMath>
                    </m:oMathPara>
                  </a14:m>
                  <a:endParaRPr lang="en-US" sz="1200" dirty="0">
                    <a:solidFill>
                      <a:schemeClr val="accent2">
                        <a:lumMod val="50000"/>
                      </a:schemeClr>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3123937" y="3242403"/>
                  <a:ext cx="866339" cy="547962"/>
                </a:xfrm>
                <a:prstGeom prst="rect">
                  <a:avLst/>
                </a:prstGeom>
                <a:blipFill rotWithShape="0">
                  <a:blip r:embed="rId19"/>
                  <a:stretch>
                    <a:fillRect/>
                  </a:stretch>
                </a:blipFill>
              </p:spPr>
              <p:txBody>
                <a:bodyPr/>
                <a:lstStyle/>
                <a:p>
                  <a:r>
                    <a:rPr lang="en-US">
                      <a:noFill/>
                    </a:rPr>
                    <a:t> </a:t>
                  </a:r>
                </a:p>
              </p:txBody>
            </p:sp>
          </mc:Fallback>
        </mc:AlternateContent>
      </p:grpSp>
      <p:sp>
        <p:nvSpPr>
          <p:cNvPr id="86" name="Rounded Rectangle 85"/>
          <p:cNvSpPr/>
          <p:nvPr/>
        </p:nvSpPr>
        <p:spPr>
          <a:xfrm>
            <a:off x="8218433" y="5094665"/>
            <a:ext cx="2161243" cy="163976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2">
                  <a:lumMod val="50000"/>
                </a:schemeClr>
              </a:solidFill>
            </a:endParaRPr>
          </a:p>
        </p:txBody>
      </p:sp>
      <p:grpSp>
        <p:nvGrpSpPr>
          <p:cNvPr id="80" name="Group 79"/>
          <p:cNvGrpSpPr/>
          <p:nvPr/>
        </p:nvGrpSpPr>
        <p:grpSpPr>
          <a:xfrm>
            <a:off x="9777514" y="5997575"/>
            <a:ext cx="476194" cy="409516"/>
            <a:chOff x="3073631" y="3022015"/>
            <a:chExt cx="942013" cy="810108"/>
          </a:xfrm>
        </p:grpSpPr>
        <p:sp>
          <p:nvSpPr>
            <p:cNvPr id="81" name="Oval 80"/>
            <p:cNvSpPr/>
            <p:nvPr/>
          </p:nvSpPr>
          <p:spPr>
            <a:xfrm>
              <a:off x="3073631" y="3022015"/>
              <a:ext cx="810108" cy="810108"/>
            </a:xfrm>
            <a:prstGeom prst="ellipse">
              <a:avLst/>
            </a:prstGeom>
            <a:ln w="19050">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82" name="TextBox 81"/>
                <p:cNvSpPr txBox="1"/>
                <p:nvPr/>
              </p:nvSpPr>
              <p:spPr>
                <a:xfrm>
                  <a:off x="3123937" y="3242403"/>
                  <a:ext cx="891707" cy="547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1200" b="0" i="1" smtClean="0">
                                <a:solidFill>
                                  <a:schemeClr val="accent2">
                                    <a:lumMod val="50000"/>
                                  </a:schemeClr>
                                </a:solidFill>
                                <a:latin typeface="Cambria Math" charset="0"/>
                              </a:rPr>
                            </m:ctrlPr>
                          </m:sSubPr>
                          <m:e>
                            <m:r>
                              <a:rPr lang="en-US" sz="1200" b="0" i="1" smtClean="0">
                                <a:solidFill>
                                  <a:schemeClr val="accent2">
                                    <a:lumMod val="50000"/>
                                  </a:schemeClr>
                                </a:solidFill>
                                <a:latin typeface="Cambria Math" charset="0"/>
                              </a:rPr>
                              <m:t>h</m:t>
                            </m:r>
                          </m:e>
                          <m:sub>
                            <m:r>
                              <a:rPr lang="en-US" sz="1200" b="0" i="1" smtClean="0">
                                <a:solidFill>
                                  <a:schemeClr val="accent2">
                                    <a:lumMod val="50000"/>
                                  </a:schemeClr>
                                </a:solidFill>
                                <a:latin typeface="Cambria Math" charset="0"/>
                              </a:rPr>
                              <m:t>𝑒</m:t>
                            </m:r>
                            <m:r>
                              <a:rPr lang="en-US" sz="1200" b="0" i="1" smtClean="0">
                                <a:solidFill>
                                  <a:schemeClr val="accent2">
                                    <a:lumMod val="50000"/>
                                  </a:schemeClr>
                                </a:solidFill>
                                <a:latin typeface="Cambria Math" charset="0"/>
                              </a:rPr>
                              <m:t>2</m:t>
                            </m:r>
                          </m:sub>
                        </m:sSub>
                      </m:oMath>
                    </m:oMathPara>
                  </a14:m>
                  <a:endParaRPr lang="en-US" sz="1200" dirty="0">
                    <a:solidFill>
                      <a:schemeClr val="accent2">
                        <a:lumMod val="50000"/>
                      </a:schemeClr>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3123937" y="3242403"/>
                  <a:ext cx="891707" cy="547962"/>
                </a:xfrm>
                <a:prstGeom prst="rect">
                  <a:avLst/>
                </a:prstGeom>
                <a:blipFill rotWithShape="0">
                  <a:blip r:embed="rId20"/>
                  <a:stretch>
                    <a:fillRect/>
                  </a:stretch>
                </a:blipFill>
              </p:spPr>
              <p:txBody>
                <a:bodyPr/>
                <a:lstStyle/>
                <a:p>
                  <a:r>
                    <a:rPr lang="en-US">
                      <a:noFill/>
                    </a:rPr>
                    <a:t> </a:t>
                  </a:r>
                </a:p>
              </p:txBody>
            </p:sp>
          </mc:Fallback>
        </mc:AlternateContent>
      </p:grpSp>
      <p:sp>
        <p:nvSpPr>
          <p:cNvPr id="89" name="TextBox 88"/>
          <p:cNvSpPr txBox="1"/>
          <p:nvPr/>
        </p:nvSpPr>
        <p:spPr>
          <a:xfrm>
            <a:off x="8408141" y="5238544"/>
            <a:ext cx="276038" cy="307777"/>
          </a:xfrm>
          <a:prstGeom prst="rect">
            <a:avLst/>
          </a:prstGeom>
          <a:noFill/>
        </p:spPr>
        <p:txBody>
          <a:bodyPr wrap="none" rtlCol="0">
            <a:spAutoFit/>
          </a:bodyPr>
          <a:lstStyle/>
          <a:p>
            <a:r>
              <a:rPr lang="en-US" sz="1400" b="1" dirty="0" smtClean="0">
                <a:solidFill>
                  <a:schemeClr val="accent2">
                    <a:lumMod val="50000"/>
                  </a:schemeClr>
                </a:solidFill>
              </a:rPr>
              <a:t>0</a:t>
            </a:r>
            <a:endParaRPr lang="en-US" sz="1400" b="1" dirty="0">
              <a:solidFill>
                <a:schemeClr val="accent2">
                  <a:lumMod val="50000"/>
                </a:schemeClr>
              </a:solidFill>
            </a:endParaRPr>
          </a:p>
        </p:txBody>
      </p:sp>
      <p:sp>
        <p:nvSpPr>
          <p:cNvPr id="90" name="TextBox 89"/>
          <p:cNvSpPr txBox="1"/>
          <p:nvPr/>
        </p:nvSpPr>
        <p:spPr>
          <a:xfrm>
            <a:off x="8414905" y="5556731"/>
            <a:ext cx="276038" cy="307777"/>
          </a:xfrm>
          <a:prstGeom prst="rect">
            <a:avLst/>
          </a:prstGeom>
          <a:noFill/>
        </p:spPr>
        <p:txBody>
          <a:bodyPr wrap="none" rtlCol="0">
            <a:spAutoFit/>
          </a:bodyPr>
          <a:lstStyle/>
          <a:p>
            <a:r>
              <a:rPr lang="en-US" sz="1400" b="1" dirty="0" smtClean="0">
                <a:solidFill>
                  <a:schemeClr val="accent2">
                    <a:lumMod val="50000"/>
                  </a:schemeClr>
                </a:solidFill>
              </a:rPr>
              <a:t>1</a:t>
            </a:r>
            <a:endParaRPr lang="en-US" sz="1400" b="1" dirty="0">
              <a:solidFill>
                <a:schemeClr val="accent2">
                  <a:lumMod val="50000"/>
                </a:schemeClr>
              </a:solidFill>
            </a:endParaRPr>
          </a:p>
        </p:txBody>
      </p:sp>
      <p:sp>
        <p:nvSpPr>
          <p:cNvPr id="91" name="TextBox 90"/>
          <p:cNvSpPr txBox="1"/>
          <p:nvPr/>
        </p:nvSpPr>
        <p:spPr>
          <a:xfrm>
            <a:off x="8421669" y="5874918"/>
            <a:ext cx="276038" cy="307777"/>
          </a:xfrm>
          <a:prstGeom prst="rect">
            <a:avLst/>
          </a:prstGeom>
          <a:noFill/>
        </p:spPr>
        <p:txBody>
          <a:bodyPr wrap="none" rtlCol="0">
            <a:spAutoFit/>
          </a:bodyPr>
          <a:lstStyle/>
          <a:p>
            <a:r>
              <a:rPr lang="en-US" sz="1400" b="1" dirty="0" smtClean="0">
                <a:solidFill>
                  <a:schemeClr val="accent2">
                    <a:lumMod val="50000"/>
                  </a:schemeClr>
                </a:solidFill>
              </a:rPr>
              <a:t>2</a:t>
            </a:r>
            <a:endParaRPr lang="en-US" sz="1400" b="1" dirty="0">
              <a:solidFill>
                <a:schemeClr val="accent2">
                  <a:lumMod val="50000"/>
                </a:schemeClr>
              </a:solidFill>
            </a:endParaRPr>
          </a:p>
        </p:txBody>
      </p:sp>
      <p:sp>
        <p:nvSpPr>
          <p:cNvPr id="92" name="TextBox 91"/>
          <p:cNvSpPr txBox="1"/>
          <p:nvPr/>
        </p:nvSpPr>
        <p:spPr>
          <a:xfrm>
            <a:off x="8428433" y="6193105"/>
            <a:ext cx="276038" cy="307777"/>
          </a:xfrm>
          <a:prstGeom prst="rect">
            <a:avLst/>
          </a:prstGeom>
          <a:noFill/>
        </p:spPr>
        <p:txBody>
          <a:bodyPr wrap="none" rtlCol="0">
            <a:spAutoFit/>
          </a:bodyPr>
          <a:lstStyle/>
          <a:p>
            <a:r>
              <a:rPr lang="en-US" sz="1400" b="1" dirty="0" smtClean="0">
                <a:solidFill>
                  <a:schemeClr val="accent2">
                    <a:lumMod val="50000"/>
                  </a:schemeClr>
                </a:solidFill>
              </a:rPr>
              <a:t>3</a:t>
            </a:r>
            <a:endParaRPr lang="en-US" sz="1400" b="1" dirty="0">
              <a:solidFill>
                <a:schemeClr val="accent2">
                  <a:lumMod val="50000"/>
                </a:schemeClr>
              </a:solidFill>
            </a:endParaRPr>
          </a:p>
        </p:txBody>
      </p:sp>
      <p:cxnSp>
        <p:nvCxnSpPr>
          <p:cNvPr id="93" name="Straight Arrow Connector 92"/>
          <p:cNvCxnSpPr>
            <a:stCxn id="89" idx="3"/>
            <a:endCxn id="78" idx="2"/>
          </p:cNvCxnSpPr>
          <p:nvPr/>
        </p:nvCxnSpPr>
        <p:spPr>
          <a:xfrm>
            <a:off x="8684179" y="5392433"/>
            <a:ext cx="1106159" cy="243606"/>
          </a:xfrm>
          <a:prstGeom prst="straightConnector1">
            <a:avLst/>
          </a:prstGeom>
          <a:ln>
            <a:solidFill>
              <a:schemeClr val="accent4"/>
            </a:solidFill>
            <a:tailEnd type="arrow" w="lg" len="lg"/>
          </a:ln>
        </p:spPr>
        <p:style>
          <a:lnRef idx="3">
            <a:schemeClr val="dk1"/>
          </a:lnRef>
          <a:fillRef idx="0">
            <a:schemeClr val="dk1"/>
          </a:fillRef>
          <a:effectRef idx="2">
            <a:schemeClr val="dk1"/>
          </a:effectRef>
          <a:fontRef idx="minor">
            <a:schemeClr val="tx1"/>
          </a:fontRef>
        </p:style>
      </p:cxnSp>
      <p:cxnSp>
        <p:nvCxnSpPr>
          <p:cNvPr id="95" name="Straight Arrow Connector 94"/>
          <p:cNvCxnSpPr>
            <a:stCxn id="89" idx="3"/>
            <a:endCxn id="82" idx="1"/>
          </p:cNvCxnSpPr>
          <p:nvPr/>
        </p:nvCxnSpPr>
        <p:spPr>
          <a:xfrm>
            <a:off x="8684179" y="5392433"/>
            <a:ext cx="1118765" cy="855050"/>
          </a:xfrm>
          <a:prstGeom prst="straightConnector1">
            <a:avLst/>
          </a:prstGeom>
          <a:ln>
            <a:solidFill>
              <a:srgbClr val="929000"/>
            </a:solidFill>
            <a:tailEnd type="arrow" w="lg" len="lg"/>
          </a:ln>
        </p:spPr>
        <p:style>
          <a:lnRef idx="3">
            <a:schemeClr val="dk1"/>
          </a:lnRef>
          <a:fillRef idx="0">
            <a:schemeClr val="dk1"/>
          </a:fillRef>
          <a:effectRef idx="2">
            <a:schemeClr val="dk1"/>
          </a:effectRef>
          <a:fontRef idx="minor">
            <a:schemeClr val="tx1"/>
          </a:fontRef>
        </p:style>
      </p:cxnSp>
      <p:cxnSp>
        <p:nvCxnSpPr>
          <p:cNvPr id="96" name="Straight Arrow Connector 95"/>
          <p:cNvCxnSpPr>
            <a:stCxn id="90" idx="3"/>
          </p:cNvCxnSpPr>
          <p:nvPr/>
        </p:nvCxnSpPr>
        <p:spPr>
          <a:xfrm flipV="1">
            <a:off x="8690943" y="5633956"/>
            <a:ext cx="1092382" cy="76664"/>
          </a:xfrm>
          <a:prstGeom prst="straightConnector1">
            <a:avLst/>
          </a:prstGeom>
          <a:ln>
            <a:solidFill>
              <a:srgbClr val="00B0F0"/>
            </a:solidFill>
            <a:tailEnd type="arrow" w="lg" len="lg"/>
          </a:ln>
        </p:spPr>
        <p:style>
          <a:lnRef idx="3">
            <a:schemeClr val="dk1"/>
          </a:lnRef>
          <a:fillRef idx="0">
            <a:schemeClr val="dk1"/>
          </a:fillRef>
          <a:effectRef idx="2">
            <a:schemeClr val="dk1"/>
          </a:effectRef>
          <a:fontRef idx="minor">
            <a:schemeClr val="tx1"/>
          </a:fontRef>
        </p:style>
      </p:cxnSp>
      <p:cxnSp>
        <p:nvCxnSpPr>
          <p:cNvPr id="97" name="Straight Arrow Connector 96"/>
          <p:cNvCxnSpPr>
            <a:stCxn id="90" idx="3"/>
          </p:cNvCxnSpPr>
          <p:nvPr/>
        </p:nvCxnSpPr>
        <p:spPr>
          <a:xfrm>
            <a:off x="8690943" y="5710620"/>
            <a:ext cx="1104988" cy="534780"/>
          </a:xfrm>
          <a:prstGeom prst="straightConnector1">
            <a:avLst/>
          </a:prstGeom>
          <a:ln>
            <a:solidFill>
              <a:srgbClr val="73FEFF"/>
            </a:solidFill>
            <a:tailEnd type="arrow" w="lg" len="lg"/>
          </a:ln>
        </p:spPr>
        <p:style>
          <a:lnRef idx="3">
            <a:schemeClr val="dk1"/>
          </a:lnRef>
          <a:fillRef idx="0">
            <a:schemeClr val="dk1"/>
          </a:fillRef>
          <a:effectRef idx="2">
            <a:schemeClr val="dk1"/>
          </a:effectRef>
          <a:fontRef idx="minor">
            <a:schemeClr val="tx1"/>
          </a:fontRef>
        </p:style>
      </p:cxnSp>
      <p:cxnSp>
        <p:nvCxnSpPr>
          <p:cNvPr id="100" name="Straight Arrow Connector 99"/>
          <p:cNvCxnSpPr>
            <a:stCxn id="91" idx="3"/>
          </p:cNvCxnSpPr>
          <p:nvPr/>
        </p:nvCxnSpPr>
        <p:spPr>
          <a:xfrm flipV="1">
            <a:off x="8697707" y="5631950"/>
            <a:ext cx="1089000" cy="396857"/>
          </a:xfrm>
          <a:prstGeom prst="straightConnector1">
            <a:avLst/>
          </a:prstGeom>
          <a:ln>
            <a:solidFill>
              <a:srgbClr val="00B050"/>
            </a:solidFill>
            <a:tailEnd type="arrow" w="lg" len="lg"/>
          </a:ln>
        </p:spPr>
        <p:style>
          <a:lnRef idx="3">
            <a:schemeClr val="dk1"/>
          </a:lnRef>
          <a:fillRef idx="0">
            <a:schemeClr val="dk1"/>
          </a:fillRef>
          <a:effectRef idx="2">
            <a:schemeClr val="dk1"/>
          </a:effectRef>
          <a:fontRef idx="minor">
            <a:schemeClr val="tx1"/>
          </a:fontRef>
        </p:style>
      </p:cxnSp>
      <p:cxnSp>
        <p:nvCxnSpPr>
          <p:cNvPr id="101" name="Straight Arrow Connector 100"/>
          <p:cNvCxnSpPr>
            <a:stCxn id="91" idx="3"/>
          </p:cNvCxnSpPr>
          <p:nvPr/>
        </p:nvCxnSpPr>
        <p:spPr>
          <a:xfrm>
            <a:off x="8697707" y="6028807"/>
            <a:ext cx="1101606" cy="214587"/>
          </a:xfrm>
          <a:prstGeom prst="straightConnector1">
            <a:avLst/>
          </a:prstGeom>
          <a:ln>
            <a:solidFill>
              <a:srgbClr val="92D050"/>
            </a:solidFill>
            <a:tailEnd type="arrow" w="lg" len="lg"/>
          </a:ln>
        </p:spPr>
        <p:style>
          <a:lnRef idx="3">
            <a:schemeClr val="dk1"/>
          </a:lnRef>
          <a:fillRef idx="0">
            <a:schemeClr val="dk1"/>
          </a:fillRef>
          <a:effectRef idx="2">
            <a:schemeClr val="dk1"/>
          </a:effectRef>
          <a:fontRef idx="minor">
            <a:schemeClr val="tx1"/>
          </a:fontRef>
        </p:style>
      </p:cxnSp>
      <p:cxnSp>
        <p:nvCxnSpPr>
          <p:cNvPr id="102" name="Straight Arrow Connector 101"/>
          <p:cNvCxnSpPr>
            <a:stCxn id="92" idx="3"/>
          </p:cNvCxnSpPr>
          <p:nvPr/>
        </p:nvCxnSpPr>
        <p:spPr>
          <a:xfrm flipV="1">
            <a:off x="8704471" y="5634800"/>
            <a:ext cx="1079890" cy="712194"/>
          </a:xfrm>
          <a:prstGeom prst="straightConnector1">
            <a:avLst/>
          </a:prstGeom>
          <a:ln>
            <a:solidFill>
              <a:srgbClr val="9437FF"/>
            </a:solidFill>
            <a:tailEnd type="arrow" w="lg" len="lg"/>
          </a:ln>
        </p:spPr>
        <p:style>
          <a:lnRef idx="3">
            <a:schemeClr val="dk1"/>
          </a:lnRef>
          <a:fillRef idx="0">
            <a:schemeClr val="dk1"/>
          </a:fillRef>
          <a:effectRef idx="2">
            <a:schemeClr val="dk1"/>
          </a:effectRef>
          <a:fontRef idx="minor">
            <a:schemeClr val="tx1"/>
          </a:fontRef>
        </p:style>
      </p:cxnSp>
      <p:cxnSp>
        <p:nvCxnSpPr>
          <p:cNvPr id="103" name="Straight Arrow Connector 102"/>
          <p:cNvCxnSpPr>
            <a:stCxn id="92" idx="3"/>
          </p:cNvCxnSpPr>
          <p:nvPr/>
        </p:nvCxnSpPr>
        <p:spPr>
          <a:xfrm flipV="1">
            <a:off x="8704471" y="6246243"/>
            <a:ext cx="1092496" cy="100751"/>
          </a:xfrm>
          <a:prstGeom prst="straightConnector1">
            <a:avLst/>
          </a:prstGeom>
          <a:ln>
            <a:solidFill>
              <a:srgbClr val="7030A0"/>
            </a:solidFill>
            <a:tailEnd type="arrow" w="lg" len="lg"/>
          </a:ln>
        </p:spPr>
        <p:style>
          <a:lnRef idx="3">
            <a:schemeClr val="dk1"/>
          </a:lnRef>
          <a:fillRef idx="0">
            <a:schemeClr val="dk1"/>
          </a:fillRef>
          <a:effectRef idx="2">
            <a:schemeClr val="dk1"/>
          </a:effectRef>
          <a:fontRef idx="minor">
            <a:schemeClr val="tx1"/>
          </a:fontRef>
        </p:style>
      </p:cxnSp>
      <p:sp>
        <p:nvSpPr>
          <p:cNvPr id="87" name="Content Placeholder 2"/>
          <p:cNvSpPr>
            <a:spLocks noGrp="1"/>
          </p:cNvSpPr>
          <p:nvPr>
            <p:ph idx="1"/>
          </p:nvPr>
        </p:nvSpPr>
        <p:spPr>
          <a:xfrm>
            <a:off x="712339" y="1013330"/>
            <a:ext cx="10515600" cy="1427753"/>
          </a:xfrm>
        </p:spPr>
        <p:txBody>
          <a:bodyPr>
            <a:normAutofit/>
          </a:bodyPr>
          <a:lstStyle/>
          <a:p>
            <a:r>
              <a:rPr lang="en-US" sz="4400" dirty="0">
                <a:solidFill>
                  <a:srgbClr val="434343"/>
                </a:solidFill>
                <a:ea typeface="Calibri"/>
                <a:cs typeface="Calibri"/>
              </a:rPr>
              <a:t>Solution: </a:t>
            </a:r>
            <a:r>
              <a:rPr lang="en-US" sz="4400" dirty="0" err="1" smtClean="0">
                <a:solidFill>
                  <a:srgbClr val="434343"/>
                </a:solidFill>
                <a:ea typeface="Calibri"/>
                <a:cs typeface="Calibri"/>
              </a:rPr>
              <a:t>Embeddings</a:t>
            </a:r>
            <a:endParaRPr lang="en-US" sz="4000" dirty="0" smtClean="0">
              <a:solidFill>
                <a:srgbClr val="434343"/>
              </a:solidFill>
              <a:ea typeface="Calibri"/>
              <a:cs typeface="Calibri"/>
            </a:endParaRPr>
          </a:p>
          <a:p>
            <a:pPr lvl="1"/>
            <a:r>
              <a:rPr lang="en-US" sz="3200" dirty="0" smtClean="0">
                <a:solidFill>
                  <a:srgbClr val="434343"/>
                </a:solidFill>
                <a:ea typeface="Calibri"/>
                <a:cs typeface="Calibri"/>
              </a:rPr>
              <a:t>Weights become analog to a lookup table</a:t>
            </a:r>
            <a:endParaRPr lang="en-US" sz="3200" dirty="0"/>
          </a:p>
        </p:txBody>
      </p:sp>
      <p:graphicFrame>
        <p:nvGraphicFramePr>
          <p:cNvPr id="88" name="Table 87"/>
          <p:cNvGraphicFramePr>
            <a:graphicFrameLocks noGrp="1"/>
          </p:cNvGraphicFramePr>
          <p:nvPr>
            <p:extLst>
              <p:ext uri="{D42A27DB-BD31-4B8C-83A1-F6EECF244321}">
                <p14:modId xmlns:p14="http://schemas.microsoft.com/office/powerpoint/2010/main" val="248056871"/>
              </p:ext>
            </p:extLst>
          </p:nvPr>
        </p:nvGraphicFramePr>
        <p:xfrm>
          <a:off x="5703923" y="5390148"/>
          <a:ext cx="1514733" cy="1262335"/>
        </p:xfrm>
        <a:graphic>
          <a:graphicData uri="http://schemas.openxmlformats.org/drawingml/2006/table">
            <a:tbl>
              <a:tblPr firstRow="1" bandRow="1">
                <a:tableStyleId>{5940675A-B579-460E-94D1-54222C63F5DA}</a:tableStyleId>
              </a:tblPr>
              <a:tblGrid>
                <a:gridCol w="504911"/>
                <a:gridCol w="504911"/>
                <a:gridCol w="504911"/>
              </a:tblGrid>
              <a:tr h="252467">
                <a:tc>
                  <a:txBody>
                    <a:bodyPr/>
                    <a:lstStyle/>
                    <a:p>
                      <a:endParaRPr lang="en-US" sz="1050" dirty="0"/>
                    </a:p>
                  </a:txBody>
                  <a:tcPr/>
                </a:tc>
                <a:tc>
                  <a:txBody>
                    <a:bodyPr/>
                    <a:lstStyle/>
                    <a:p>
                      <a:pPr algn="ctr"/>
                      <a:r>
                        <a:rPr lang="en-US" sz="1050" b="1" dirty="0" smtClean="0"/>
                        <a:t>h</a:t>
                      </a:r>
                      <a:r>
                        <a:rPr lang="en-US" sz="1050" b="1" baseline="-25000" dirty="0" smtClean="0"/>
                        <a:t>e1</a:t>
                      </a:r>
                      <a:endParaRPr lang="en-US" sz="1050" b="1" baseline="-25000" dirty="0"/>
                    </a:p>
                  </a:txBody>
                  <a:tcPr/>
                </a:tc>
                <a:tc>
                  <a:txBody>
                    <a:bodyPr/>
                    <a:lstStyle/>
                    <a:p>
                      <a:pPr algn="ctr"/>
                      <a:r>
                        <a:rPr lang="en-US" sz="1050" b="1" dirty="0" smtClean="0"/>
                        <a:t>h</a:t>
                      </a:r>
                      <a:r>
                        <a:rPr lang="en-US" sz="1050" b="1" baseline="-25000" dirty="0" smtClean="0"/>
                        <a:t>e2</a:t>
                      </a:r>
                      <a:endParaRPr lang="en-US" sz="1050" b="1" baseline="-25000" dirty="0"/>
                    </a:p>
                  </a:txBody>
                  <a:tcPr/>
                </a:tc>
              </a:tr>
              <a:tr h="252467">
                <a:tc>
                  <a:txBody>
                    <a:bodyPr/>
                    <a:lstStyle/>
                    <a:p>
                      <a:pPr algn="ctr"/>
                      <a:r>
                        <a:rPr lang="en-US" sz="1050" b="1" dirty="0" smtClean="0"/>
                        <a:t>0</a:t>
                      </a:r>
                      <a:endParaRPr lang="en-US" sz="1050" b="1" dirty="0"/>
                    </a:p>
                  </a:txBody>
                  <a:tcPr/>
                </a:tc>
                <a:tc>
                  <a:txBody>
                    <a:bodyPr/>
                    <a:lstStyle/>
                    <a:p>
                      <a:pPr algn="ctr"/>
                      <a:r>
                        <a:rPr lang="en-US" sz="1050" b="1" dirty="0" smtClean="0">
                          <a:solidFill>
                            <a:schemeClr val="accent4"/>
                          </a:solidFill>
                        </a:rPr>
                        <a:t>w1</a:t>
                      </a:r>
                      <a:endParaRPr lang="en-US" sz="1050" b="1" dirty="0">
                        <a:solidFill>
                          <a:schemeClr val="accent4"/>
                        </a:solidFill>
                      </a:endParaRPr>
                    </a:p>
                  </a:txBody>
                  <a:tcPr/>
                </a:tc>
                <a:tc>
                  <a:txBody>
                    <a:bodyPr/>
                    <a:lstStyle/>
                    <a:p>
                      <a:pPr algn="ctr"/>
                      <a:r>
                        <a:rPr lang="en-US" sz="1050" b="1" kern="1200" dirty="0" smtClean="0">
                          <a:solidFill>
                            <a:srgbClr val="929000"/>
                          </a:solidFill>
                          <a:latin typeface="+mn-lt"/>
                          <a:ea typeface="+mn-ea"/>
                          <a:cs typeface="+mn-cs"/>
                        </a:rPr>
                        <a:t>w2</a:t>
                      </a:r>
                      <a:endParaRPr lang="en-US" sz="1050" b="1" kern="1200" dirty="0">
                        <a:solidFill>
                          <a:srgbClr val="929000"/>
                        </a:solidFill>
                        <a:latin typeface="+mn-lt"/>
                        <a:ea typeface="+mn-ea"/>
                        <a:cs typeface="+mn-cs"/>
                      </a:endParaRPr>
                    </a:p>
                  </a:txBody>
                  <a:tcPr/>
                </a:tc>
              </a:tr>
              <a:tr h="252467">
                <a:tc>
                  <a:txBody>
                    <a:bodyPr/>
                    <a:lstStyle/>
                    <a:p>
                      <a:pPr algn="ctr"/>
                      <a:r>
                        <a:rPr lang="en-US" sz="1050" b="1" dirty="0" smtClean="0"/>
                        <a:t>1</a:t>
                      </a:r>
                      <a:endParaRPr lang="en-US" sz="1050" b="1" dirty="0"/>
                    </a:p>
                  </a:txBody>
                  <a:tcPr/>
                </a:tc>
                <a:tc>
                  <a:txBody>
                    <a:bodyPr/>
                    <a:lstStyle/>
                    <a:p>
                      <a:pPr algn="ctr"/>
                      <a:r>
                        <a:rPr lang="en-US" sz="1050" b="1" dirty="0" smtClean="0">
                          <a:solidFill>
                            <a:srgbClr val="00B0F0"/>
                          </a:solidFill>
                        </a:rPr>
                        <a:t>w3</a:t>
                      </a:r>
                      <a:endParaRPr lang="en-US" sz="1050" b="1" dirty="0">
                        <a:solidFill>
                          <a:srgbClr val="00B0F0"/>
                        </a:solidFill>
                      </a:endParaRPr>
                    </a:p>
                  </a:txBody>
                  <a:tcPr/>
                </a:tc>
                <a:tc>
                  <a:txBody>
                    <a:bodyPr/>
                    <a:lstStyle/>
                    <a:p>
                      <a:pPr algn="ctr"/>
                      <a:r>
                        <a:rPr lang="en-US" sz="1050" b="1" kern="1200" dirty="0" smtClean="0">
                          <a:solidFill>
                            <a:srgbClr val="73FEFF"/>
                          </a:solidFill>
                          <a:latin typeface="+mn-lt"/>
                          <a:ea typeface="+mn-ea"/>
                          <a:cs typeface="+mn-cs"/>
                        </a:rPr>
                        <a:t>w4</a:t>
                      </a:r>
                      <a:endParaRPr lang="en-US" sz="1050" b="1" kern="1200" dirty="0">
                        <a:solidFill>
                          <a:srgbClr val="73FEFF"/>
                        </a:solidFill>
                        <a:latin typeface="+mn-lt"/>
                        <a:ea typeface="+mn-ea"/>
                        <a:cs typeface="+mn-cs"/>
                      </a:endParaRPr>
                    </a:p>
                  </a:txBody>
                  <a:tcPr/>
                </a:tc>
              </a:tr>
              <a:tr h="252467">
                <a:tc>
                  <a:txBody>
                    <a:bodyPr/>
                    <a:lstStyle/>
                    <a:p>
                      <a:pPr algn="ctr"/>
                      <a:r>
                        <a:rPr lang="en-US" sz="1050" b="1" dirty="0" smtClean="0"/>
                        <a:t>2</a:t>
                      </a:r>
                      <a:endParaRPr lang="en-US" sz="1050" b="1" dirty="0"/>
                    </a:p>
                  </a:txBody>
                  <a:tcPr/>
                </a:tc>
                <a:tc>
                  <a:txBody>
                    <a:bodyPr/>
                    <a:lstStyle/>
                    <a:p>
                      <a:pPr algn="ctr"/>
                      <a:r>
                        <a:rPr lang="en-US" sz="1050" b="1" dirty="0" smtClean="0">
                          <a:solidFill>
                            <a:srgbClr val="00B050"/>
                          </a:solidFill>
                        </a:rPr>
                        <a:t>w5</a:t>
                      </a:r>
                      <a:endParaRPr lang="en-US" sz="1050" b="1" dirty="0">
                        <a:solidFill>
                          <a:srgbClr val="00B050"/>
                        </a:solidFill>
                      </a:endParaRPr>
                    </a:p>
                  </a:txBody>
                  <a:tcPr/>
                </a:tc>
                <a:tc>
                  <a:txBody>
                    <a:bodyPr/>
                    <a:lstStyle/>
                    <a:p>
                      <a:pPr algn="ctr"/>
                      <a:r>
                        <a:rPr lang="en-US" sz="1050" b="1" dirty="0" smtClean="0">
                          <a:solidFill>
                            <a:srgbClr val="92D050"/>
                          </a:solidFill>
                        </a:rPr>
                        <a:t>w6</a:t>
                      </a:r>
                      <a:endParaRPr lang="en-US" sz="1050" b="1" dirty="0">
                        <a:solidFill>
                          <a:srgbClr val="92D050"/>
                        </a:solidFill>
                      </a:endParaRPr>
                    </a:p>
                  </a:txBody>
                  <a:tcPr/>
                </a:tc>
              </a:tr>
              <a:tr h="252467">
                <a:tc>
                  <a:txBody>
                    <a:bodyPr/>
                    <a:lstStyle/>
                    <a:p>
                      <a:pPr algn="ctr"/>
                      <a:r>
                        <a:rPr lang="en-US" sz="1050" b="1" dirty="0" smtClean="0"/>
                        <a:t>3</a:t>
                      </a:r>
                      <a:endParaRPr lang="en-US" sz="1050" b="1" dirty="0"/>
                    </a:p>
                  </a:txBody>
                  <a:tcPr/>
                </a:tc>
                <a:tc>
                  <a:txBody>
                    <a:bodyPr/>
                    <a:lstStyle/>
                    <a:p>
                      <a:pPr marL="0" algn="ctr" defTabSz="914400" rtl="0" eaLnBrk="1" latinLnBrk="0" hangingPunct="1"/>
                      <a:r>
                        <a:rPr lang="en-US" sz="1050" b="1" kern="1200" dirty="0" smtClean="0">
                          <a:solidFill>
                            <a:srgbClr val="9437FF"/>
                          </a:solidFill>
                          <a:latin typeface="+mn-lt"/>
                          <a:ea typeface="+mn-ea"/>
                          <a:cs typeface="+mn-cs"/>
                        </a:rPr>
                        <a:t>w7</a:t>
                      </a:r>
                      <a:endParaRPr lang="en-US" sz="1050" b="1" kern="1200" dirty="0">
                        <a:solidFill>
                          <a:srgbClr val="9437FF"/>
                        </a:solidFill>
                        <a:latin typeface="+mn-lt"/>
                        <a:ea typeface="+mn-ea"/>
                        <a:cs typeface="+mn-cs"/>
                      </a:endParaRPr>
                    </a:p>
                  </a:txBody>
                  <a:tcPr/>
                </a:tc>
                <a:tc>
                  <a:txBody>
                    <a:bodyPr/>
                    <a:lstStyle/>
                    <a:p>
                      <a:pPr algn="ctr"/>
                      <a:r>
                        <a:rPr lang="en-US" sz="1050" b="1" dirty="0" smtClean="0">
                          <a:solidFill>
                            <a:srgbClr val="7030A0"/>
                          </a:solidFill>
                        </a:rPr>
                        <a:t>w8</a:t>
                      </a:r>
                      <a:endParaRPr lang="en-US" sz="1050" b="1" dirty="0">
                        <a:solidFill>
                          <a:srgbClr val="7030A0"/>
                        </a:solidFill>
                      </a:endParaRPr>
                    </a:p>
                  </a:txBody>
                  <a:tcPr/>
                </a:tc>
              </a:tr>
            </a:tbl>
          </a:graphicData>
        </a:graphic>
      </p:graphicFrame>
      <p:sp>
        <p:nvSpPr>
          <p:cNvPr id="94" name="Arc 93"/>
          <p:cNvSpPr/>
          <p:nvPr/>
        </p:nvSpPr>
        <p:spPr>
          <a:xfrm rot="13902081" flipH="1">
            <a:off x="7324201" y="4874329"/>
            <a:ext cx="1744992" cy="1897567"/>
          </a:xfrm>
          <a:prstGeom prst="arc">
            <a:avLst/>
          </a:prstGeom>
          <a:ln w="38100">
            <a:solidFill>
              <a:schemeClr val="tx1">
                <a:lumMod val="50000"/>
                <a:lumOff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Rectangle 97"/>
          <p:cNvSpPr/>
          <p:nvPr/>
        </p:nvSpPr>
        <p:spPr>
          <a:xfrm>
            <a:off x="-6010" y="6451090"/>
            <a:ext cx="5700600" cy="307777"/>
          </a:xfrm>
          <a:prstGeom prst="rect">
            <a:avLst/>
          </a:prstGeom>
        </p:spPr>
        <p:txBody>
          <a:bodyPr wrap="none">
            <a:spAutoFit/>
          </a:bodyPr>
          <a:lstStyle/>
          <a:p>
            <a:r>
              <a:rPr lang="en-US" sz="1400" dirty="0" err="1" smtClean="0">
                <a:solidFill>
                  <a:schemeClr val="bg2">
                    <a:lumMod val="25000"/>
                  </a:schemeClr>
                </a:solidFill>
                <a:latin typeface="Consolas" charset="0"/>
                <a:ea typeface="Consolas" charset="0"/>
                <a:cs typeface="Consolas" charset="0"/>
              </a:rPr>
              <a:t>neibhd_to_idx</a:t>
            </a:r>
            <a:r>
              <a:rPr lang="en-US" sz="1400" dirty="0" smtClean="0">
                <a:solidFill>
                  <a:schemeClr val="bg2">
                    <a:lumMod val="25000"/>
                  </a:schemeClr>
                </a:solidFill>
                <a:latin typeface="Consolas" charset="0"/>
                <a:ea typeface="Consolas" charset="0"/>
                <a:cs typeface="Consolas" charset="0"/>
              </a:rPr>
              <a:t>={0</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Tender</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,1</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Civic</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,2</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err="1">
                <a:solidFill>
                  <a:schemeClr val="bg2">
                    <a:lumMod val="25000"/>
                  </a:schemeClr>
                </a:solidFill>
                <a:latin typeface="Consolas" charset="0"/>
                <a:ea typeface="Consolas" charset="0"/>
                <a:cs typeface="Consolas" charset="0"/>
              </a:rPr>
              <a:t>FDist</a:t>
            </a:r>
            <a:r>
              <a:rPr lang="mr-IN" sz="1400" dirty="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,3</a:t>
            </a:r>
            <a:r>
              <a:rPr lang="en-US" sz="1400" dirty="0">
                <a:solidFill>
                  <a:schemeClr val="bg2">
                    <a:lumMod val="25000"/>
                  </a:schemeClr>
                </a:solidFill>
                <a:latin typeface="Consolas" charset="0"/>
                <a:ea typeface="Consolas" charset="0"/>
                <a:cs typeface="Consolas" charset="0"/>
              </a:rPr>
              <a:t>:</a:t>
            </a:r>
            <a:r>
              <a:rPr lang="mr-IN" sz="1400" dirty="0">
                <a:solidFill>
                  <a:schemeClr val="bg2">
                    <a:lumMod val="25000"/>
                  </a:schemeClr>
                </a:solidFill>
                <a:latin typeface="Consolas" charset="0"/>
                <a:ea typeface="Consolas" charset="0"/>
                <a:cs typeface="Consolas" charset="0"/>
              </a:rPr>
              <a:t>'</a:t>
            </a:r>
            <a:r>
              <a:rPr lang="en-US" sz="1400" dirty="0">
                <a:solidFill>
                  <a:schemeClr val="bg2">
                    <a:lumMod val="25000"/>
                  </a:schemeClr>
                </a:solidFill>
                <a:latin typeface="Consolas" charset="0"/>
                <a:ea typeface="Consolas" charset="0"/>
                <a:cs typeface="Consolas" charset="0"/>
              </a:rPr>
              <a:t>Soma</a:t>
            </a:r>
            <a:r>
              <a:rPr lang="mr-IN" sz="1400" dirty="0" smtClean="0">
                <a:solidFill>
                  <a:schemeClr val="bg2">
                    <a:lumMod val="25000"/>
                  </a:schemeClr>
                </a:solidFill>
                <a:latin typeface="Consolas" charset="0"/>
                <a:ea typeface="Consolas" charset="0"/>
                <a:cs typeface="Consolas" charset="0"/>
              </a:rPr>
              <a:t>'</a:t>
            </a:r>
            <a:r>
              <a:rPr lang="en-US" sz="1400" dirty="0" smtClean="0">
                <a:solidFill>
                  <a:schemeClr val="bg2">
                    <a:lumMod val="25000"/>
                  </a:schemeClr>
                </a:solidFill>
                <a:latin typeface="Consolas" charset="0"/>
                <a:ea typeface="Consolas" charset="0"/>
                <a:cs typeface="Consolas" charset="0"/>
              </a:rPr>
              <a:t>}</a:t>
            </a:r>
            <a:r>
              <a:rPr lang="en-US" sz="1400" dirty="0" smtClean="0">
                <a:latin typeface="Arial" charset="0"/>
                <a:ea typeface="Arial" charset="0"/>
                <a:cs typeface="Arial" charset="0"/>
              </a:rPr>
              <a:t> </a:t>
            </a:r>
            <a:endParaRPr lang="en-US" sz="1400" dirty="0"/>
          </a:p>
        </p:txBody>
      </p:sp>
      <p:sp>
        <p:nvSpPr>
          <p:cNvPr id="2" name="Rectangle 1"/>
          <p:cNvSpPr/>
          <p:nvPr/>
        </p:nvSpPr>
        <p:spPr>
          <a:xfrm>
            <a:off x="319097" y="3525670"/>
            <a:ext cx="4499595" cy="2795215"/>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p:cNvGrpSpPr/>
          <p:nvPr/>
        </p:nvGrpSpPr>
        <p:grpSpPr>
          <a:xfrm>
            <a:off x="289905" y="3771111"/>
            <a:ext cx="4283073" cy="2587501"/>
            <a:chOff x="7640244" y="2253118"/>
            <a:chExt cx="5301820" cy="3202951"/>
          </a:xfrm>
          <a:noFill/>
        </p:grpSpPr>
        <p:cxnSp>
          <p:nvCxnSpPr>
            <p:cNvPr id="104" name="Straight Arrow Connector 103"/>
            <p:cNvCxnSpPr/>
            <p:nvPr/>
          </p:nvCxnSpPr>
          <p:spPr>
            <a:xfrm flipV="1">
              <a:off x="10047493" y="2664809"/>
              <a:ext cx="0" cy="2340681"/>
            </a:xfrm>
            <a:prstGeom prst="straightConnector1">
              <a:avLst/>
            </a:prstGeom>
            <a:grpFill/>
            <a:ln>
              <a:tailEnd type="triangle"/>
            </a:ln>
          </p:spPr>
          <p:style>
            <a:lnRef idx="3">
              <a:schemeClr val="dk1"/>
            </a:lnRef>
            <a:fillRef idx="0">
              <a:schemeClr val="dk1"/>
            </a:fillRef>
            <a:effectRef idx="2">
              <a:schemeClr val="dk1"/>
            </a:effectRef>
            <a:fontRef idx="minor">
              <a:schemeClr val="tx1"/>
            </a:fontRef>
          </p:style>
        </p:cxnSp>
        <p:cxnSp>
          <p:nvCxnSpPr>
            <p:cNvPr id="105" name="Straight Arrow Connector 104"/>
            <p:cNvCxnSpPr/>
            <p:nvPr/>
          </p:nvCxnSpPr>
          <p:spPr>
            <a:xfrm>
              <a:off x="8772166" y="3850244"/>
              <a:ext cx="2652047" cy="0"/>
            </a:xfrm>
            <a:prstGeom prst="straightConnector1">
              <a:avLst/>
            </a:prstGeom>
            <a:grpFill/>
            <a:ln>
              <a:tailEnd type="triangle"/>
            </a:ln>
          </p:spPr>
          <p:style>
            <a:lnRef idx="3">
              <a:schemeClr val="dk1"/>
            </a:lnRef>
            <a:fillRef idx="0">
              <a:schemeClr val="dk1"/>
            </a:fillRef>
            <a:effectRef idx="2">
              <a:schemeClr val="dk1"/>
            </a:effectRef>
            <a:fontRef idx="minor">
              <a:schemeClr val="tx1"/>
            </a:fontRef>
          </p:style>
        </p:cxnSp>
        <p:sp>
          <p:nvSpPr>
            <p:cNvPr id="106" name="TextBox 105"/>
            <p:cNvSpPr txBox="1"/>
            <p:nvPr/>
          </p:nvSpPr>
          <p:spPr>
            <a:xfrm>
              <a:off x="9554348" y="2253118"/>
              <a:ext cx="923089" cy="457179"/>
            </a:xfrm>
            <a:prstGeom prst="rect">
              <a:avLst/>
            </a:prstGeom>
            <a:grpFill/>
          </p:spPr>
          <p:txBody>
            <a:bodyPr wrap="none" rtlCol="0">
              <a:spAutoFit/>
            </a:bodyPr>
            <a:lstStyle/>
            <a:p>
              <a:r>
                <a:rPr lang="en-US" b="1" dirty="0" smtClean="0"/>
                <a:t>North</a:t>
              </a:r>
              <a:endParaRPr lang="en-US" b="1" dirty="0"/>
            </a:p>
          </p:txBody>
        </p:sp>
        <p:sp>
          <p:nvSpPr>
            <p:cNvPr id="107" name="TextBox 106"/>
            <p:cNvSpPr txBox="1"/>
            <p:nvPr/>
          </p:nvSpPr>
          <p:spPr>
            <a:xfrm>
              <a:off x="9617971" y="4998890"/>
              <a:ext cx="921105" cy="457179"/>
            </a:xfrm>
            <a:prstGeom prst="rect">
              <a:avLst/>
            </a:prstGeom>
            <a:grpFill/>
          </p:spPr>
          <p:txBody>
            <a:bodyPr wrap="none" rtlCol="0">
              <a:spAutoFit/>
            </a:bodyPr>
            <a:lstStyle/>
            <a:p>
              <a:r>
                <a:rPr lang="en-US" b="1" smtClean="0"/>
                <a:t>South</a:t>
              </a:r>
              <a:endParaRPr lang="en-US" b="1" dirty="0"/>
            </a:p>
          </p:txBody>
        </p:sp>
        <p:sp>
          <p:nvSpPr>
            <p:cNvPr id="108" name="TextBox 107"/>
            <p:cNvSpPr txBox="1"/>
            <p:nvPr/>
          </p:nvSpPr>
          <p:spPr>
            <a:xfrm>
              <a:off x="10828164" y="3817461"/>
              <a:ext cx="2113900" cy="457179"/>
            </a:xfrm>
            <a:prstGeom prst="rect">
              <a:avLst/>
            </a:prstGeom>
            <a:grpFill/>
          </p:spPr>
          <p:txBody>
            <a:bodyPr wrap="none" rtlCol="0">
              <a:spAutoFit/>
            </a:bodyPr>
            <a:lstStyle/>
            <a:p>
              <a:r>
                <a:rPr lang="en-US" b="1" dirty="0" smtClean="0"/>
                <a:t>More Expensive</a:t>
              </a:r>
              <a:endParaRPr lang="en-US" b="1" dirty="0"/>
            </a:p>
          </p:txBody>
        </p:sp>
        <p:sp>
          <p:nvSpPr>
            <p:cNvPr id="109" name="TextBox 108"/>
            <p:cNvSpPr txBox="1"/>
            <p:nvPr/>
          </p:nvSpPr>
          <p:spPr>
            <a:xfrm>
              <a:off x="7640244" y="3612114"/>
              <a:ext cx="1212794" cy="457179"/>
            </a:xfrm>
            <a:prstGeom prst="rect">
              <a:avLst/>
            </a:prstGeom>
            <a:grpFill/>
          </p:spPr>
          <p:txBody>
            <a:bodyPr wrap="none" rtlCol="0">
              <a:spAutoFit/>
            </a:bodyPr>
            <a:lstStyle/>
            <a:p>
              <a:r>
                <a:rPr lang="en-US" b="1" smtClean="0"/>
                <a:t>Cheaper</a:t>
              </a:r>
              <a:endParaRPr lang="en-US" b="1" dirty="0"/>
            </a:p>
          </p:txBody>
        </p:sp>
        <p:sp>
          <p:nvSpPr>
            <p:cNvPr id="110" name="TextBox 109"/>
            <p:cNvSpPr txBox="1"/>
            <p:nvPr/>
          </p:nvSpPr>
          <p:spPr>
            <a:xfrm>
              <a:off x="10527559" y="3298522"/>
              <a:ext cx="804032" cy="419081"/>
            </a:xfrm>
            <a:prstGeom prst="rect">
              <a:avLst/>
            </a:prstGeom>
            <a:grpFill/>
          </p:spPr>
          <p:txBody>
            <a:bodyPr wrap="none" rtlCol="0">
              <a:spAutoFit/>
            </a:bodyPr>
            <a:lstStyle/>
            <a:p>
              <a:r>
                <a:rPr lang="en-US" sz="1600" smtClean="0"/>
                <a:t>Soma</a:t>
              </a:r>
              <a:endParaRPr lang="en-US" sz="1600" dirty="0"/>
            </a:p>
          </p:txBody>
        </p:sp>
        <p:sp>
          <p:nvSpPr>
            <p:cNvPr id="111" name="TextBox 110"/>
            <p:cNvSpPr txBox="1"/>
            <p:nvPr/>
          </p:nvSpPr>
          <p:spPr>
            <a:xfrm>
              <a:off x="9451120" y="3890805"/>
              <a:ext cx="700850" cy="419081"/>
            </a:xfrm>
            <a:prstGeom prst="rect">
              <a:avLst/>
            </a:prstGeom>
            <a:grpFill/>
          </p:spPr>
          <p:txBody>
            <a:bodyPr wrap="none" rtlCol="0">
              <a:spAutoFit/>
            </a:bodyPr>
            <a:lstStyle>
              <a:defPPr>
                <a:defRPr lang="en-US"/>
              </a:defPPr>
              <a:lvl1pPr>
                <a:defRPr sz="1600"/>
              </a:lvl1pPr>
            </a:lstStyle>
            <a:p>
              <a:r>
                <a:rPr lang="en-US" dirty="0" smtClean="0"/>
                <a:t>Civic</a:t>
              </a:r>
              <a:endParaRPr lang="en-US" dirty="0"/>
            </a:p>
          </p:txBody>
        </p:sp>
        <p:sp>
          <p:nvSpPr>
            <p:cNvPr id="112" name="TextBox 111"/>
            <p:cNvSpPr txBox="1"/>
            <p:nvPr/>
          </p:nvSpPr>
          <p:spPr>
            <a:xfrm>
              <a:off x="10801132" y="2843489"/>
              <a:ext cx="1180649" cy="419081"/>
            </a:xfrm>
            <a:prstGeom prst="rect">
              <a:avLst/>
            </a:prstGeom>
            <a:grpFill/>
          </p:spPr>
          <p:txBody>
            <a:bodyPr wrap="none" rtlCol="0">
              <a:spAutoFit/>
            </a:bodyPr>
            <a:lstStyle>
              <a:defPPr>
                <a:defRPr lang="en-US"/>
              </a:defPPr>
              <a:lvl1pPr>
                <a:defRPr sz="1600"/>
              </a:lvl1pPr>
            </a:lstStyle>
            <a:p>
              <a:r>
                <a:rPr lang="en-US" dirty="0" smtClean="0"/>
                <a:t>Fin. Distr.</a:t>
              </a:r>
              <a:endParaRPr lang="en-US" dirty="0"/>
            </a:p>
          </p:txBody>
        </p:sp>
        <p:sp>
          <p:nvSpPr>
            <p:cNvPr id="113" name="TextBox 112"/>
            <p:cNvSpPr txBox="1"/>
            <p:nvPr/>
          </p:nvSpPr>
          <p:spPr>
            <a:xfrm>
              <a:off x="8665411" y="3370804"/>
              <a:ext cx="995952" cy="419081"/>
            </a:xfrm>
            <a:prstGeom prst="rect">
              <a:avLst/>
            </a:prstGeom>
            <a:grpFill/>
          </p:spPr>
          <p:txBody>
            <a:bodyPr wrap="none" rtlCol="0">
              <a:spAutoFit/>
            </a:bodyPr>
            <a:lstStyle>
              <a:defPPr>
                <a:defRPr lang="en-US"/>
              </a:defPPr>
              <a:lvl1pPr>
                <a:defRPr sz="1600"/>
              </a:lvl1pPr>
            </a:lstStyle>
            <a:p>
              <a:r>
                <a:rPr lang="en-US" smtClean="0"/>
                <a:t>Tenderl</a:t>
              </a:r>
              <a:endParaRPr lang="en-US" dirty="0"/>
            </a:p>
          </p:txBody>
        </p:sp>
      </p:grpSp>
      <p:sp>
        <p:nvSpPr>
          <p:cNvPr id="114" name="Arc 113"/>
          <p:cNvSpPr/>
          <p:nvPr/>
        </p:nvSpPr>
        <p:spPr>
          <a:xfrm rot="9621592" flipH="1" flipV="1">
            <a:off x="3864802" y="4732404"/>
            <a:ext cx="1744992" cy="1897567"/>
          </a:xfrm>
          <a:prstGeom prst="arc">
            <a:avLst/>
          </a:prstGeom>
          <a:ln w="38100">
            <a:solidFill>
              <a:schemeClr val="tx1">
                <a:lumMod val="50000"/>
                <a:lumOff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2347E91-6F59-4549-8101-DA6AD817E647}" type="slidenum">
              <a:rPr lang="en-US" smtClean="0"/>
              <a:t>37</a:t>
            </a:fld>
            <a:endParaRPr lang="en-US"/>
          </a:p>
        </p:txBody>
      </p:sp>
    </p:spTree>
    <p:extLst>
      <p:ext uri="{BB962C8B-B14F-4D97-AF65-F5344CB8AC3E}">
        <p14:creationId xmlns:p14="http://schemas.microsoft.com/office/powerpoint/2010/main" val="12430949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518119" y="2806890"/>
            <a:ext cx="10967880" cy="1244223"/>
          </a:xfrm>
          <a:prstGeom prst="rect">
            <a:avLst/>
          </a:prstGeom>
        </p:spPr>
        <p:txBody>
          <a:bodyPr vert="horz" lIns="121916" tIns="121916" rIns="121916" bIns="121916" rtlCol="0" anchor="b" anchorCtr="0">
            <a:noAutofit/>
          </a:bodyPr>
          <a:lstStyle/>
          <a:p>
            <a:r>
              <a:rPr lang="en-US" sz="5400" dirty="0" smtClean="0">
                <a:solidFill>
                  <a:schemeClr val="bg1"/>
                </a:solidFill>
              </a:rPr>
              <a:t>Examples of Popular </a:t>
            </a:r>
            <a:r>
              <a:rPr lang="en-US" sz="5400" dirty="0" err="1" smtClean="0">
                <a:solidFill>
                  <a:schemeClr val="bg1"/>
                </a:solidFill>
              </a:rPr>
              <a:t>Embeddings</a:t>
            </a:r>
            <a:endParaRPr lang="en" sz="6000" dirty="0">
              <a:solidFill>
                <a:schemeClr val="bg1"/>
              </a:solidFill>
            </a:endParaRPr>
          </a:p>
        </p:txBody>
      </p:sp>
    </p:spTree>
    <p:extLst>
      <p:ext uri="{BB962C8B-B14F-4D97-AF65-F5344CB8AC3E}">
        <p14:creationId xmlns:p14="http://schemas.microsoft.com/office/powerpoint/2010/main" val="4723714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Rossman</a:t>
            </a:r>
            <a:r>
              <a:rPr lang="en-US" dirty="0" smtClean="0">
                <a:solidFill>
                  <a:schemeClr val="bg1"/>
                </a:solidFill>
              </a:rPr>
              <a:t> Store Sales</a:t>
            </a:r>
            <a:endParaRPr lang="en-US" dirty="0">
              <a:solidFill>
                <a:schemeClr val="bg1"/>
              </a:solidFill>
            </a:endParaRPr>
          </a:p>
        </p:txBody>
      </p:sp>
      <p:sp>
        <p:nvSpPr>
          <p:cNvPr id="2" name="Slide Number Placeholder 1"/>
          <p:cNvSpPr>
            <a:spLocks noGrp="1"/>
          </p:cNvSpPr>
          <p:nvPr>
            <p:ph type="sldNum" sz="quarter" idx="12"/>
          </p:nvPr>
        </p:nvSpPr>
        <p:spPr/>
        <p:txBody>
          <a:bodyPr/>
          <a:lstStyle/>
          <a:p>
            <a:fld id="{82347E91-6F59-4549-8101-DA6AD817E647}" type="slidenum">
              <a:rPr lang="en-US" smtClean="0"/>
              <a:t>39</a:t>
            </a:fld>
            <a:endParaRPr lang="en-US"/>
          </a:p>
        </p:txBody>
      </p:sp>
      <p:sp>
        <p:nvSpPr>
          <p:cNvPr id="8" name="Content Placeholder 2"/>
          <p:cNvSpPr txBox="1">
            <a:spLocks/>
          </p:cNvSpPr>
          <p:nvPr/>
        </p:nvSpPr>
        <p:spPr>
          <a:xfrm>
            <a:off x="712339" y="1013330"/>
            <a:ext cx="10515600" cy="226230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600" dirty="0" err="1" smtClean="0"/>
              <a:t>kaggle.com</a:t>
            </a:r>
            <a:r>
              <a:rPr lang="en-US" sz="3600" dirty="0" smtClean="0"/>
              <a:t>/c/</a:t>
            </a:r>
            <a:r>
              <a:rPr lang="en-US" sz="3600" dirty="0" err="1" smtClean="0"/>
              <a:t>rossmann</a:t>
            </a:r>
            <a:r>
              <a:rPr lang="en-US" sz="3600" dirty="0" smtClean="0"/>
              <a:t>-store-sales</a:t>
            </a:r>
            <a:endParaRPr lang="en-US" sz="3600" b="1" dirty="0" smtClean="0"/>
          </a:p>
          <a:p>
            <a:r>
              <a:rPr lang="en-US" sz="3600" b="1" dirty="0" smtClean="0"/>
              <a:t>Input: </a:t>
            </a:r>
            <a:r>
              <a:rPr lang="en-US" sz="3600" dirty="0" smtClean="0"/>
              <a:t>8 columns + engineered ones (ex: Store, State, </a:t>
            </a:r>
            <a:r>
              <a:rPr lang="en-US" sz="3600" dirty="0" err="1" smtClean="0"/>
              <a:t>DayOfWeek</a:t>
            </a:r>
            <a:r>
              <a:rPr lang="en-US" sz="3600" dirty="0" smtClean="0"/>
              <a:t>, Date, Customers, Open, Promo, </a:t>
            </a:r>
            <a:r>
              <a:rPr lang="en-US" sz="3600" dirty="0" err="1" smtClean="0"/>
              <a:t>StateHoliday</a:t>
            </a:r>
            <a:r>
              <a:rPr lang="en-US" sz="3600" dirty="0" smtClean="0"/>
              <a:t>, </a:t>
            </a:r>
            <a:r>
              <a:rPr lang="en-US" sz="3600" dirty="0" err="1" smtClean="0"/>
              <a:t>SchoolHoliday</a:t>
            </a:r>
            <a:r>
              <a:rPr lang="en-US" sz="3600" dirty="0" smtClean="0"/>
              <a:t>)</a:t>
            </a:r>
          </a:p>
          <a:p>
            <a:r>
              <a:rPr lang="en-US" sz="3600" b="1" dirty="0" smtClean="0"/>
              <a:t>Output: </a:t>
            </a:r>
            <a:r>
              <a:rPr lang="en-US" sz="3600" dirty="0" smtClean="0"/>
              <a:t>Sales</a:t>
            </a:r>
            <a:endParaRPr lang="en-US" sz="3600" dirty="0" smtClean="0">
              <a:solidFill>
                <a:schemeClr val="bg1"/>
              </a:solidFill>
            </a:endParaRPr>
          </a:p>
          <a:p>
            <a:r>
              <a:rPr lang="en-US" sz="3600" b="1" dirty="0" smtClean="0">
                <a:solidFill>
                  <a:schemeClr val="bg1"/>
                </a:solidFill>
              </a:rPr>
              <a:t>Embedding of State</a:t>
            </a:r>
            <a:endParaRPr lang="en-US" sz="3600" dirty="0" smtClean="0">
              <a:solidFill>
                <a:schemeClr val="bg1"/>
              </a:solidFill>
            </a:endParaRPr>
          </a:p>
          <a:p>
            <a:endParaRPr lang="en-US" dirty="0" smtClean="0"/>
          </a:p>
        </p:txBody>
      </p:sp>
    </p:spTree>
    <p:extLst>
      <p:ext uri="{BB962C8B-B14F-4D97-AF65-F5344CB8AC3E}">
        <p14:creationId xmlns:p14="http://schemas.microsoft.com/office/powerpoint/2010/main" val="1252414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sp>
        <p:nvSpPr>
          <p:cNvPr id="96"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In short, </a:t>
            </a:r>
            <a:r>
              <a:rPr lang="en-US" sz="4400" dirty="0" err="1" smtClean="0">
                <a:solidFill>
                  <a:srgbClr val="434343"/>
                </a:solidFill>
                <a:latin typeface="Calibri"/>
                <a:ea typeface="Calibri"/>
                <a:cs typeface="Calibri"/>
              </a:rPr>
              <a:t>embeddings</a:t>
            </a:r>
            <a:r>
              <a:rPr lang="en-US" sz="4400" dirty="0" smtClean="0">
                <a:solidFill>
                  <a:srgbClr val="434343"/>
                </a:solidFill>
                <a:latin typeface="Calibri"/>
                <a:ea typeface="Calibri"/>
                <a:cs typeface="Calibri"/>
              </a:rPr>
              <a:t> maps categorical variables into vectors</a:t>
            </a:r>
            <a:r>
              <a:rPr lang="en-US" sz="4000" dirty="0" smtClean="0">
                <a:solidFill>
                  <a:srgbClr val="434343"/>
                </a:solidFill>
                <a:latin typeface="Calibri"/>
                <a:ea typeface="Calibri"/>
                <a:cs typeface="Calibri"/>
              </a:rPr>
              <a:t> </a:t>
            </a:r>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4</a:t>
            </a:fld>
            <a:endParaRPr lang="en-US"/>
          </a:p>
        </p:txBody>
      </p:sp>
    </p:spTree>
    <p:extLst>
      <p:ext uri="{BB962C8B-B14F-4D97-AF65-F5344CB8AC3E}">
        <p14:creationId xmlns:p14="http://schemas.microsoft.com/office/powerpoint/2010/main" val="1169555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Rossman</a:t>
            </a:r>
            <a:r>
              <a:rPr lang="en-US" dirty="0" smtClean="0">
                <a:solidFill>
                  <a:schemeClr val="bg1"/>
                </a:solidFill>
              </a:rPr>
              <a:t> Store Sales</a:t>
            </a:r>
            <a:endParaRPr lang="en-US" dirty="0">
              <a:solidFill>
                <a:schemeClr val="bg1"/>
              </a:solidFill>
            </a:endParaRPr>
          </a:p>
        </p:txBody>
      </p:sp>
      <p:sp>
        <p:nvSpPr>
          <p:cNvPr id="96" name="Content Placeholder 2"/>
          <p:cNvSpPr>
            <a:spLocks noGrp="1"/>
          </p:cNvSpPr>
          <p:nvPr>
            <p:ph idx="1"/>
          </p:nvPr>
        </p:nvSpPr>
        <p:spPr>
          <a:xfrm>
            <a:off x="712339" y="1013330"/>
            <a:ext cx="10515600" cy="2262306"/>
          </a:xfrm>
        </p:spPr>
        <p:txBody>
          <a:bodyPr>
            <a:normAutofit fontScale="77500" lnSpcReduction="20000"/>
          </a:bodyPr>
          <a:lstStyle/>
          <a:p>
            <a:r>
              <a:rPr lang="en-US" sz="3600" dirty="0" err="1"/>
              <a:t>kaggle.com</a:t>
            </a:r>
            <a:r>
              <a:rPr lang="en-US" sz="3600" dirty="0"/>
              <a:t>/c/</a:t>
            </a:r>
            <a:r>
              <a:rPr lang="en-US" sz="3600" dirty="0" err="1"/>
              <a:t>rossmann</a:t>
            </a:r>
            <a:r>
              <a:rPr lang="en-US" sz="3600" dirty="0"/>
              <a:t>-store-sales</a:t>
            </a:r>
            <a:endParaRPr lang="en-US" sz="3600" b="1" dirty="0" smtClean="0"/>
          </a:p>
          <a:p>
            <a:r>
              <a:rPr lang="en-US" sz="3600" b="1" dirty="0" smtClean="0"/>
              <a:t>Input: </a:t>
            </a:r>
            <a:r>
              <a:rPr lang="en-US" sz="3600" dirty="0"/>
              <a:t>8 </a:t>
            </a:r>
            <a:r>
              <a:rPr lang="en-US" sz="3600" dirty="0" smtClean="0"/>
              <a:t>columns + engineered ones </a:t>
            </a:r>
            <a:r>
              <a:rPr lang="en-US" sz="3600" dirty="0"/>
              <a:t>(ex: Store</a:t>
            </a:r>
            <a:r>
              <a:rPr lang="en-US" sz="3600" dirty="0" smtClean="0"/>
              <a:t>, State, </a:t>
            </a:r>
            <a:r>
              <a:rPr lang="en-US" sz="3600" dirty="0" err="1"/>
              <a:t>DayOfWeek</a:t>
            </a:r>
            <a:r>
              <a:rPr lang="en-US" sz="3600" dirty="0"/>
              <a:t>, Date, Customers, Open, Promo, </a:t>
            </a:r>
            <a:r>
              <a:rPr lang="en-US" sz="3600" dirty="0" err="1"/>
              <a:t>StateHoliday</a:t>
            </a:r>
            <a:r>
              <a:rPr lang="en-US" sz="3600" dirty="0"/>
              <a:t>, </a:t>
            </a:r>
            <a:r>
              <a:rPr lang="en-US" sz="3600" dirty="0" err="1"/>
              <a:t>SchoolHoliday</a:t>
            </a:r>
            <a:r>
              <a:rPr lang="en-US" sz="3600" dirty="0"/>
              <a:t>)</a:t>
            </a:r>
            <a:endParaRPr lang="en-US" sz="3600" dirty="0" smtClean="0"/>
          </a:p>
          <a:p>
            <a:r>
              <a:rPr lang="en-US" sz="3600" b="1" dirty="0" smtClean="0"/>
              <a:t>Output: </a:t>
            </a:r>
            <a:r>
              <a:rPr lang="en-US" sz="3600" dirty="0" smtClean="0"/>
              <a:t>Sales</a:t>
            </a:r>
          </a:p>
          <a:p>
            <a:r>
              <a:rPr lang="en-US" sz="3600" b="1" dirty="0" smtClean="0"/>
              <a:t>Embedding of State (t-SNE projection)</a:t>
            </a:r>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40</a:t>
            </a:fld>
            <a:endParaRPr lang="en-US"/>
          </a:p>
        </p:txBody>
      </p:sp>
      <p:pic>
        <p:nvPicPr>
          <p:cNvPr id="4" name="Picture 3"/>
          <p:cNvPicPr>
            <a:picLocks noChangeAspect="1"/>
          </p:cNvPicPr>
          <p:nvPr/>
        </p:nvPicPr>
        <p:blipFill>
          <a:blip r:embed="rId3">
            <a:alphaModFix/>
          </a:blip>
          <a:stretch>
            <a:fillRect/>
          </a:stretch>
        </p:blipFill>
        <p:spPr>
          <a:xfrm>
            <a:off x="2383051" y="3275635"/>
            <a:ext cx="3684879" cy="3501341"/>
          </a:xfrm>
          <a:prstGeom prst="rect">
            <a:avLst/>
          </a:prstGeom>
        </p:spPr>
      </p:pic>
    </p:spTree>
    <p:extLst>
      <p:ext uri="{BB962C8B-B14F-4D97-AF65-F5344CB8AC3E}">
        <p14:creationId xmlns:p14="http://schemas.microsoft.com/office/powerpoint/2010/main" val="6748151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Rossman</a:t>
            </a:r>
            <a:r>
              <a:rPr lang="en-US" dirty="0" smtClean="0">
                <a:solidFill>
                  <a:schemeClr val="bg1"/>
                </a:solidFill>
              </a:rPr>
              <a:t> Store Sales</a:t>
            </a:r>
            <a:endParaRPr lang="en-US" dirty="0">
              <a:solidFill>
                <a:schemeClr val="bg1"/>
              </a:solidFill>
            </a:endParaRPr>
          </a:p>
        </p:txBody>
      </p:sp>
      <p:sp>
        <p:nvSpPr>
          <p:cNvPr id="96" name="Content Placeholder 2"/>
          <p:cNvSpPr>
            <a:spLocks noGrp="1"/>
          </p:cNvSpPr>
          <p:nvPr>
            <p:ph idx="1"/>
          </p:nvPr>
        </p:nvSpPr>
        <p:spPr>
          <a:xfrm>
            <a:off x="712339" y="1013330"/>
            <a:ext cx="10515600" cy="2262306"/>
          </a:xfrm>
        </p:spPr>
        <p:txBody>
          <a:bodyPr>
            <a:normAutofit fontScale="77500" lnSpcReduction="20000"/>
          </a:bodyPr>
          <a:lstStyle/>
          <a:p>
            <a:r>
              <a:rPr lang="en-US" sz="3600" dirty="0" err="1"/>
              <a:t>kaggle.com</a:t>
            </a:r>
            <a:r>
              <a:rPr lang="en-US" sz="3600" dirty="0"/>
              <a:t>/c/</a:t>
            </a:r>
            <a:r>
              <a:rPr lang="en-US" sz="3600" dirty="0" err="1"/>
              <a:t>rossmann</a:t>
            </a:r>
            <a:r>
              <a:rPr lang="en-US" sz="3600" dirty="0"/>
              <a:t>-store-sales</a:t>
            </a:r>
            <a:endParaRPr lang="en-US" sz="3600" b="1" dirty="0" smtClean="0"/>
          </a:p>
          <a:p>
            <a:r>
              <a:rPr lang="en-US" sz="3600" b="1" dirty="0" smtClean="0"/>
              <a:t>Input: </a:t>
            </a:r>
            <a:r>
              <a:rPr lang="en-US" sz="3600" dirty="0"/>
              <a:t>8 </a:t>
            </a:r>
            <a:r>
              <a:rPr lang="en-US" sz="3600" dirty="0" smtClean="0"/>
              <a:t>columns + engineered ones </a:t>
            </a:r>
            <a:r>
              <a:rPr lang="en-US" sz="3600" dirty="0"/>
              <a:t>(ex: Store</a:t>
            </a:r>
            <a:r>
              <a:rPr lang="en-US" sz="3600" dirty="0" smtClean="0"/>
              <a:t>, State, </a:t>
            </a:r>
            <a:r>
              <a:rPr lang="en-US" sz="3600" dirty="0" err="1"/>
              <a:t>DayOfWeek</a:t>
            </a:r>
            <a:r>
              <a:rPr lang="en-US" sz="3600" dirty="0"/>
              <a:t>, Date, Customers, Open, Promo, </a:t>
            </a:r>
            <a:r>
              <a:rPr lang="en-US" sz="3600" dirty="0" err="1"/>
              <a:t>StateHoliday</a:t>
            </a:r>
            <a:r>
              <a:rPr lang="en-US" sz="3600" dirty="0"/>
              <a:t>, </a:t>
            </a:r>
            <a:r>
              <a:rPr lang="en-US" sz="3600" dirty="0" err="1"/>
              <a:t>SchoolHoliday</a:t>
            </a:r>
            <a:r>
              <a:rPr lang="en-US" sz="3600" dirty="0"/>
              <a:t>)</a:t>
            </a:r>
            <a:endParaRPr lang="en-US" sz="3600" dirty="0" smtClean="0"/>
          </a:p>
          <a:p>
            <a:r>
              <a:rPr lang="en-US" sz="3600" b="1" dirty="0" smtClean="0"/>
              <a:t>Output: </a:t>
            </a:r>
            <a:r>
              <a:rPr lang="en-US" sz="3600" dirty="0" smtClean="0"/>
              <a:t>Sales</a:t>
            </a:r>
          </a:p>
          <a:p>
            <a:r>
              <a:rPr lang="en-US" sz="3600" b="1" dirty="0" smtClean="0"/>
              <a:t>Embedding of State</a:t>
            </a:r>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41</a:t>
            </a:fld>
            <a:endParaRPr lang="en-US"/>
          </a:p>
        </p:txBody>
      </p:sp>
      <p:pic>
        <p:nvPicPr>
          <p:cNvPr id="4" name="Picture 3"/>
          <p:cNvPicPr>
            <a:picLocks noChangeAspect="1"/>
          </p:cNvPicPr>
          <p:nvPr/>
        </p:nvPicPr>
        <p:blipFill>
          <a:blip r:embed="rId3">
            <a:alphaModFix/>
          </a:blip>
          <a:stretch>
            <a:fillRect/>
          </a:stretch>
        </p:blipFill>
        <p:spPr>
          <a:xfrm>
            <a:off x="2383051" y="3275635"/>
            <a:ext cx="3684879" cy="3501341"/>
          </a:xfrm>
          <a:prstGeom prst="rect">
            <a:avLst/>
          </a:prstGeom>
        </p:spPr>
      </p:pic>
      <p:pic>
        <p:nvPicPr>
          <p:cNvPr id="6" name="Picture 2" descr="mage result for map of germany st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939" y="3275635"/>
            <a:ext cx="2853703" cy="3331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02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Rossman</a:t>
            </a:r>
            <a:r>
              <a:rPr lang="en-US" dirty="0" smtClean="0">
                <a:solidFill>
                  <a:schemeClr val="bg1"/>
                </a:solidFill>
              </a:rPr>
              <a:t> Store Sales</a:t>
            </a:r>
            <a:endParaRPr lang="en-US" dirty="0">
              <a:solidFill>
                <a:schemeClr val="bg1"/>
              </a:solidFill>
            </a:endParaRPr>
          </a:p>
        </p:txBody>
      </p:sp>
      <p:sp>
        <p:nvSpPr>
          <p:cNvPr id="96" name="Content Placeholder 2"/>
          <p:cNvSpPr>
            <a:spLocks noGrp="1"/>
          </p:cNvSpPr>
          <p:nvPr>
            <p:ph idx="1"/>
          </p:nvPr>
        </p:nvSpPr>
        <p:spPr>
          <a:xfrm>
            <a:off x="712339" y="1013330"/>
            <a:ext cx="10515600" cy="2262306"/>
          </a:xfrm>
        </p:spPr>
        <p:txBody>
          <a:bodyPr>
            <a:normAutofit fontScale="77500" lnSpcReduction="20000"/>
          </a:bodyPr>
          <a:lstStyle/>
          <a:p>
            <a:r>
              <a:rPr lang="en-US" sz="3600" dirty="0" err="1"/>
              <a:t>kaggle.com</a:t>
            </a:r>
            <a:r>
              <a:rPr lang="en-US" sz="3600" dirty="0"/>
              <a:t>/c/</a:t>
            </a:r>
            <a:r>
              <a:rPr lang="en-US" sz="3600" dirty="0" err="1"/>
              <a:t>rossmann</a:t>
            </a:r>
            <a:r>
              <a:rPr lang="en-US" sz="3600" dirty="0"/>
              <a:t>-store-sales</a:t>
            </a:r>
            <a:endParaRPr lang="en-US" sz="3600" b="1" dirty="0" smtClean="0"/>
          </a:p>
          <a:p>
            <a:r>
              <a:rPr lang="en-US" sz="3600" b="1" dirty="0" smtClean="0"/>
              <a:t>Input: </a:t>
            </a:r>
            <a:r>
              <a:rPr lang="en-US" sz="3600" dirty="0"/>
              <a:t>8 </a:t>
            </a:r>
            <a:r>
              <a:rPr lang="en-US" sz="3600" dirty="0" smtClean="0"/>
              <a:t>columns + engineered ones </a:t>
            </a:r>
            <a:r>
              <a:rPr lang="en-US" sz="3600" dirty="0"/>
              <a:t>(ex: Store</a:t>
            </a:r>
            <a:r>
              <a:rPr lang="en-US" sz="3600" dirty="0" smtClean="0"/>
              <a:t>, State, </a:t>
            </a:r>
            <a:r>
              <a:rPr lang="en-US" sz="3600" dirty="0" err="1"/>
              <a:t>DayOfWeek</a:t>
            </a:r>
            <a:r>
              <a:rPr lang="en-US" sz="3600" dirty="0"/>
              <a:t>, Date, Customers, Open, Promo, </a:t>
            </a:r>
            <a:r>
              <a:rPr lang="en-US" sz="3600" dirty="0" err="1"/>
              <a:t>StateHoliday</a:t>
            </a:r>
            <a:r>
              <a:rPr lang="en-US" sz="3600" dirty="0"/>
              <a:t>, </a:t>
            </a:r>
            <a:r>
              <a:rPr lang="en-US" sz="3600" dirty="0" err="1"/>
              <a:t>SchoolHoliday</a:t>
            </a:r>
            <a:r>
              <a:rPr lang="en-US" sz="3600" dirty="0"/>
              <a:t>)</a:t>
            </a:r>
            <a:endParaRPr lang="en-US" sz="3600" dirty="0" smtClean="0"/>
          </a:p>
          <a:p>
            <a:r>
              <a:rPr lang="en-US" sz="3600" b="1" dirty="0" smtClean="0"/>
              <a:t>Output: </a:t>
            </a:r>
            <a:r>
              <a:rPr lang="en-US" sz="3600" dirty="0" smtClean="0"/>
              <a:t>Sales</a:t>
            </a:r>
          </a:p>
          <a:p>
            <a:r>
              <a:rPr lang="en-US" sz="3600" b="1" dirty="0" smtClean="0"/>
              <a:t>Embedding of State</a:t>
            </a:r>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42</a:t>
            </a:fld>
            <a:endParaRPr lang="en-US"/>
          </a:p>
        </p:txBody>
      </p:sp>
      <p:pic>
        <p:nvPicPr>
          <p:cNvPr id="4" name="Picture 3"/>
          <p:cNvPicPr>
            <a:picLocks noChangeAspect="1"/>
          </p:cNvPicPr>
          <p:nvPr/>
        </p:nvPicPr>
        <p:blipFill>
          <a:blip r:embed="rId3">
            <a:alphaModFix/>
          </a:blip>
          <a:stretch>
            <a:fillRect/>
          </a:stretch>
        </p:blipFill>
        <p:spPr>
          <a:xfrm>
            <a:off x="2383051" y="3275635"/>
            <a:ext cx="3684879" cy="3501341"/>
          </a:xfrm>
          <a:prstGeom prst="rect">
            <a:avLst/>
          </a:prstGeom>
        </p:spPr>
      </p:pic>
      <p:pic>
        <p:nvPicPr>
          <p:cNvPr id="4098" name="Picture 2" descr="mage result for map of germany st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939" y="3275635"/>
            <a:ext cx="2853703" cy="3331049"/>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2969623" y="3744686"/>
            <a:ext cx="1716153" cy="993373"/>
          </a:xfrm>
          <a:custGeom>
            <a:avLst/>
            <a:gdLst>
              <a:gd name="connsiteX0" fmla="*/ 200297 w 1716153"/>
              <a:gd name="connsiteY0" fmla="*/ 52251 h 993373"/>
              <a:gd name="connsiteX1" fmla="*/ 139337 w 1716153"/>
              <a:gd name="connsiteY1" fmla="*/ 139337 h 993373"/>
              <a:gd name="connsiteX2" fmla="*/ 121920 w 1716153"/>
              <a:gd name="connsiteY2" fmla="*/ 165463 h 993373"/>
              <a:gd name="connsiteX3" fmla="*/ 87086 w 1716153"/>
              <a:gd name="connsiteY3" fmla="*/ 226423 h 993373"/>
              <a:gd name="connsiteX4" fmla="*/ 69668 w 1716153"/>
              <a:gd name="connsiteY4" fmla="*/ 243840 h 993373"/>
              <a:gd name="connsiteX5" fmla="*/ 43543 w 1716153"/>
              <a:gd name="connsiteY5" fmla="*/ 322217 h 993373"/>
              <a:gd name="connsiteX6" fmla="*/ 26126 w 1716153"/>
              <a:gd name="connsiteY6" fmla="*/ 374468 h 993373"/>
              <a:gd name="connsiteX7" fmla="*/ 17417 w 1716153"/>
              <a:gd name="connsiteY7" fmla="*/ 426720 h 993373"/>
              <a:gd name="connsiteX8" fmla="*/ 0 w 1716153"/>
              <a:gd name="connsiteY8" fmla="*/ 513805 h 993373"/>
              <a:gd name="connsiteX9" fmla="*/ 17417 w 1716153"/>
              <a:gd name="connsiteY9" fmla="*/ 705394 h 993373"/>
              <a:gd name="connsiteX10" fmla="*/ 43543 w 1716153"/>
              <a:gd name="connsiteY10" fmla="*/ 757645 h 993373"/>
              <a:gd name="connsiteX11" fmla="*/ 60960 w 1716153"/>
              <a:gd name="connsiteY11" fmla="*/ 775063 h 993373"/>
              <a:gd name="connsiteX12" fmla="*/ 78377 w 1716153"/>
              <a:gd name="connsiteY12" fmla="*/ 801188 h 993373"/>
              <a:gd name="connsiteX13" fmla="*/ 104503 w 1716153"/>
              <a:gd name="connsiteY13" fmla="*/ 818605 h 993373"/>
              <a:gd name="connsiteX14" fmla="*/ 121920 w 1716153"/>
              <a:gd name="connsiteY14" fmla="*/ 836023 h 993373"/>
              <a:gd name="connsiteX15" fmla="*/ 148046 w 1716153"/>
              <a:gd name="connsiteY15" fmla="*/ 853440 h 993373"/>
              <a:gd name="connsiteX16" fmla="*/ 174171 w 1716153"/>
              <a:gd name="connsiteY16" fmla="*/ 879565 h 993373"/>
              <a:gd name="connsiteX17" fmla="*/ 226423 w 1716153"/>
              <a:gd name="connsiteY17" fmla="*/ 896983 h 993373"/>
              <a:gd name="connsiteX18" fmla="*/ 496388 w 1716153"/>
              <a:gd name="connsiteY18" fmla="*/ 914400 h 993373"/>
              <a:gd name="connsiteX19" fmla="*/ 670560 w 1716153"/>
              <a:gd name="connsiteY19" fmla="*/ 923108 h 993373"/>
              <a:gd name="connsiteX20" fmla="*/ 731520 w 1716153"/>
              <a:gd name="connsiteY20" fmla="*/ 931817 h 993373"/>
              <a:gd name="connsiteX21" fmla="*/ 809897 w 1716153"/>
              <a:gd name="connsiteY21" fmla="*/ 940525 h 993373"/>
              <a:gd name="connsiteX22" fmla="*/ 836023 w 1716153"/>
              <a:gd name="connsiteY22" fmla="*/ 949234 h 993373"/>
              <a:gd name="connsiteX23" fmla="*/ 923108 w 1716153"/>
              <a:gd name="connsiteY23" fmla="*/ 966651 h 993373"/>
              <a:gd name="connsiteX24" fmla="*/ 949234 w 1716153"/>
              <a:gd name="connsiteY24" fmla="*/ 975360 h 993373"/>
              <a:gd name="connsiteX25" fmla="*/ 1454331 w 1716153"/>
              <a:gd name="connsiteY25" fmla="*/ 975360 h 993373"/>
              <a:gd name="connsiteX26" fmla="*/ 1567543 w 1716153"/>
              <a:gd name="connsiteY26" fmla="*/ 949234 h 993373"/>
              <a:gd name="connsiteX27" fmla="*/ 1611086 w 1716153"/>
              <a:gd name="connsiteY27" fmla="*/ 914400 h 993373"/>
              <a:gd name="connsiteX28" fmla="*/ 1637211 w 1716153"/>
              <a:gd name="connsiteY28" fmla="*/ 896983 h 993373"/>
              <a:gd name="connsiteX29" fmla="*/ 1689463 w 1716153"/>
              <a:gd name="connsiteY29" fmla="*/ 836023 h 993373"/>
              <a:gd name="connsiteX30" fmla="*/ 1698171 w 1716153"/>
              <a:gd name="connsiteY30" fmla="*/ 809897 h 993373"/>
              <a:gd name="connsiteX31" fmla="*/ 1715588 w 1716153"/>
              <a:gd name="connsiteY31" fmla="*/ 775063 h 993373"/>
              <a:gd name="connsiteX32" fmla="*/ 1706880 w 1716153"/>
              <a:gd name="connsiteY32" fmla="*/ 679268 h 993373"/>
              <a:gd name="connsiteX33" fmla="*/ 1689463 w 1716153"/>
              <a:gd name="connsiteY33" fmla="*/ 653143 h 993373"/>
              <a:gd name="connsiteX34" fmla="*/ 1645920 w 1716153"/>
              <a:gd name="connsiteY34" fmla="*/ 618308 h 993373"/>
              <a:gd name="connsiteX35" fmla="*/ 1619794 w 1716153"/>
              <a:gd name="connsiteY35" fmla="*/ 609600 h 993373"/>
              <a:gd name="connsiteX36" fmla="*/ 1584960 w 1716153"/>
              <a:gd name="connsiteY36" fmla="*/ 592183 h 993373"/>
              <a:gd name="connsiteX37" fmla="*/ 1454331 w 1716153"/>
              <a:gd name="connsiteY37" fmla="*/ 566057 h 993373"/>
              <a:gd name="connsiteX38" fmla="*/ 1410788 w 1716153"/>
              <a:gd name="connsiteY38" fmla="*/ 557348 h 993373"/>
              <a:gd name="connsiteX39" fmla="*/ 1358537 w 1716153"/>
              <a:gd name="connsiteY39" fmla="*/ 548640 h 993373"/>
              <a:gd name="connsiteX40" fmla="*/ 1271451 w 1716153"/>
              <a:gd name="connsiteY40" fmla="*/ 531223 h 993373"/>
              <a:gd name="connsiteX41" fmla="*/ 1219200 w 1716153"/>
              <a:gd name="connsiteY41" fmla="*/ 522514 h 993373"/>
              <a:gd name="connsiteX42" fmla="*/ 1193074 w 1716153"/>
              <a:gd name="connsiteY42" fmla="*/ 513805 h 993373"/>
              <a:gd name="connsiteX43" fmla="*/ 1158240 w 1716153"/>
              <a:gd name="connsiteY43" fmla="*/ 505097 h 993373"/>
              <a:gd name="connsiteX44" fmla="*/ 1105988 w 1716153"/>
              <a:gd name="connsiteY44" fmla="*/ 487680 h 993373"/>
              <a:gd name="connsiteX45" fmla="*/ 1079863 w 1716153"/>
              <a:gd name="connsiteY45" fmla="*/ 478971 h 993373"/>
              <a:gd name="connsiteX46" fmla="*/ 1053737 w 1716153"/>
              <a:gd name="connsiteY46" fmla="*/ 452845 h 993373"/>
              <a:gd name="connsiteX47" fmla="*/ 975360 w 1716153"/>
              <a:gd name="connsiteY47" fmla="*/ 400594 h 993373"/>
              <a:gd name="connsiteX48" fmla="*/ 923108 w 1716153"/>
              <a:gd name="connsiteY48" fmla="*/ 365760 h 993373"/>
              <a:gd name="connsiteX49" fmla="*/ 896983 w 1716153"/>
              <a:gd name="connsiteY49" fmla="*/ 348343 h 993373"/>
              <a:gd name="connsiteX50" fmla="*/ 870857 w 1716153"/>
              <a:gd name="connsiteY50" fmla="*/ 339634 h 993373"/>
              <a:gd name="connsiteX51" fmla="*/ 818606 w 1716153"/>
              <a:gd name="connsiteY51" fmla="*/ 287383 h 993373"/>
              <a:gd name="connsiteX52" fmla="*/ 801188 w 1716153"/>
              <a:gd name="connsiteY52" fmla="*/ 269965 h 993373"/>
              <a:gd name="connsiteX53" fmla="*/ 740228 w 1716153"/>
              <a:gd name="connsiteY53" fmla="*/ 191588 h 993373"/>
              <a:gd name="connsiteX54" fmla="*/ 714103 w 1716153"/>
              <a:gd name="connsiteY54" fmla="*/ 148045 h 993373"/>
              <a:gd name="connsiteX55" fmla="*/ 687977 w 1716153"/>
              <a:gd name="connsiteY55" fmla="*/ 95794 h 993373"/>
              <a:gd name="connsiteX56" fmla="*/ 609600 w 1716153"/>
              <a:gd name="connsiteY56" fmla="*/ 60960 h 993373"/>
              <a:gd name="connsiteX57" fmla="*/ 539931 w 1716153"/>
              <a:gd name="connsiteY57" fmla="*/ 43543 h 993373"/>
              <a:gd name="connsiteX58" fmla="*/ 487680 w 1716153"/>
              <a:gd name="connsiteY58" fmla="*/ 26125 h 993373"/>
              <a:gd name="connsiteX59" fmla="*/ 461554 w 1716153"/>
              <a:gd name="connsiteY59" fmla="*/ 17417 h 993373"/>
              <a:gd name="connsiteX60" fmla="*/ 374468 w 1716153"/>
              <a:gd name="connsiteY60" fmla="*/ 0 h 993373"/>
              <a:gd name="connsiteX61" fmla="*/ 269966 w 1716153"/>
              <a:gd name="connsiteY61" fmla="*/ 26125 h 993373"/>
              <a:gd name="connsiteX62" fmla="*/ 243840 w 1716153"/>
              <a:gd name="connsiteY62" fmla="*/ 34834 h 993373"/>
              <a:gd name="connsiteX63" fmla="*/ 200297 w 1716153"/>
              <a:gd name="connsiteY63" fmla="*/ 52251 h 99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16153" h="993373">
                <a:moveTo>
                  <a:pt x="200297" y="52251"/>
                </a:moveTo>
                <a:cubicBezTo>
                  <a:pt x="182880" y="69668"/>
                  <a:pt x="182222" y="75008"/>
                  <a:pt x="139337" y="139337"/>
                </a:cubicBezTo>
                <a:cubicBezTo>
                  <a:pt x="133531" y="148046"/>
                  <a:pt x="126601" y="156102"/>
                  <a:pt x="121920" y="165463"/>
                </a:cubicBezTo>
                <a:cubicBezTo>
                  <a:pt x="110002" y="189299"/>
                  <a:pt x="103497" y="205910"/>
                  <a:pt x="87086" y="226423"/>
                </a:cubicBezTo>
                <a:cubicBezTo>
                  <a:pt x="81957" y="232834"/>
                  <a:pt x="75474" y="238034"/>
                  <a:pt x="69668" y="243840"/>
                </a:cubicBezTo>
                <a:lnTo>
                  <a:pt x="43543" y="322217"/>
                </a:lnTo>
                <a:cubicBezTo>
                  <a:pt x="43542" y="322221"/>
                  <a:pt x="26127" y="374463"/>
                  <a:pt x="26126" y="374468"/>
                </a:cubicBezTo>
                <a:cubicBezTo>
                  <a:pt x="23223" y="391885"/>
                  <a:pt x="20671" y="409365"/>
                  <a:pt x="17417" y="426720"/>
                </a:cubicBezTo>
                <a:cubicBezTo>
                  <a:pt x="11961" y="455816"/>
                  <a:pt x="0" y="513805"/>
                  <a:pt x="0" y="513805"/>
                </a:cubicBezTo>
                <a:cubicBezTo>
                  <a:pt x="6146" y="624435"/>
                  <a:pt x="-3247" y="633073"/>
                  <a:pt x="17417" y="705394"/>
                </a:cubicBezTo>
                <a:cubicBezTo>
                  <a:pt x="24572" y="730434"/>
                  <a:pt x="26580" y="736441"/>
                  <a:pt x="43543" y="757645"/>
                </a:cubicBezTo>
                <a:cubicBezTo>
                  <a:pt x="48672" y="764056"/>
                  <a:pt x="55831" y="768652"/>
                  <a:pt x="60960" y="775063"/>
                </a:cubicBezTo>
                <a:cubicBezTo>
                  <a:pt x="67498" y="783236"/>
                  <a:pt x="70976" y="793787"/>
                  <a:pt x="78377" y="801188"/>
                </a:cubicBezTo>
                <a:cubicBezTo>
                  <a:pt x="85778" y="808589"/>
                  <a:pt x="96330" y="812067"/>
                  <a:pt x="104503" y="818605"/>
                </a:cubicBezTo>
                <a:cubicBezTo>
                  <a:pt x="110914" y="823734"/>
                  <a:pt x="115509" y="830894"/>
                  <a:pt x="121920" y="836023"/>
                </a:cubicBezTo>
                <a:cubicBezTo>
                  <a:pt x="130093" y="842561"/>
                  <a:pt x="140005" y="846740"/>
                  <a:pt x="148046" y="853440"/>
                </a:cubicBezTo>
                <a:cubicBezTo>
                  <a:pt x="157507" y="861324"/>
                  <a:pt x="163405" y="873584"/>
                  <a:pt x="174171" y="879565"/>
                </a:cubicBezTo>
                <a:cubicBezTo>
                  <a:pt x="190220" y="888481"/>
                  <a:pt x="208612" y="892530"/>
                  <a:pt x="226423" y="896983"/>
                </a:cubicBezTo>
                <a:cubicBezTo>
                  <a:pt x="338349" y="924963"/>
                  <a:pt x="242728" y="903606"/>
                  <a:pt x="496388" y="914400"/>
                </a:cubicBezTo>
                <a:lnTo>
                  <a:pt x="670560" y="923108"/>
                </a:lnTo>
                <a:lnTo>
                  <a:pt x="731520" y="931817"/>
                </a:lnTo>
                <a:cubicBezTo>
                  <a:pt x="757603" y="935077"/>
                  <a:pt x="783968" y="936204"/>
                  <a:pt x="809897" y="940525"/>
                </a:cubicBezTo>
                <a:cubicBezTo>
                  <a:pt x="818952" y="942034"/>
                  <a:pt x="827196" y="946712"/>
                  <a:pt x="836023" y="949234"/>
                </a:cubicBezTo>
                <a:cubicBezTo>
                  <a:pt x="872401" y="959628"/>
                  <a:pt x="882045" y="959808"/>
                  <a:pt x="923108" y="966651"/>
                </a:cubicBezTo>
                <a:cubicBezTo>
                  <a:pt x="931817" y="969554"/>
                  <a:pt x="940328" y="973134"/>
                  <a:pt x="949234" y="975360"/>
                </a:cubicBezTo>
                <a:cubicBezTo>
                  <a:pt x="1107502" y="1014926"/>
                  <a:pt x="1353958" y="977254"/>
                  <a:pt x="1454331" y="975360"/>
                </a:cubicBezTo>
                <a:cubicBezTo>
                  <a:pt x="1482433" y="971345"/>
                  <a:pt x="1541463" y="966621"/>
                  <a:pt x="1567543" y="949234"/>
                </a:cubicBezTo>
                <a:cubicBezTo>
                  <a:pt x="1647951" y="895628"/>
                  <a:pt x="1549042" y="964035"/>
                  <a:pt x="1611086" y="914400"/>
                </a:cubicBezTo>
                <a:cubicBezTo>
                  <a:pt x="1619259" y="907862"/>
                  <a:pt x="1629265" y="903794"/>
                  <a:pt x="1637211" y="896983"/>
                </a:cubicBezTo>
                <a:cubicBezTo>
                  <a:pt x="1670061" y="868826"/>
                  <a:pt x="1668919" y="866839"/>
                  <a:pt x="1689463" y="836023"/>
                </a:cubicBezTo>
                <a:cubicBezTo>
                  <a:pt x="1692366" y="827314"/>
                  <a:pt x="1694555" y="818334"/>
                  <a:pt x="1698171" y="809897"/>
                </a:cubicBezTo>
                <a:cubicBezTo>
                  <a:pt x="1703285" y="797965"/>
                  <a:pt x="1714724" y="788016"/>
                  <a:pt x="1715588" y="775063"/>
                </a:cubicBezTo>
                <a:cubicBezTo>
                  <a:pt x="1717721" y="743071"/>
                  <a:pt x="1713598" y="710620"/>
                  <a:pt x="1706880" y="679268"/>
                </a:cubicBezTo>
                <a:cubicBezTo>
                  <a:pt x="1704687" y="669034"/>
                  <a:pt x="1696001" y="661316"/>
                  <a:pt x="1689463" y="653143"/>
                </a:cubicBezTo>
                <a:cubicBezTo>
                  <a:pt x="1678662" y="639641"/>
                  <a:pt x="1661011" y="625853"/>
                  <a:pt x="1645920" y="618308"/>
                </a:cubicBezTo>
                <a:cubicBezTo>
                  <a:pt x="1637709" y="614203"/>
                  <a:pt x="1628231" y="613216"/>
                  <a:pt x="1619794" y="609600"/>
                </a:cubicBezTo>
                <a:cubicBezTo>
                  <a:pt x="1607862" y="604486"/>
                  <a:pt x="1597276" y="596288"/>
                  <a:pt x="1584960" y="592183"/>
                </a:cubicBezTo>
                <a:cubicBezTo>
                  <a:pt x="1526056" y="572548"/>
                  <a:pt x="1512682" y="575782"/>
                  <a:pt x="1454331" y="566057"/>
                </a:cubicBezTo>
                <a:cubicBezTo>
                  <a:pt x="1439731" y="563624"/>
                  <a:pt x="1425351" y="559996"/>
                  <a:pt x="1410788" y="557348"/>
                </a:cubicBezTo>
                <a:cubicBezTo>
                  <a:pt x="1393416" y="554189"/>
                  <a:pt x="1375892" y="551894"/>
                  <a:pt x="1358537" y="548640"/>
                </a:cubicBezTo>
                <a:cubicBezTo>
                  <a:pt x="1329440" y="543185"/>
                  <a:pt x="1300652" y="536090"/>
                  <a:pt x="1271451" y="531223"/>
                </a:cubicBezTo>
                <a:cubicBezTo>
                  <a:pt x="1254034" y="528320"/>
                  <a:pt x="1236437" y="526345"/>
                  <a:pt x="1219200" y="522514"/>
                </a:cubicBezTo>
                <a:cubicBezTo>
                  <a:pt x="1210239" y="520523"/>
                  <a:pt x="1201901" y="516327"/>
                  <a:pt x="1193074" y="513805"/>
                </a:cubicBezTo>
                <a:cubicBezTo>
                  <a:pt x="1181566" y="510517"/>
                  <a:pt x="1169704" y="508536"/>
                  <a:pt x="1158240" y="505097"/>
                </a:cubicBezTo>
                <a:cubicBezTo>
                  <a:pt x="1140655" y="499822"/>
                  <a:pt x="1123405" y="493486"/>
                  <a:pt x="1105988" y="487680"/>
                </a:cubicBezTo>
                <a:lnTo>
                  <a:pt x="1079863" y="478971"/>
                </a:lnTo>
                <a:cubicBezTo>
                  <a:pt x="1071154" y="470262"/>
                  <a:pt x="1063459" y="460406"/>
                  <a:pt x="1053737" y="452845"/>
                </a:cubicBezTo>
                <a:cubicBezTo>
                  <a:pt x="1053730" y="452840"/>
                  <a:pt x="988426" y="409305"/>
                  <a:pt x="975360" y="400594"/>
                </a:cubicBezTo>
                <a:lnTo>
                  <a:pt x="923108" y="365760"/>
                </a:lnTo>
                <a:cubicBezTo>
                  <a:pt x="914400" y="359954"/>
                  <a:pt x="906912" y="351653"/>
                  <a:pt x="896983" y="348343"/>
                </a:cubicBezTo>
                <a:lnTo>
                  <a:pt x="870857" y="339634"/>
                </a:lnTo>
                <a:lnTo>
                  <a:pt x="818606" y="287383"/>
                </a:lnTo>
                <a:cubicBezTo>
                  <a:pt x="812800" y="281577"/>
                  <a:pt x="805743" y="276797"/>
                  <a:pt x="801188" y="269965"/>
                </a:cubicBezTo>
                <a:cubicBezTo>
                  <a:pt x="759522" y="207467"/>
                  <a:pt x="781156" y="232516"/>
                  <a:pt x="740228" y="191588"/>
                </a:cubicBezTo>
                <a:cubicBezTo>
                  <a:pt x="715562" y="117588"/>
                  <a:pt x="749962" y="207810"/>
                  <a:pt x="714103" y="148045"/>
                </a:cubicBezTo>
                <a:cubicBezTo>
                  <a:pt x="692856" y="112634"/>
                  <a:pt x="721007" y="128824"/>
                  <a:pt x="687977" y="95794"/>
                </a:cubicBezTo>
                <a:cubicBezTo>
                  <a:pt x="667277" y="75094"/>
                  <a:pt x="635468" y="69583"/>
                  <a:pt x="609600" y="60960"/>
                </a:cubicBezTo>
                <a:cubicBezTo>
                  <a:pt x="530312" y="34530"/>
                  <a:pt x="655553" y="75077"/>
                  <a:pt x="539931" y="43543"/>
                </a:cubicBezTo>
                <a:cubicBezTo>
                  <a:pt x="522219" y="38712"/>
                  <a:pt x="505097" y="31931"/>
                  <a:pt x="487680" y="26125"/>
                </a:cubicBezTo>
                <a:cubicBezTo>
                  <a:pt x="478971" y="23222"/>
                  <a:pt x="470555" y="19217"/>
                  <a:pt x="461554" y="17417"/>
                </a:cubicBezTo>
                <a:lnTo>
                  <a:pt x="374468" y="0"/>
                </a:lnTo>
                <a:cubicBezTo>
                  <a:pt x="304109" y="11726"/>
                  <a:pt x="338966" y="3125"/>
                  <a:pt x="269966" y="26125"/>
                </a:cubicBezTo>
                <a:cubicBezTo>
                  <a:pt x="261257" y="29028"/>
                  <a:pt x="251478" y="29742"/>
                  <a:pt x="243840" y="34834"/>
                </a:cubicBezTo>
                <a:cubicBezTo>
                  <a:pt x="214298" y="54528"/>
                  <a:pt x="217714" y="34834"/>
                  <a:pt x="200297" y="52251"/>
                </a:cubicBez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123611" y="3210070"/>
            <a:ext cx="1105989" cy="1353221"/>
          </a:xfrm>
          <a:custGeom>
            <a:avLst/>
            <a:gdLst>
              <a:gd name="connsiteX0" fmla="*/ 43543 w 1105989"/>
              <a:gd name="connsiteY0" fmla="*/ 1039713 h 1353221"/>
              <a:gd name="connsiteX1" fmla="*/ 43543 w 1105989"/>
              <a:gd name="connsiteY1" fmla="*/ 1039713 h 1353221"/>
              <a:gd name="connsiteX2" fmla="*/ 87086 w 1105989"/>
              <a:gd name="connsiteY2" fmla="*/ 1109381 h 1353221"/>
              <a:gd name="connsiteX3" fmla="*/ 95795 w 1105989"/>
              <a:gd name="connsiteY3" fmla="*/ 1135507 h 1353221"/>
              <a:gd name="connsiteX4" fmla="*/ 130629 w 1105989"/>
              <a:gd name="connsiteY4" fmla="*/ 1187759 h 1353221"/>
              <a:gd name="connsiteX5" fmla="*/ 156755 w 1105989"/>
              <a:gd name="connsiteY5" fmla="*/ 1240010 h 1353221"/>
              <a:gd name="connsiteX6" fmla="*/ 191589 w 1105989"/>
              <a:gd name="connsiteY6" fmla="*/ 1283553 h 1353221"/>
              <a:gd name="connsiteX7" fmla="*/ 243840 w 1105989"/>
              <a:gd name="connsiteY7" fmla="*/ 1327096 h 1353221"/>
              <a:gd name="connsiteX8" fmla="*/ 339635 w 1105989"/>
              <a:gd name="connsiteY8" fmla="*/ 1353221 h 1353221"/>
              <a:gd name="connsiteX9" fmla="*/ 531223 w 1105989"/>
              <a:gd name="connsiteY9" fmla="*/ 1344513 h 1353221"/>
              <a:gd name="connsiteX10" fmla="*/ 618309 w 1105989"/>
              <a:gd name="connsiteY10" fmla="*/ 1327096 h 1353221"/>
              <a:gd name="connsiteX11" fmla="*/ 740229 w 1105989"/>
              <a:gd name="connsiteY11" fmla="*/ 1292261 h 1353221"/>
              <a:gd name="connsiteX12" fmla="*/ 818606 w 1105989"/>
              <a:gd name="connsiteY12" fmla="*/ 1266136 h 1353221"/>
              <a:gd name="connsiteX13" fmla="*/ 844732 w 1105989"/>
              <a:gd name="connsiteY13" fmla="*/ 1257427 h 1353221"/>
              <a:gd name="connsiteX14" fmla="*/ 896983 w 1105989"/>
              <a:gd name="connsiteY14" fmla="*/ 1222593 h 1353221"/>
              <a:gd name="connsiteX15" fmla="*/ 931818 w 1105989"/>
              <a:gd name="connsiteY15" fmla="*/ 1179050 h 1353221"/>
              <a:gd name="connsiteX16" fmla="*/ 949235 w 1105989"/>
              <a:gd name="connsiteY16" fmla="*/ 1152924 h 1353221"/>
              <a:gd name="connsiteX17" fmla="*/ 992778 w 1105989"/>
              <a:gd name="connsiteY17" fmla="*/ 1118090 h 1353221"/>
              <a:gd name="connsiteX18" fmla="*/ 1027612 w 1105989"/>
              <a:gd name="connsiteY18" fmla="*/ 1065839 h 1353221"/>
              <a:gd name="connsiteX19" fmla="*/ 1053738 w 1105989"/>
              <a:gd name="connsiteY19" fmla="*/ 734913 h 1353221"/>
              <a:gd name="connsiteX20" fmla="*/ 1079863 w 1105989"/>
              <a:gd name="connsiteY20" fmla="*/ 612993 h 1353221"/>
              <a:gd name="connsiteX21" fmla="*/ 1088572 w 1105989"/>
              <a:gd name="connsiteY21" fmla="*/ 586867 h 1353221"/>
              <a:gd name="connsiteX22" fmla="*/ 1105989 w 1105989"/>
              <a:gd name="connsiteY22" fmla="*/ 517199 h 1353221"/>
              <a:gd name="connsiteX23" fmla="*/ 1088572 w 1105989"/>
              <a:gd name="connsiteY23" fmla="*/ 299484 h 1353221"/>
              <a:gd name="connsiteX24" fmla="*/ 1079863 w 1105989"/>
              <a:gd name="connsiteY24" fmla="*/ 273359 h 1353221"/>
              <a:gd name="connsiteX25" fmla="*/ 1062446 w 1105989"/>
              <a:gd name="connsiteY25" fmla="*/ 247233 h 1353221"/>
              <a:gd name="connsiteX26" fmla="*/ 1018903 w 1105989"/>
              <a:gd name="connsiteY26" fmla="*/ 168856 h 1353221"/>
              <a:gd name="connsiteX27" fmla="*/ 975360 w 1105989"/>
              <a:gd name="connsiteY27" fmla="*/ 107896 h 1353221"/>
              <a:gd name="connsiteX28" fmla="*/ 896983 w 1105989"/>
              <a:gd name="connsiteY28" fmla="*/ 38227 h 1353221"/>
              <a:gd name="connsiteX29" fmla="*/ 844732 w 1105989"/>
              <a:gd name="connsiteY29" fmla="*/ 20810 h 1353221"/>
              <a:gd name="connsiteX30" fmla="*/ 522515 w 1105989"/>
              <a:gd name="connsiteY30" fmla="*/ 3393 h 1353221"/>
              <a:gd name="connsiteX31" fmla="*/ 330926 w 1105989"/>
              <a:gd name="connsiteY31" fmla="*/ 12101 h 1353221"/>
              <a:gd name="connsiteX32" fmla="*/ 296092 w 1105989"/>
              <a:gd name="connsiteY32" fmla="*/ 20810 h 1353221"/>
              <a:gd name="connsiteX33" fmla="*/ 243840 w 1105989"/>
              <a:gd name="connsiteY33" fmla="*/ 38227 h 1353221"/>
              <a:gd name="connsiteX34" fmla="*/ 200298 w 1105989"/>
              <a:gd name="connsiteY34" fmla="*/ 81770 h 1353221"/>
              <a:gd name="connsiteX35" fmla="*/ 156755 w 1105989"/>
              <a:gd name="connsiteY35" fmla="*/ 125313 h 1353221"/>
              <a:gd name="connsiteX36" fmla="*/ 130629 w 1105989"/>
              <a:gd name="connsiteY36" fmla="*/ 151439 h 1353221"/>
              <a:gd name="connsiteX37" fmla="*/ 113212 w 1105989"/>
              <a:gd name="connsiteY37" fmla="*/ 177564 h 1353221"/>
              <a:gd name="connsiteX38" fmla="*/ 104503 w 1105989"/>
              <a:gd name="connsiteY38" fmla="*/ 203690 h 1353221"/>
              <a:gd name="connsiteX39" fmla="*/ 69669 w 1105989"/>
              <a:gd name="connsiteY39" fmla="*/ 255941 h 1353221"/>
              <a:gd name="connsiteX40" fmla="*/ 43543 w 1105989"/>
              <a:gd name="connsiteY40" fmla="*/ 308193 h 1353221"/>
              <a:gd name="connsiteX41" fmla="*/ 26126 w 1105989"/>
              <a:gd name="connsiteY41" fmla="*/ 360444 h 1353221"/>
              <a:gd name="connsiteX42" fmla="*/ 17418 w 1105989"/>
              <a:gd name="connsiteY42" fmla="*/ 386570 h 1353221"/>
              <a:gd name="connsiteX43" fmla="*/ 8709 w 1105989"/>
              <a:gd name="connsiteY43" fmla="*/ 430113 h 1353221"/>
              <a:gd name="connsiteX44" fmla="*/ 0 w 1105989"/>
              <a:gd name="connsiteY44" fmla="*/ 761039 h 1353221"/>
              <a:gd name="connsiteX45" fmla="*/ 43543 w 1105989"/>
              <a:gd name="connsiteY45" fmla="*/ 1039713 h 135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05989" h="1353221">
                <a:moveTo>
                  <a:pt x="43543" y="1039713"/>
                </a:moveTo>
                <a:lnTo>
                  <a:pt x="43543" y="1039713"/>
                </a:lnTo>
                <a:cubicBezTo>
                  <a:pt x="58057" y="1062936"/>
                  <a:pt x="73972" y="1085340"/>
                  <a:pt x="87086" y="1109381"/>
                </a:cubicBezTo>
                <a:cubicBezTo>
                  <a:pt x="91482" y="1117440"/>
                  <a:pt x="91337" y="1127482"/>
                  <a:pt x="95795" y="1135507"/>
                </a:cubicBezTo>
                <a:cubicBezTo>
                  <a:pt x="105961" y="1153806"/>
                  <a:pt x="124009" y="1167900"/>
                  <a:pt x="130629" y="1187759"/>
                </a:cubicBezTo>
                <a:cubicBezTo>
                  <a:pt x="142648" y="1223813"/>
                  <a:pt x="134246" y="1206246"/>
                  <a:pt x="156755" y="1240010"/>
                </a:cubicBezTo>
                <a:cubicBezTo>
                  <a:pt x="171050" y="1282899"/>
                  <a:pt x="155228" y="1253252"/>
                  <a:pt x="191589" y="1283553"/>
                </a:cubicBezTo>
                <a:cubicBezTo>
                  <a:pt x="215026" y="1303083"/>
                  <a:pt x="216042" y="1314742"/>
                  <a:pt x="243840" y="1327096"/>
                </a:cubicBezTo>
                <a:cubicBezTo>
                  <a:pt x="280001" y="1343167"/>
                  <a:pt x="302383" y="1345771"/>
                  <a:pt x="339635" y="1353221"/>
                </a:cubicBezTo>
                <a:cubicBezTo>
                  <a:pt x="403498" y="1350318"/>
                  <a:pt x="467573" y="1350480"/>
                  <a:pt x="531223" y="1344513"/>
                </a:cubicBezTo>
                <a:cubicBezTo>
                  <a:pt x="560697" y="1341750"/>
                  <a:pt x="589589" y="1334276"/>
                  <a:pt x="618309" y="1327096"/>
                </a:cubicBezTo>
                <a:cubicBezTo>
                  <a:pt x="705807" y="1305222"/>
                  <a:pt x="665255" y="1317253"/>
                  <a:pt x="740229" y="1292261"/>
                </a:cubicBezTo>
                <a:lnTo>
                  <a:pt x="818606" y="1266136"/>
                </a:lnTo>
                <a:cubicBezTo>
                  <a:pt x="827315" y="1263233"/>
                  <a:pt x="837094" y="1262519"/>
                  <a:pt x="844732" y="1257427"/>
                </a:cubicBezTo>
                <a:lnTo>
                  <a:pt x="896983" y="1222593"/>
                </a:lnTo>
                <a:cubicBezTo>
                  <a:pt x="950590" y="1142180"/>
                  <a:pt x="882181" y="1241095"/>
                  <a:pt x="931818" y="1179050"/>
                </a:cubicBezTo>
                <a:cubicBezTo>
                  <a:pt x="938356" y="1170877"/>
                  <a:pt x="941834" y="1160325"/>
                  <a:pt x="949235" y="1152924"/>
                </a:cubicBezTo>
                <a:cubicBezTo>
                  <a:pt x="983510" y="1118648"/>
                  <a:pt x="966925" y="1152560"/>
                  <a:pt x="992778" y="1118090"/>
                </a:cubicBezTo>
                <a:cubicBezTo>
                  <a:pt x="1005338" y="1101344"/>
                  <a:pt x="1027612" y="1065839"/>
                  <a:pt x="1027612" y="1065839"/>
                </a:cubicBezTo>
                <a:cubicBezTo>
                  <a:pt x="1077418" y="916418"/>
                  <a:pt x="1029267" y="1077504"/>
                  <a:pt x="1053738" y="734913"/>
                </a:cubicBezTo>
                <a:cubicBezTo>
                  <a:pt x="1054690" y="721592"/>
                  <a:pt x="1071581" y="641979"/>
                  <a:pt x="1079863" y="612993"/>
                </a:cubicBezTo>
                <a:cubicBezTo>
                  <a:pt x="1082385" y="604166"/>
                  <a:pt x="1086157" y="595723"/>
                  <a:pt x="1088572" y="586867"/>
                </a:cubicBezTo>
                <a:cubicBezTo>
                  <a:pt x="1094870" y="563773"/>
                  <a:pt x="1105989" y="517199"/>
                  <a:pt x="1105989" y="517199"/>
                </a:cubicBezTo>
                <a:cubicBezTo>
                  <a:pt x="1102109" y="443490"/>
                  <a:pt x="1104518" y="371244"/>
                  <a:pt x="1088572" y="299484"/>
                </a:cubicBezTo>
                <a:cubicBezTo>
                  <a:pt x="1086581" y="290523"/>
                  <a:pt x="1083968" y="281569"/>
                  <a:pt x="1079863" y="273359"/>
                </a:cubicBezTo>
                <a:cubicBezTo>
                  <a:pt x="1075182" y="263998"/>
                  <a:pt x="1068252" y="255942"/>
                  <a:pt x="1062446" y="247233"/>
                </a:cubicBezTo>
                <a:cubicBezTo>
                  <a:pt x="1047119" y="201247"/>
                  <a:pt x="1058831" y="228747"/>
                  <a:pt x="1018903" y="168856"/>
                </a:cubicBezTo>
                <a:cubicBezTo>
                  <a:pt x="1006784" y="150678"/>
                  <a:pt x="989254" y="123334"/>
                  <a:pt x="975360" y="107896"/>
                </a:cubicBezTo>
                <a:cubicBezTo>
                  <a:pt x="962219" y="93295"/>
                  <a:pt x="923840" y="50164"/>
                  <a:pt x="896983" y="38227"/>
                </a:cubicBezTo>
                <a:cubicBezTo>
                  <a:pt x="880206" y="30771"/>
                  <a:pt x="862149" y="26616"/>
                  <a:pt x="844732" y="20810"/>
                </a:cubicBezTo>
                <a:cubicBezTo>
                  <a:pt x="724930" y="-19124"/>
                  <a:pt x="827818" y="12372"/>
                  <a:pt x="522515" y="3393"/>
                </a:cubicBezTo>
                <a:cubicBezTo>
                  <a:pt x="458652" y="6296"/>
                  <a:pt x="394667" y="7198"/>
                  <a:pt x="330926" y="12101"/>
                </a:cubicBezTo>
                <a:cubicBezTo>
                  <a:pt x="318993" y="13019"/>
                  <a:pt x="307556" y="17371"/>
                  <a:pt x="296092" y="20810"/>
                </a:cubicBezTo>
                <a:cubicBezTo>
                  <a:pt x="278507" y="26086"/>
                  <a:pt x="243840" y="38227"/>
                  <a:pt x="243840" y="38227"/>
                </a:cubicBezTo>
                <a:cubicBezTo>
                  <a:pt x="191589" y="73062"/>
                  <a:pt x="240939" y="35323"/>
                  <a:pt x="200298" y="81770"/>
                </a:cubicBezTo>
                <a:cubicBezTo>
                  <a:pt x="186781" y="97218"/>
                  <a:pt x="171269" y="110799"/>
                  <a:pt x="156755" y="125313"/>
                </a:cubicBezTo>
                <a:cubicBezTo>
                  <a:pt x="148046" y="134022"/>
                  <a:pt x="137461" y="141192"/>
                  <a:pt x="130629" y="151439"/>
                </a:cubicBezTo>
                <a:cubicBezTo>
                  <a:pt x="124823" y="160147"/>
                  <a:pt x="117893" y="168203"/>
                  <a:pt x="113212" y="177564"/>
                </a:cubicBezTo>
                <a:cubicBezTo>
                  <a:pt x="109107" y="185775"/>
                  <a:pt x="108961" y="195665"/>
                  <a:pt x="104503" y="203690"/>
                </a:cubicBezTo>
                <a:cubicBezTo>
                  <a:pt x="94337" y="221988"/>
                  <a:pt x="76289" y="236083"/>
                  <a:pt x="69669" y="255941"/>
                </a:cubicBezTo>
                <a:cubicBezTo>
                  <a:pt x="57650" y="291996"/>
                  <a:pt x="66052" y="274429"/>
                  <a:pt x="43543" y="308193"/>
                </a:cubicBezTo>
                <a:lnTo>
                  <a:pt x="26126" y="360444"/>
                </a:lnTo>
                <a:cubicBezTo>
                  <a:pt x="23223" y="369153"/>
                  <a:pt x="19218" y="377569"/>
                  <a:pt x="17418" y="386570"/>
                </a:cubicBezTo>
                <a:lnTo>
                  <a:pt x="8709" y="430113"/>
                </a:lnTo>
                <a:cubicBezTo>
                  <a:pt x="-249" y="743618"/>
                  <a:pt x="0" y="633272"/>
                  <a:pt x="0" y="761039"/>
                </a:cubicBezTo>
                <a:lnTo>
                  <a:pt x="43543" y="1039713"/>
                </a:ln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709440" y="4833257"/>
            <a:ext cx="1749349" cy="1436914"/>
          </a:xfrm>
          <a:custGeom>
            <a:avLst/>
            <a:gdLst>
              <a:gd name="connsiteX0" fmla="*/ 295017 w 1749349"/>
              <a:gd name="connsiteY0" fmla="*/ 148046 h 1436914"/>
              <a:gd name="connsiteX1" fmla="*/ 242766 w 1749349"/>
              <a:gd name="connsiteY1" fmla="*/ 209006 h 1436914"/>
              <a:gd name="connsiteX2" fmla="*/ 190514 w 1749349"/>
              <a:gd name="connsiteY2" fmla="*/ 252549 h 1436914"/>
              <a:gd name="connsiteX3" fmla="*/ 173097 w 1749349"/>
              <a:gd name="connsiteY3" fmla="*/ 278674 h 1436914"/>
              <a:gd name="connsiteX4" fmla="*/ 120846 w 1749349"/>
              <a:gd name="connsiteY4" fmla="*/ 348343 h 1436914"/>
              <a:gd name="connsiteX5" fmla="*/ 94720 w 1749349"/>
              <a:gd name="connsiteY5" fmla="*/ 426720 h 1436914"/>
              <a:gd name="connsiteX6" fmla="*/ 86011 w 1749349"/>
              <a:gd name="connsiteY6" fmla="*/ 452846 h 1436914"/>
              <a:gd name="connsiteX7" fmla="*/ 77303 w 1749349"/>
              <a:gd name="connsiteY7" fmla="*/ 496389 h 1436914"/>
              <a:gd name="connsiteX8" fmla="*/ 59886 w 1749349"/>
              <a:gd name="connsiteY8" fmla="*/ 531223 h 1436914"/>
              <a:gd name="connsiteX9" fmla="*/ 42469 w 1749349"/>
              <a:gd name="connsiteY9" fmla="*/ 583474 h 1436914"/>
              <a:gd name="connsiteX10" fmla="*/ 33760 w 1749349"/>
              <a:gd name="connsiteY10" fmla="*/ 609600 h 1436914"/>
              <a:gd name="connsiteX11" fmla="*/ 16343 w 1749349"/>
              <a:gd name="connsiteY11" fmla="*/ 635726 h 1436914"/>
              <a:gd name="connsiteX12" fmla="*/ 16343 w 1749349"/>
              <a:gd name="connsiteY12" fmla="*/ 888274 h 1436914"/>
              <a:gd name="connsiteX13" fmla="*/ 33760 w 1749349"/>
              <a:gd name="connsiteY13" fmla="*/ 940526 h 1436914"/>
              <a:gd name="connsiteX14" fmla="*/ 51177 w 1749349"/>
              <a:gd name="connsiteY14" fmla="*/ 992777 h 1436914"/>
              <a:gd name="connsiteX15" fmla="*/ 59886 w 1749349"/>
              <a:gd name="connsiteY15" fmla="*/ 1018903 h 1436914"/>
              <a:gd name="connsiteX16" fmla="*/ 112137 w 1749349"/>
              <a:gd name="connsiteY16" fmla="*/ 1097280 h 1436914"/>
              <a:gd name="connsiteX17" fmla="*/ 129554 w 1749349"/>
              <a:gd name="connsiteY17" fmla="*/ 1123406 h 1436914"/>
              <a:gd name="connsiteX18" fmla="*/ 164389 w 1749349"/>
              <a:gd name="connsiteY18" fmla="*/ 1166949 h 1436914"/>
              <a:gd name="connsiteX19" fmla="*/ 199223 w 1749349"/>
              <a:gd name="connsiteY19" fmla="*/ 1193074 h 1436914"/>
              <a:gd name="connsiteX20" fmla="*/ 216640 w 1749349"/>
              <a:gd name="connsiteY20" fmla="*/ 1210492 h 1436914"/>
              <a:gd name="connsiteX21" fmla="*/ 268891 w 1749349"/>
              <a:gd name="connsiteY21" fmla="*/ 1245326 h 1436914"/>
              <a:gd name="connsiteX22" fmla="*/ 295017 w 1749349"/>
              <a:gd name="connsiteY22" fmla="*/ 1262743 h 1436914"/>
              <a:gd name="connsiteX23" fmla="*/ 329851 w 1749349"/>
              <a:gd name="connsiteY23" fmla="*/ 1288869 h 1436914"/>
              <a:gd name="connsiteX24" fmla="*/ 373394 w 1749349"/>
              <a:gd name="connsiteY24" fmla="*/ 1332412 h 1436914"/>
              <a:gd name="connsiteX25" fmla="*/ 399520 w 1749349"/>
              <a:gd name="connsiteY25" fmla="*/ 1349829 h 1436914"/>
              <a:gd name="connsiteX26" fmla="*/ 425646 w 1749349"/>
              <a:gd name="connsiteY26" fmla="*/ 1375954 h 1436914"/>
              <a:gd name="connsiteX27" fmla="*/ 451771 w 1749349"/>
              <a:gd name="connsiteY27" fmla="*/ 1384663 h 1436914"/>
              <a:gd name="connsiteX28" fmla="*/ 530149 w 1749349"/>
              <a:gd name="connsiteY28" fmla="*/ 1419497 h 1436914"/>
              <a:gd name="connsiteX29" fmla="*/ 791406 w 1749349"/>
              <a:gd name="connsiteY29" fmla="*/ 1436914 h 1436914"/>
              <a:gd name="connsiteX30" fmla="*/ 1000411 w 1749349"/>
              <a:gd name="connsiteY30" fmla="*/ 1419497 h 1436914"/>
              <a:gd name="connsiteX31" fmla="*/ 1061371 w 1749349"/>
              <a:gd name="connsiteY31" fmla="*/ 1410789 h 1436914"/>
              <a:gd name="connsiteX32" fmla="*/ 1139749 w 1749349"/>
              <a:gd name="connsiteY32" fmla="*/ 1393372 h 1436914"/>
              <a:gd name="connsiteX33" fmla="*/ 1192000 w 1749349"/>
              <a:gd name="connsiteY33" fmla="*/ 1375954 h 1436914"/>
              <a:gd name="connsiteX34" fmla="*/ 1244251 w 1749349"/>
              <a:gd name="connsiteY34" fmla="*/ 1358537 h 1436914"/>
              <a:gd name="connsiteX35" fmla="*/ 1322629 w 1749349"/>
              <a:gd name="connsiteY35" fmla="*/ 1323703 h 1436914"/>
              <a:gd name="connsiteX36" fmla="*/ 1348754 w 1749349"/>
              <a:gd name="connsiteY36" fmla="*/ 1314994 h 1436914"/>
              <a:gd name="connsiteX37" fmla="*/ 1374880 w 1749349"/>
              <a:gd name="connsiteY37" fmla="*/ 1306286 h 1436914"/>
              <a:gd name="connsiteX38" fmla="*/ 1427131 w 1749349"/>
              <a:gd name="connsiteY38" fmla="*/ 1271452 h 1436914"/>
              <a:gd name="connsiteX39" fmla="*/ 1444549 w 1749349"/>
              <a:gd name="connsiteY39" fmla="*/ 1254034 h 1436914"/>
              <a:gd name="connsiteX40" fmla="*/ 1470674 w 1749349"/>
              <a:gd name="connsiteY40" fmla="*/ 1245326 h 1436914"/>
              <a:gd name="connsiteX41" fmla="*/ 1505509 w 1749349"/>
              <a:gd name="connsiteY41" fmla="*/ 1201783 h 1436914"/>
              <a:gd name="connsiteX42" fmla="*/ 1514217 w 1749349"/>
              <a:gd name="connsiteY42" fmla="*/ 1175657 h 1436914"/>
              <a:gd name="connsiteX43" fmla="*/ 1531634 w 1749349"/>
              <a:gd name="connsiteY43" fmla="*/ 1149532 h 1436914"/>
              <a:gd name="connsiteX44" fmla="*/ 1549051 w 1749349"/>
              <a:gd name="connsiteY44" fmla="*/ 1097280 h 1436914"/>
              <a:gd name="connsiteX45" fmla="*/ 1557760 w 1749349"/>
              <a:gd name="connsiteY45" fmla="*/ 1071154 h 1436914"/>
              <a:gd name="connsiteX46" fmla="*/ 1566469 w 1749349"/>
              <a:gd name="connsiteY46" fmla="*/ 992777 h 1436914"/>
              <a:gd name="connsiteX47" fmla="*/ 1575177 w 1749349"/>
              <a:gd name="connsiteY47" fmla="*/ 966652 h 1436914"/>
              <a:gd name="connsiteX48" fmla="*/ 1592594 w 1749349"/>
              <a:gd name="connsiteY48" fmla="*/ 870857 h 1436914"/>
              <a:gd name="connsiteX49" fmla="*/ 1601303 w 1749349"/>
              <a:gd name="connsiteY49" fmla="*/ 844732 h 1436914"/>
              <a:gd name="connsiteX50" fmla="*/ 1610011 w 1749349"/>
              <a:gd name="connsiteY50" fmla="*/ 801189 h 1436914"/>
              <a:gd name="connsiteX51" fmla="*/ 1627429 w 1749349"/>
              <a:gd name="connsiteY51" fmla="*/ 740229 h 1436914"/>
              <a:gd name="connsiteX52" fmla="*/ 1653554 w 1749349"/>
              <a:gd name="connsiteY52" fmla="*/ 600892 h 1436914"/>
              <a:gd name="connsiteX53" fmla="*/ 1670971 w 1749349"/>
              <a:gd name="connsiteY53" fmla="*/ 548640 h 1436914"/>
              <a:gd name="connsiteX54" fmla="*/ 1679680 w 1749349"/>
              <a:gd name="connsiteY54" fmla="*/ 522514 h 1436914"/>
              <a:gd name="connsiteX55" fmla="*/ 1697097 w 1749349"/>
              <a:gd name="connsiteY55" fmla="*/ 496389 h 1436914"/>
              <a:gd name="connsiteX56" fmla="*/ 1714514 w 1749349"/>
              <a:gd name="connsiteY56" fmla="*/ 444137 h 1436914"/>
              <a:gd name="connsiteX57" fmla="*/ 1731931 w 1749349"/>
              <a:gd name="connsiteY57" fmla="*/ 418012 h 1436914"/>
              <a:gd name="connsiteX58" fmla="*/ 1749349 w 1749349"/>
              <a:gd name="connsiteY58" fmla="*/ 357052 h 1436914"/>
              <a:gd name="connsiteX59" fmla="*/ 1740640 w 1749349"/>
              <a:gd name="connsiteY59" fmla="*/ 34834 h 1436914"/>
              <a:gd name="connsiteX60" fmla="*/ 1714514 w 1749349"/>
              <a:gd name="connsiteY60" fmla="*/ 26126 h 1436914"/>
              <a:gd name="connsiteX61" fmla="*/ 1557760 w 1749349"/>
              <a:gd name="connsiteY61" fmla="*/ 17417 h 1436914"/>
              <a:gd name="connsiteX62" fmla="*/ 1427131 w 1749349"/>
              <a:gd name="connsiteY62" fmla="*/ 0 h 1436914"/>
              <a:gd name="connsiteX63" fmla="*/ 1148457 w 1749349"/>
              <a:gd name="connsiteY63" fmla="*/ 8709 h 1436914"/>
              <a:gd name="connsiteX64" fmla="*/ 608526 w 1749349"/>
              <a:gd name="connsiteY64" fmla="*/ 26126 h 1436914"/>
              <a:gd name="connsiteX65" fmla="*/ 521440 w 1749349"/>
              <a:gd name="connsiteY65" fmla="*/ 52252 h 1436914"/>
              <a:gd name="connsiteX66" fmla="*/ 495314 w 1749349"/>
              <a:gd name="connsiteY66" fmla="*/ 69669 h 1436914"/>
              <a:gd name="connsiteX67" fmla="*/ 443063 w 1749349"/>
              <a:gd name="connsiteY67" fmla="*/ 87086 h 1436914"/>
              <a:gd name="connsiteX68" fmla="*/ 416937 w 1749349"/>
              <a:gd name="connsiteY68" fmla="*/ 95794 h 1436914"/>
              <a:gd name="connsiteX69" fmla="*/ 399520 w 1749349"/>
              <a:gd name="connsiteY69" fmla="*/ 113212 h 1436914"/>
              <a:gd name="connsiteX70" fmla="*/ 347269 w 1749349"/>
              <a:gd name="connsiteY70" fmla="*/ 130629 h 1436914"/>
              <a:gd name="connsiteX71" fmla="*/ 321143 w 1749349"/>
              <a:gd name="connsiteY71" fmla="*/ 139337 h 1436914"/>
              <a:gd name="connsiteX72" fmla="*/ 295017 w 1749349"/>
              <a:gd name="connsiteY72" fmla="*/ 148046 h 143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749349" h="1436914">
                <a:moveTo>
                  <a:pt x="295017" y="148046"/>
                </a:moveTo>
                <a:cubicBezTo>
                  <a:pt x="275800" y="173669"/>
                  <a:pt x="267022" y="188793"/>
                  <a:pt x="242766" y="209006"/>
                </a:cubicBezTo>
                <a:cubicBezTo>
                  <a:pt x="205397" y="240147"/>
                  <a:pt x="225212" y="210911"/>
                  <a:pt x="190514" y="252549"/>
                </a:cubicBezTo>
                <a:cubicBezTo>
                  <a:pt x="183814" y="260589"/>
                  <a:pt x="179635" y="270501"/>
                  <a:pt x="173097" y="278674"/>
                </a:cubicBezTo>
                <a:cubicBezTo>
                  <a:pt x="149520" y="308146"/>
                  <a:pt x="138205" y="296267"/>
                  <a:pt x="120846" y="348343"/>
                </a:cubicBezTo>
                <a:lnTo>
                  <a:pt x="94720" y="426720"/>
                </a:lnTo>
                <a:cubicBezTo>
                  <a:pt x="91817" y="435429"/>
                  <a:pt x="87811" y="443844"/>
                  <a:pt x="86011" y="452846"/>
                </a:cubicBezTo>
                <a:cubicBezTo>
                  <a:pt x="83108" y="467360"/>
                  <a:pt x="81984" y="482347"/>
                  <a:pt x="77303" y="496389"/>
                </a:cubicBezTo>
                <a:cubicBezTo>
                  <a:pt x="73198" y="508705"/>
                  <a:pt x="64707" y="519170"/>
                  <a:pt x="59886" y="531223"/>
                </a:cubicBezTo>
                <a:cubicBezTo>
                  <a:pt x="53068" y="548269"/>
                  <a:pt x="48275" y="566057"/>
                  <a:pt x="42469" y="583474"/>
                </a:cubicBezTo>
                <a:cubicBezTo>
                  <a:pt x="39566" y="592183"/>
                  <a:pt x="38852" y="601962"/>
                  <a:pt x="33760" y="609600"/>
                </a:cubicBezTo>
                <a:lnTo>
                  <a:pt x="16343" y="635726"/>
                </a:lnTo>
                <a:cubicBezTo>
                  <a:pt x="-8433" y="734824"/>
                  <a:pt x="-2245" y="696201"/>
                  <a:pt x="16343" y="888274"/>
                </a:cubicBezTo>
                <a:cubicBezTo>
                  <a:pt x="18111" y="906548"/>
                  <a:pt x="27954" y="923109"/>
                  <a:pt x="33760" y="940526"/>
                </a:cubicBezTo>
                <a:lnTo>
                  <a:pt x="51177" y="992777"/>
                </a:lnTo>
                <a:cubicBezTo>
                  <a:pt x="54080" y="1001486"/>
                  <a:pt x="54794" y="1011265"/>
                  <a:pt x="59886" y="1018903"/>
                </a:cubicBezTo>
                <a:lnTo>
                  <a:pt x="112137" y="1097280"/>
                </a:lnTo>
                <a:lnTo>
                  <a:pt x="129554" y="1123406"/>
                </a:lnTo>
                <a:cubicBezTo>
                  <a:pt x="143618" y="1144503"/>
                  <a:pt x="145773" y="1151436"/>
                  <a:pt x="164389" y="1166949"/>
                </a:cubicBezTo>
                <a:cubicBezTo>
                  <a:pt x="175539" y="1176241"/>
                  <a:pt x="188073" y="1183782"/>
                  <a:pt x="199223" y="1193074"/>
                </a:cubicBezTo>
                <a:cubicBezTo>
                  <a:pt x="205531" y="1198330"/>
                  <a:pt x="210071" y="1205566"/>
                  <a:pt x="216640" y="1210492"/>
                </a:cubicBezTo>
                <a:cubicBezTo>
                  <a:pt x="233386" y="1223052"/>
                  <a:pt x="251474" y="1233715"/>
                  <a:pt x="268891" y="1245326"/>
                </a:cubicBezTo>
                <a:cubicBezTo>
                  <a:pt x="277600" y="1251132"/>
                  <a:pt x="286644" y="1256463"/>
                  <a:pt x="295017" y="1262743"/>
                </a:cubicBezTo>
                <a:cubicBezTo>
                  <a:pt x="306628" y="1271452"/>
                  <a:pt x="319003" y="1279226"/>
                  <a:pt x="329851" y="1288869"/>
                </a:cubicBezTo>
                <a:cubicBezTo>
                  <a:pt x="345193" y="1302506"/>
                  <a:pt x="356315" y="1321026"/>
                  <a:pt x="373394" y="1332412"/>
                </a:cubicBezTo>
                <a:cubicBezTo>
                  <a:pt x="382103" y="1338218"/>
                  <a:pt x="391479" y="1343129"/>
                  <a:pt x="399520" y="1349829"/>
                </a:cubicBezTo>
                <a:cubicBezTo>
                  <a:pt x="408981" y="1357713"/>
                  <a:pt x="415399" y="1369122"/>
                  <a:pt x="425646" y="1375954"/>
                </a:cubicBezTo>
                <a:cubicBezTo>
                  <a:pt x="433284" y="1381046"/>
                  <a:pt x="443561" y="1380558"/>
                  <a:pt x="451771" y="1384663"/>
                </a:cubicBezTo>
                <a:cubicBezTo>
                  <a:pt x="487281" y="1402418"/>
                  <a:pt x="478303" y="1416041"/>
                  <a:pt x="530149" y="1419497"/>
                </a:cubicBezTo>
                <a:lnTo>
                  <a:pt x="791406" y="1436914"/>
                </a:lnTo>
                <a:cubicBezTo>
                  <a:pt x="959851" y="1415860"/>
                  <a:pt x="733125" y="1442739"/>
                  <a:pt x="1000411" y="1419497"/>
                </a:cubicBezTo>
                <a:cubicBezTo>
                  <a:pt x="1020860" y="1417719"/>
                  <a:pt x="1041124" y="1414163"/>
                  <a:pt x="1061371" y="1410789"/>
                </a:cubicBezTo>
                <a:cubicBezTo>
                  <a:pt x="1080002" y="1407684"/>
                  <a:pt x="1120189" y="1399240"/>
                  <a:pt x="1139749" y="1393372"/>
                </a:cubicBezTo>
                <a:cubicBezTo>
                  <a:pt x="1157334" y="1388096"/>
                  <a:pt x="1174583" y="1381760"/>
                  <a:pt x="1192000" y="1375954"/>
                </a:cubicBezTo>
                <a:cubicBezTo>
                  <a:pt x="1192005" y="1375952"/>
                  <a:pt x="1244246" y="1358541"/>
                  <a:pt x="1244251" y="1358537"/>
                </a:cubicBezTo>
                <a:cubicBezTo>
                  <a:pt x="1285654" y="1330935"/>
                  <a:pt x="1260446" y="1344431"/>
                  <a:pt x="1322629" y="1323703"/>
                </a:cubicBezTo>
                <a:lnTo>
                  <a:pt x="1348754" y="1314994"/>
                </a:lnTo>
                <a:lnTo>
                  <a:pt x="1374880" y="1306286"/>
                </a:lnTo>
                <a:cubicBezTo>
                  <a:pt x="1392297" y="1294675"/>
                  <a:pt x="1412329" y="1286254"/>
                  <a:pt x="1427131" y="1271452"/>
                </a:cubicBezTo>
                <a:cubicBezTo>
                  <a:pt x="1432937" y="1265646"/>
                  <a:pt x="1437508" y="1258259"/>
                  <a:pt x="1444549" y="1254034"/>
                </a:cubicBezTo>
                <a:cubicBezTo>
                  <a:pt x="1452420" y="1249311"/>
                  <a:pt x="1461966" y="1248229"/>
                  <a:pt x="1470674" y="1245326"/>
                </a:cubicBezTo>
                <a:cubicBezTo>
                  <a:pt x="1492565" y="1179655"/>
                  <a:pt x="1460489" y="1258059"/>
                  <a:pt x="1505509" y="1201783"/>
                </a:cubicBezTo>
                <a:cubicBezTo>
                  <a:pt x="1511243" y="1194615"/>
                  <a:pt x="1510112" y="1183868"/>
                  <a:pt x="1514217" y="1175657"/>
                </a:cubicBezTo>
                <a:cubicBezTo>
                  <a:pt x="1518898" y="1166296"/>
                  <a:pt x="1527383" y="1159096"/>
                  <a:pt x="1531634" y="1149532"/>
                </a:cubicBezTo>
                <a:cubicBezTo>
                  <a:pt x="1539090" y="1132755"/>
                  <a:pt x="1543245" y="1114697"/>
                  <a:pt x="1549051" y="1097280"/>
                </a:cubicBezTo>
                <a:lnTo>
                  <a:pt x="1557760" y="1071154"/>
                </a:lnTo>
                <a:cubicBezTo>
                  <a:pt x="1560663" y="1045028"/>
                  <a:pt x="1562148" y="1018706"/>
                  <a:pt x="1566469" y="992777"/>
                </a:cubicBezTo>
                <a:cubicBezTo>
                  <a:pt x="1567978" y="983723"/>
                  <a:pt x="1572951" y="975557"/>
                  <a:pt x="1575177" y="966652"/>
                </a:cubicBezTo>
                <a:cubicBezTo>
                  <a:pt x="1591036" y="903214"/>
                  <a:pt x="1577054" y="940787"/>
                  <a:pt x="1592594" y="870857"/>
                </a:cubicBezTo>
                <a:cubicBezTo>
                  <a:pt x="1594585" y="861896"/>
                  <a:pt x="1599077" y="853637"/>
                  <a:pt x="1601303" y="844732"/>
                </a:cubicBezTo>
                <a:cubicBezTo>
                  <a:pt x="1604893" y="830372"/>
                  <a:pt x="1606800" y="815638"/>
                  <a:pt x="1610011" y="801189"/>
                </a:cubicBezTo>
                <a:cubicBezTo>
                  <a:pt x="1617301" y="768385"/>
                  <a:pt x="1617731" y="769321"/>
                  <a:pt x="1627429" y="740229"/>
                </a:cubicBezTo>
                <a:cubicBezTo>
                  <a:pt x="1634070" y="700384"/>
                  <a:pt x="1640600" y="644072"/>
                  <a:pt x="1653554" y="600892"/>
                </a:cubicBezTo>
                <a:cubicBezTo>
                  <a:pt x="1658829" y="583307"/>
                  <a:pt x="1665165" y="566057"/>
                  <a:pt x="1670971" y="548640"/>
                </a:cubicBezTo>
                <a:cubicBezTo>
                  <a:pt x="1673874" y="539931"/>
                  <a:pt x="1674588" y="530152"/>
                  <a:pt x="1679680" y="522514"/>
                </a:cubicBezTo>
                <a:cubicBezTo>
                  <a:pt x="1685486" y="513806"/>
                  <a:pt x="1692846" y="505953"/>
                  <a:pt x="1697097" y="496389"/>
                </a:cubicBezTo>
                <a:cubicBezTo>
                  <a:pt x="1704553" y="479612"/>
                  <a:pt x="1704330" y="459413"/>
                  <a:pt x="1714514" y="444137"/>
                </a:cubicBezTo>
                <a:cubicBezTo>
                  <a:pt x="1720320" y="435429"/>
                  <a:pt x="1727250" y="427373"/>
                  <a:pt x="1731931" y="418012"/>
                </a:cubicBezTo>
                <a:cubicBezTo>
                  <a:pt x="1738178" y="405519"/>
                  <a:pt x="1746559" y="368213"/>
                  <a:pt x="1749349" y="357052"/>
                </a:cubicBezTo>
                <a:cubicBezTo>
                  <a:pt x="1746446" y="249646"/>
                  <a:pt x="1751888" y="141689"/>
                  <a:pt x="1740640" y="34834"/>
                </a:cubicBezTo>
                <a:cubicBezTo>
                  <a:pt x="1739679" y="25705"/>
                  <a:pt x="1723652" y="26996"/>
                  <a:pt x="1714514" y="26126"/>
                </a:cubicBezTo>
                <a:cubicBezTo>
                  <a:pt x="1662418" y="21164"/>
                  <a:pt x="1610011" y="20320"/>
                  <a:pt x="1557760" y="17417"/>
                </a:cubicBezTo>
                <a:cubicBezTo>
                  <a:pt x="1522541" y="11548"/>
                  <a:pt x="1459101" y="0"/>
                  <a:pt x="1427131" y="0"/>
                </a:cubicBezTo>
                <a:cubicBezTo>
                  <a:pt x="1334194" y="0"/>
                  <a:pt x="1241348" y="5806"/>
                  <a:pt x="1148457" y="8709"/>
                </a:cubicBezTo>
                <a:cubicBezTo>
                  <a:pt x="920157" y="41321"/>
                  <a:pt x="1180069" y="6752"/>
                  <a:pt x="608526" y="26126"/>
                </a:cubicBezTo>
                <a:cubicBezTo>
                  <a:pt x="595700" y="26561"/>
                  <a:pt x="523965" y="50569"/>
                  <a:pt x="521440" y="52252"/>
                </a:cubicBezTo>
                <a:cubicBezTo>
                  <a:pt x="512731" y="58058"/>
                  <a:pt x="504878" y="65418"/>
                  <a:pt x="495314" y="69669"/>
                </a:cubicBezTo>
                <a:cubicBezTo>
                  <a:pt x="478537" y="77125"/>
                  <a:pt x="460480" y="81280"/>
                  <a:pt x="443063" y="87086"/>
                </a:cubicBezTo>
                <a:lnTo>
                  <a:pt x="416937" y="95794"/>
                </a:lnTo>
                <a:cubicBezTo>
                  <a:pt x="411131" y="101600"/>
                  <a:pt x="406864" y="109540"/>
                  <a:pt x="399520" y="113212"/>
                </a:cubicBezTo>
                <a:cubicBezTo>
                  <a:pt x="383099" y="121423"/>
                  <a:pt x="364686" y="124823"/>
                  <a:pt x="347269" y="130629"/>
                </a:cubicBezTo>
                <a:cubicBezTo>
                  <a:pt x="338560" y="133532"/>
                  <a:pt x="327634" y="132846"/>
                  <a:pt x="321143" y="139337"/>
                </a:cubicBezTo>
                <a:lnTo>
                  <a:pt x="295017" y="148046"/>
                </a:ln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6653349" y="4589417"/>
            <a:ext cx="2024923" cy="1776549"/>
          </a:xfrm>
          <a:custGeom>
            <a:avLst/>
            <a:gdLst>
              <a:gd name="connsiteX0" fmla="*/ 278674 w 2024923"/>
              <a:gd name="connsiteY0" fmla="*/ 113212 h 1776549"/>
              <a:gd name="connsiteX1" fmla="*/ 252548 w 2024923"/>
              <a:gd name="connsiteY1" fmla="*/ 174172 h 1776549"/>
              <a:gd name="connsiteX2" fmla="*/ 226422 w 2024923"/>
              <a:gd name="connsiteY2" fmla="*/ 217714 h 1776549"/>
              <a:gd name="connsiteX3" fmla="*/ 209005 w 2024923"/>
              <a:gd name="connsiteY3" fmla="*/ 269966 h 1776549"/>
              <a:gd name="connsiteX4" fmla="*/ 200297 w 2024923"/>
              <a:gd name="connsiteY4" fmla="*/ 296092 h 1776549"/>
              <a:gd name="connsiteX5" fmla="*/ 191588 w 2024923"/>
              <a:gd name="connsiteY5" fmla="*/ 330926 h 1776549"/>
              <a:gd name="connsiteX6" fmla="*/ 182880 w 2024923"/>
              <a:gd name="connsiteY6" fmla="*/ 357052 h 1776549"/>
              <a:gd name="connsiteX7" fmla="*/ 165462 w 2024923"/>
              <a:gd name="connsiteY7" fmla="*/ 461554 h 1776549"/>
              <a:gd name="connsiteX8" fmla="*/ 156754 w 2024923"/>
              <a:gd name="connsiteY8" fmla="*/ 513806 h 1776549"/>
              <a:gd name="connsiteX9" fmla="*/ 148045 w 2024923"/>
              <a:gd name="connsiteY9" fmla="*/ 600892 h 1776549"/>
              <a:gd name="connsiteX10" fmla="*/ 139337 w 2024923"/>
              <a:gd name="connsiteY10" fmla="*/ 635726 h 1776549"/>
              <a:gd name="connsiteX11" fmla="*/ 121920 w 2024923"/>
              <a:gd name="connsiteY11" fmla="*/ 731520 h 1776549"/>
              <a:gd name="connsiteX12" fmla="*/ 113211 w 2024923"/>
              <a:gd name="connsiteY12" fmla="*/ 792480 h 1776549"/>
              <a:gd name="connsiteX13" fmla="*/ 104502 w 2024923"/>
              <a:gd name="connsiteY13" fmla="*/ 827314 h 1776549"/>
              <a:gd name="connsiteX14" fmla="*/ 95794 w 2024923"/>
              <a:gd name="connsiteY14" fmla="*/ 870857 h 1776549"/>
              <a:gd name="connsiteX15" fmla="*/ 69668 w 2024923"/>
              <a:gd name="connsiteY15" fmla="*/ 957943 h 1776549"/>
              <a:gd name="connsiteX16" fmla="*/ 60960 w 2024923"/>
              <a:gd name="connsiteY16" fmla="*/ 984069 h 1776549"/>
              <a:gd name="connsiteX17" fmla="*/ 43542 w 2024923"/>
              <a:gd name="connsiteY17" fmla="*/ 1053737 h 1776549"/>
              <a:gd name="connsiteX18" fmla="*/ 34834 w 2024923"/>
              <a:gd name="connsiteY18" fmla="*/ 1079863 h 1776549"/>
              <a:gd name="connsiteX19" fmla="*/ 8708 w 2024923"/>
              <a:gd name="connsiteY19" fmla="*/ 1166949 h 1776549"/>
              <a:gd name="connsiteX20" fmla="*/ 0 w 2024923"/>
              <a:gd name="connsiteY20" fmla="*/ 1193074 h 1776549"/>
              <a:gd name="connsiteX21" fmla="*/ 17417 w 2024923"/>
              <a:gd name="connsiteY21" fmla="*/ 1375954 h 1776549"/>
              <a:gd name="connsiteX22" fmla="*/ 34834 w 2024923"/>
              <a:gd name="connsiteY22" fmla="*/ 1463040 h 1776549"/>
              <a:gd name="connsiteX23" fmla="*/ 60960 w 2024923"/>
              <a:gd name="connsiteY23" fmla="*/ 1497874 h 1776549"/>
              <a:gd name="connsiteX24" fmla="*/ 78377 w 2024923"/>
              <a:gd name="connsiteY24" fmla="*/ 1515292 h 1776549"/>
              <a:gd name="connsiteX25" fmla="*/ 113211 w 2024923"/>
              <a:gd name="connsiteY25" fmla="*/ 1567543 h 1776549"/>
              <a:gd name="connsiteX26" fmla="*/ 139337 w 2024923"/>
              <a:gd name="connsiteY26" fmla="*/ 1593669 h 1776549"/>
              <a:gd name="connsiteX27" fmla="*/ 156754 w 2024923"/>
              <a:gd name="connsiteY27" fmla="*/ 1619794 h 1776549"/>
              <a:gd name="connsiteX28" fmla="*/ 200297 w 2024923"/>
              <a:gd name="connsiteY28" fmla="*/ 1663337 h 1776549"/>
              <a:gd name="connsiteX29" fmla="*/ 226422 w 2024923"/>
              <a:gd name="connsiteY29" fmla="*/ 1689463 h 1776549"/>
              <a:gd name="connsiteX30" fmla="*/ 252548 w 2024923"/>
              <a:gd name="connsiteY30" fmla="*/ 1698172 h 1776549"/>
              <a:gd name="connsiteX31" fmla="*/ 278674 w 2024923"/>
              <a:gd name="connsiteY31" fmla="*/ 1715589 h 1776549"/>
              <a:gd name="connsiteX32" fmla="*/ 348342 w 2024923"/>
              <a:gd name="connsiteY32" fmla="*/ 1733006 h 1776549"/>
              <a:gd name="connsiteX33" fmla="*/ 400594 w 2024923"/>
              <a:gd name="connsiteY33" fmla="*/ 1750423 h 1776549"/>
              <a:gd name="connsiteX34" fmla="*/ 426720 w 2024923"/>
              <a:gd name="connsiteY34" fmla="*/ 1759132 h 1776549"/>
              <a:gd name="connsiteX35" fmla="*/ 487680 w 2024923"/>
              <a:gd name="connsiteY35" fmla="*/ 1776549 h 1776549"/>
              <a:gd name="connsiteX36" fmla="*/ 1045028 w 2024923"/>
              <a:gd name="connsiteY36" fmla="*/ 1767840 h 1776549"/>
              <a:gd name="connsiteX37" fmla="*/ 1419497 w 2024923"/>
              <a:gd name="connsiteY37" fmla="*/ 1750423 h 1776549"/>
              <a:gd name="connsiteX38" fmla="*/ 1497874 w 2024923"/>
              <a:gd name="connsiteY38" fmla="*/ 1741714 h 1776549"/>
              <a:gd name="connsiteX39" fmla="*/ 1567542 w 2024923"/>
              <a:gd name="connsiteY39" fmla="*/ 1733006 h 1776549"/>
              <a:gd name="connsiteX40" fmla="*/ 1689462 w 2024923"/>
              <a:gd name="connsiteY40" fmla="*/ 1715589 h 1776549"/>
              <a:gd name="connsiteX41" fmla="*/ 1715588 w 2024923"/>
              <a:gd name="connsiteY41" fmla="*/ 1706880 h 1776549"/>
              <a:gd name="connsiteX42" fmla="*/ 1776548 w 2024923"/>
              <a:gd name="connsiteY42" fmla="*/ 1689463 h 1776549"/>
              <a:gd name="connsiteX43" fmla="*/ 1828800 w 2024923"/>
              <a:gd name="connsiteY43" fmla="*/ 1654629 h 1776549"/>
              <a:gd name="connsiteX44" fmla="*/ 1889760 w 2024923"/>
              <a:gd name="connsiteY44" fmla="*/ 1602377 h 1776549"/>
              <a:gd name="connsiteX45" fmla="*/ 1915885 w 2024923"/>
              <a:gd name="connsiteY45" fmla="*/ 1576252 h 1776549"/>
              <a:gd name="connsiteX46" fmla="*/ 1933302 w 2024923"/>
              <a:gd name="connsiteY46" fmla="*/ 1558834 h 1776549"/>
              <a:gd name="connsiteX47" fmla="*/ 1968137 w 2024923"/>
              <a:gd name="connsiteY47" fmla="*/ 1506583 h 1776549"/>
              <a:gd name="connsiteX48" fmla="*/ 1985554 w 2024923"/>
              <a:gd name="connsiteY48" fmla="*/ 1480457 h 1776549"/>
              <a:gd name="connsiteX49" fmla="*/ 2002971 w 2024923"/>
              <a:gd name="connsiteY49" fmla="*/ 1428206 h 1776549"/>
              <a:gd name="connsiteX50" fmla="*/ 2011680 w 2024923"/>
              <a:gd name="connsiteY50" fmla="*/ 1402080 h 1776549"/>
              <a:gd name="connsiteX51" fmla="*/ 2011680 w 2024923"/>
              <a:gd name="connsiteY51" fmla="*/ 1193074 h 1776549"/>
              <a:gd name="connsiteX52" fmla="*/ 1924594 w 2024923"/>
              <a:gd name="connsiteY52" fmla="*/ 1105989 h 1776549"/>
              <a:gd name="connsiteX53" fmla="*/ 1898468 w 2024923"/>
              <a:gd name="connsiteY53" fmla="*/ 1088572 h 1776549"/>
              <a:gd name="connsiteX54" fmla="*/ 1881051 w 2024923"/>
              <a:gd name="connsiteY54" fmla="*/ 1071154 h 1776549"/>
              <a:gd name="connsiteX55" fmla="*/ 1846217 w 2024923"/>
              <a:gd name="connsiteY55" fmla="*/ 1062446 h 1776549"/>
              <a:gd name="connsiteX56" fmla="*/ 1820091 w 2024923"/>
              <a:gd name="connsiteY56" fmla="*/ 1053737 h 1776549"/>
              <a:gd name="connsiteX57" fmla="*/ 1785257 w 2024923"/>
              <a:gd name="connsiteY57" fmla="*/ 1036320 h 1776549"/>
              <a:gd name="connsiteX58" fmla="*/ 1733005 w 2024923"/>
              <a:gd name="connsiteY58" fmla="*/ 1018903 h 1776549"/>
              <a:gd name="connsiteX59" fmla="*/ 1680754 w 2024923"/>
              <a:gd name="connsiteY59" fmla="*/ 1001486 h 1776549"/>
              <a:gd name="connsiteX60" fmla="*/ 1619794 w 2024923"/>
              <a:gd name="connsiteY60" fmla="*/ 984069 h 1776549"/>
              <a:gd name="connsiteX61" fmla="*/ 1567542 w 2024923"/>
              <a:gd name="connsiteY61" fmla="*/ 966652 h 1776549"/>
              <a:gd name="connsiteX62" fmla="*/ 1497874 w 2024923"/>
              <a:gd name="connsiteY62" fmla="*/ 905692 h 1776549"/>
              <a:gd name="connsiteX63" fmla="*/ 1471748 w 2024923"/>
              <a:gd name="connsiteY63" fmla="*/ 888274 h 1776549"/>
              <a:gd name="connsiteX64" fmla="*/ 1445622 w 2024923"/>
              <a:gd name="connsiteY64" fmla="*/ 862149 h 1776549"/>
              <a:gd name="connsiteX65" fmla="*/ 1419497 w 2024923"/>
              <a:gd name="connsiteY65" fmla="*/ 844732 h 1776549"/>
              <a:gd name="connsiteX66" fmla="*/ 1384662 w 2024923"/>
              <a:gd name="connsiteY66" fmla="*/ 809897 h 1776549"/>
              <a:gd name="connsiteX67" fmla="*/ 1358537 w 2024923"/>
              <a:gd name="connsiteY67" fmla="*/ 783772 h 1776549"/>
              <a:gd name="connsiteX68" fmla="*/ 1306285 w 2024923"/>
              <a:gd name="connsiteY68" fmla="*/ 740229 h 1776549"/>
              <a:gd name="connsiteX69" fmla="*/ 1280160 w 2024923"/>
              <a:gd name="connsiteY69" fmla="*/ 722812 h 1776549"/>
              <a:gd name="connsiteX70" fmla="*/ 1210491 w 2024923"/>
              <a:gd name="connsiteY70" fmla="*/ 644434 h 1776549"/>
              <a:gd name="connsiteX71" fmla="*/ 1166948 w 2024923"/>
              <a:gd name="connsiteY71" fmla="*/ 592183 h 1776549"/>
              <a:gd name="connsiteX72" fmla="*/ 1149531 w 2024923"/>
              <a:gd name="connsiteY72" fmla="*/ 505097 h 1776549"/>
              <a:gd name="connsiteX73" fmla="*/ 1140822 w 2024923"/>
              <a:gd name="connsiteY73" fmla="*/ 461554 h 1776549"/>
              <a:gd name="connsiteX74" fmla="*/ 1114697 w 2024923"/>
              <a:gd name="connsiteY74" fmla="*/ 426720 h 1776549"/>
              <a:gd name="connsiteX75" fmla="*/ 1105988 w 2024923"/>
              <a:gd name="connsiteY75" fmla="*/ 400594 h 1776549"/>
              <a:gd name="connsiteX76" fmla="*/ 1053737 w 2024923"/>
              <a:gd name="connsiteY76" fmla="*/ 339634 h 1776549"/>
              <a:gd name="connsiteX77" fmla="*/ 1018902 w 2024923"/>
              <a:gd name="connsiteY77" fmla="*/ 287383 h 1776549"/>
              <a:gd name="connsiteX78" fmla="*/ 1001485 w 2024923"/>
              <a:gd name="connsiteY78" fmla="*/ 261257 h 1776549"/>
              <a:gd name="connsiteX79" fmla="*/ 957942 w 2024923"/>
              <a:gd name="connsiteY79" fmla="*/ 217714 h 1776549"/>
              <a:gd name="connsiteX80" fmla="*/ 896982 w 2024923"/>
              <a:gd name="connsiteY80" fmla="*/ 148046 h 1776549"/>
              <a:gd name="connsiteX81" fmla="*/ 844731 w 2024923"/>
              <a:gd name="connsiteY81" fmla="*/ 113212 h 1776549"/>
              <a:gd name="connsiteX82" fmla="*/ 827314 w 2024923"/>
              <a:gd name="connsiteY82" fmla="*/ 95794 h 1776549"/>
              <a:gd name="connsiteX83" fmla="*/ 740228 w 2024923"/>
              <a:gd name="connsiteY83" fmla="*/ 78377 h 1776549"/>
              <a:gd name="connsiteX84" fmla="*/ 705394 w 2024923"/>
              <a:gd name="connsiteY84" fmla="*/ 69669 h 1776549"/>
              <a:gd name="connsiteX85" fmla="*/ 670560 w 2024923"/>
              <a:gd name="connsiteY85" fmla="*/ 52252 h 1776549"/>
              <a:gd name="connsiteX86" fmla="*/ 644434 w 2024923"/>
              <a:gd name="connsiteY86" fmla="*/ 43543 h 1776549"/>
              <a:gd name="connsiteX87" fmla="*/ 618308 w 2024923"/>
              <a:gd name="connsiteY87" fmla="*/ 26126 h 1776549"/>
              <a:gd name="connsiteX88" fmla="*/ 566057 w 2024923"/>
              <a:gd name="connsiteY88" fmla="*/ 8709 h 1776549"/>
              <a:gd name="connsiteX89" fmla="*/ 539931 w 2024923"/>
              <a:gd name="connsiteY89" fmla="*/ 0 h 1776549"/>
              <a:gd name="connsiteX90" fmla="*/ 452845 w 2024923"/>
              <a:gd name="connsiteY90" fmla="*/ 8709 h 1776549"/>
              <a:gd name="connsiteX91" fmla="*/ 426720 w 2024923"/>
              <a:gd name="connsiteY91" fmla="*/ 17417 h 1776549"/>
              <a:gd name="connsiteX92" fmla="*/ 365760 w 2024923"/>
              <a:gd name="connsiteY92" fmla="*/ 60960 h 1776549"/>
              <a:gd name="connsiteX93" fmla="*/ 348342 w 2024923"/>
              <a:gd name="connsiteY93" fmla="*/ 78377 h 1776549"/>
              <a:gd name="connsiteX94" fmla="*/ 322217 w 2024923"/>
              <a:gd name="connsiteY94" fmla="*/ 87086 h 1776549"/>
              <a:gd name="connsiteX95" fmla="*/ 278674 w 2024923"/>
              <a:gd name="connsiteY95" fmla="*/ 113212 h 177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024923" h="1776549">
                <a:moveTo>
                  <a:pt x="278674" y="113212"/>
                </a:moveTo>
                <a:cubicBezTo>
                  <a:pt x="267063" y="127726"/>
                  <a:pt x="282619" y="114029"/>
                  <a:pt x="252548" y="174172"/>
                </a:cubicBezTo>
                <a:cubicBezTo>
                  <a:pt x="229939" y="219390"/>
                  <a:pt x="260442" y="183696"/>
                  <a:pt x="226422" y="217714"/>
                </a:cubicBezTo>
                <a:lnTo>
                  <a:pt x="209005" y="269966"/>
                </a:lnTo>
                <a:cubicBezTo>
                  <a:pt x="206102" y="278675"/>
                  <a:pt x="202524" y="287186"/>
                  <a:pt x="200297" y="296092"/>
                </a:cubicBezTo>
                <a:cubicBezTo>
                  <a:pt x="197394" y="307703"/>
                  <a:pt x="194876" y="319418"/>
                  <a:pt x="191588" y="330926"/>
                </a:cubicBezTo>
                <a:cubicBezTo>
                  <a:pt x="189066" y="339752"/>
                  <a:pt x="185106" y="348146"/>
                  <a:pt x="182880" y="357052"/>
                </a:cubicBezTo>
                <a:cubicBezTo>
                  <a:pt x="173681" y="393849"/>
                  <a:pt x="171361" y="423207"/>
                  <a:pt x="165462" y="461554"/>
                </a:cubicBezTo>
                <a:cubicBezTo>
                  <a:pt x="162777" y="479006"/>
                  <a:pt x="158944" y="496285"/>
                  <a:pt x="156754" y="513806"/>
                </a:cubicBezTo>
                <a:cubicBezTo>
                  <a:pt x="153136" y="542754"/>
                  <a:pt x="152171" y="572012"/>
                  <a:pt x="148045" y="600892"/>
                </a:cubicBezTo>
                <a:cubicBezTo>
                  <a:pt x="146352" y="612740"/>
                  <a:pt x="141684" y="623990"/>
                  <a:pt x="139337" y="635726"/>
                </a:cubicBezTo>
                <a:cubicBezTo>
                  <a:pt x="132972" y="667551"/>
                  <a:pt x="127256" y="699507"/>
                  <a:pt x="121920" y="731520"/>
                </a:cubicBezTo>
                <a:cubicBezTo>
                  <a:pt x="118545" y="751767"/>
                  <a:pt x="116883" y="772285"/>
                  <a:pt x="113211" y="792480"/>
                </a:cubicBezTo>
                <a:cubicBezTo>
                  <a:pt x="111070" y="804256"/>
                  <a:pt x="107098" y="815630"/>
                  <a:pt x="104502" y="827314"/>
                </a:cubicBezTo>
                <a:cubicBezTo>
                  <a:pt x="101291" y="841763"/>
                  <a:pt x="99005" y="856408"/>
                  <a:pt x="95794" y="870857"/>
                </a:cubicBezTo>
                <a:cubicBezTo>
                  <a:pt x="87020" y="910339"/>
                  <a:pt x="84139" y="914530"/>
                  <a:pt x="69668" y="957943"/>
                </a:cubicBezTo>
                <a:cubicBezTo>
                  <a:pt x="66765" y="966652"/>
                  <a:pt x="63187" y="975163"/>
                  <a:pt x="60960" y="984069"/>
                </a:cubicBezTo>
                <a:cubicBezTo>
                  <a:pt x="55154" y="1007292"/>
                  <a:pt x="51111" y="1031028"/>
                  <a:pt x="43542" y="1053737"/>
                </a:cubicBezTo>
                <a:cubicBezTo>
                  <a:pt x="40639" y="1062446"/>
                  <a:pt x="37356" y="1071037"/>
                  <a:pt x="34834" y="1079863"/>
                </a:cubicBezTo>
                <a:cubicBezTo>
                  <a:pt x="8515" y="1171981"/>
                  <a:pt x="50092" y="1042794"/>
                  <a:pt x="8708" y="1166949"/>
                </a:cubicBezTo>
                <a:lnTo>
                  <a:pt x="0" y="1193074"/>
                </a:lnTo>
                <a:cubicBezTo>
                  <a:pt x="14033" y="1431648"/>
                  <a:pt x="-4401" y="1274137"/>
                  <a:pt x="17417" y="1375954"/>
                </a:cubicBezTo>
                <a:cubicBezTo>
                  <a:pt x="23620" y="1404900"/>
                  <a:pt x="17072" y="1439357"/>
                  <a:pt x="34834" y="1463040"/>
                </a:cubicBezTo>
                <a:cubicBezTo>
                  <a:pt x="43543" y="1474651"/>
                  <a:pt x="51668" y="1486724"/>
                  <a:pt x="60960" y="1497874"/>
                </a:cubicBezTo>
                <a:cubicBezTo>
                  <a:pt x="66216" y="1504182"/>
                  <a:pt x="73451" y="1508723"/>
                  <a:pt x="78377" y="1515292"/>
                </a:cubicBezTo>
                <a:cubicBezTo>
                  <a:pt x="90936" y="1532038"/>
                  <a:pt x="98409" y="1552741"/>
                  <a:pt x="113211" y="1567543"/>
                </a:cubicBezTo>
                <a:cubicBezTo>
                  <a:pt x="121920" y="1576252"/>
                  <a:pt x="131452" y="1584208"/>
                  <a:pt x="139337" y="1593669"/>
                </a:cubicBezTo>
                <a:cubicBezTo>
                  <a:pt x="146037" y="1601709"/>
                  <a:pt x="149862" y="1611917"/>
                  <a:pt x="156754" y="1619794"/>
                </a:cubicBezTo>
                <a:cubicBezTo>
                  <a:pt x="170271" y="1635242"/>
                  <a:pt x="185783" y="1648823"/>
                  <a:pt x="200297" y="1663337"/>
                </a:cubicBezTo>
                <a:cubicBezTo>
                  <a:pt x="209005" y="1672046"/>
                  <a:pt x="214738" y="1685568"/>
                  <a:pt x="226422" y="1689463"/>
                </a:cubicBezTo>
                <a:cubicBezTo>
                  <a:pt x="235131" y="1692366"/>
                  <a:pt x="244337" y="1694067"/>
                  <a:pt x="252548" y="1698172"/>
                </a:cubicBezTo>
                <a:cubicBezTo>
                  <a:pt x="261909" y="1702853"/>
                  <a:pt x="268838" y="1712012"/>
                  <a:pt x="278674" y="1715589"/>
                </a:cubicBezTo>
                <a:cubicBezTo>
                  <a:pt x="301170" y="1723769"/>
                  <a:pt x="325633" y="1725436"/>
                  <a:pt x="348342" y="1733006"/>
                </a:cubicBezTo>
                <a:lnTo>
                  <a:pt x="400594" y="1750423"/>
                </a:lnTo>
                <a:cubicBezTo>
                  <a:pt x="409303" y="1753326"/>
                  <a:pt x="417814" y="1756906"/>
                  <a:pt x="426720" y="1759132"/>
                </a:cubicBezTo>
                <a:cubicBezTo>
                  <a:pt x="470460" y="1770066"/>
                  <a:pt x="450200" y="1764055"/>
                  <a:pt x="487680" y="1776549"/>
                </a:cubicBezTo>
                <a:lnTo>
                  <a:pt x="1045028" y="1767840"/>
                </a:lnTo>
                <a:cubicBezTo>
                  <a:pt x="1172012" y="1764986"/>
                  <a:pt x="1293276" y="1757436"/>
                  <a:pt x="1419497" y="1750423"/>
                </a:cubicBezTo>
                <a:lnTo>
                  <a:pt x="1497874" y="1741714"/>
                </a:lnTo>
                <a:lnTo>
                  <a:pt x="1567542" y="1733006"/>
                </a:lnTo>
                <a:cubicBezTo>
                  <a:pt x="1618709" y="1726986"/>
                  <a:pt x="1643749" y="1727017"/>
                  <a:pt x="1689462" y="1715589"/>
                </a:cubicBezTo>
                <a:cubicBezTo>
                  <a:pt x="1698368" y="1713363"/>
                  <a:pt x="1706761" y="1709402"/>
                  <a:pt x="1715588" y="1706880"/>
                </a:cubicBezTo>
                <a:cubicBezTo>
                  <a:pt x="1724878" y="1704226"/>
                  <a:pt x="1765490" y="1695606"/>
                  <a:pt x="1776548" y="1689463"/>
                </a:cubicBezTo>
                <a:cubicBezTo>
                  <a:pt x="1794847" y="1679297"/>
                  <a:pt x="1811383" y="1666240"/>
                  <a:pt x="1828800" y="1654629"/>
                </a:cubicBezTo>
                <a:cubicBezTo>
                  <a:pt x="1868586" y="1628105"/>
                  <a:pt x="1847527" y="1644610"/>
                  <a:pt x="1889760" y="1602377"/>
                </a:cubicBezTo>
                <a:lnTo>
                  <a:pt x="1915885" y="1576252"/>
                </a:lnTo>
                <a:cubicBezTo>
                  <a:pt x="1921691" y="1570446"/>
                  <a:pt x="1928747" y="1565666"/>
                  <a:pt x="1933302" y="1558834"/>
                </a:cubicBezTo>
                <a:lnTo>
                  <a:pt x="1968137" y="1506583"/>
                </a:lnTo>
                <a:lnTo>
                  <a:pt x="1985554" y="1480457"/>
                </a:lnTo>
                <a:lnTo>
                  <a:pt x="2002971" y="1428206"/>
                </a:lnTo>
                <a:lnTo>
                  <a:pt x="2011680" y="1402080"/>
                </a:lnTo>
                <a:cubicBezTo>
                  <a:pt x="2024996" y="1322181"/>
                  <a:pt x="2033208" y="1296410"/>
                  <a:pt x="2011680" y="1193074"/>
                </a:cubicBezTo>
                <a:cubicBezTo>
                  <a:pt x="2002316" y="1148128"/>
                  <a:pt x="1957180" y="1127713"/>
                  <a:pt x="1924594" y="1105989"/>
                </a:cubicBezTo>
                <a:cubicBezTo>
                  <a:pt x="1915885" y="1100183"/>
                  <a:pt x="1905869" y="1095973"/>
                  <a:pt x="1898468" y="1088572"/>
                </a:cubicBezTo>
                <a:cubicBezTo>
                  <a:pt x="1892662" y="1082766"/>
                  <a:pt x="1888395" y="1074826"/>
                  <a:pt x="1881051" y="1071154"/>
                </a:cubicBezTo>
                <a:cubicBezTo>
                  <a:pt x="1870346" y="1065801"/>
                  <a:pt x="1857725" y="1065734"/>
                  <a:pt x="1846217" y="1062446"/>
                </a:cubicBezTo>
                <a:cubicBezTo>
                  <a:pt x="1837390" y="1059924"/>
                  <a:pt x="1828529" y="1057353"/>
                  <a:pt x="1820091" y="1053737"/>
                </a:cubicBezTo>
                <a:cubicBezTo>
                  <a:pt x="1808159" y="1048623"/>
                  <a:pt x="1797310" y="1041141"/>
                  <a:pt x="1785257" y="1036320"/>
                </a:cubicBezTo>
                <a:cubicBezTo>
                  <a:pt x="1768211" y="1029502"/>
                  <a:pt x="1750422" y="1024709"/>
                  <a:pt x="1733005" y="1018903"/>
                </a:cubicBezTo>
                <a:lnTo>
                  <a:pt x="1680754" y="1001486"/>
                </a:lnTo>
                <a:cubicBezTo>
                  <a:pt x="1592930" y="972212"/>
                  <a:pt x="1729173" y="1016882"/>
                  <a:pt x="1619794" y="984069"/>
                </a:cubicBezTo>
                <a:cubicBezTo>
                  <a:pt x="1602209" y="978794"/>
                  <a:pt x="1567542" y="966652"/>
                  <a:pt x="1567542" y="966652"/>
                </a:cubicBezTo>
                <a:cubicBezTo>
                  <a:pt x="1466425" y="890812"/>
                  <a:pt x="1603100" y="995886"/>
                  <a:pt x="1497874" y="905692"/>
                </a:cubicBezTo>
                <a:cubicBezTo>
                  <a:pt x="1489927" y="898880"/>
                  <a:pt x="1479789" y="894975"/>
                  <a:pt x="1471748" y="888274"/>
                </a:cubicBezTo>
                <a:cubicBezTo>
                  <a:pt x="1462287" y="880390"/>
                  <a:pt x="1455083" y="870033"/>
                  <a:pt x="1445622" y="862149"/>
                </a:cubicBezTo>
                <a:cubicBezTo>
                  <a:pt x="1437582" y="855449"/>
                  <a:pt x="1427443" y="851543"/>
                  <a:pt x="1419497" y="844732"/>
                </a:cubicBezTo>
                <a:cubicBezTo>
                  <a:pt x="1407029" y="834045"/>
                  <a:pt x="1396274" y="821509"/>
                  <a:pt x="1384662" y="809897"/>
                </a:cubicBezTo>
                <a:cubicBezTo>
                  <a:pt x="1375954" y="801189"/>
                  <a:pt x="1368784" y="790604"/>
                  <a:pt x="1358537" y="783772"/>
                </a:cubicBezTo>
                <a:cubicBezTo>
                  <a:pt x="1293669" y="740525"/>
                  <a:pt x="1373341" y="796108"/>
                  <a:pt x="1306285" y="740229"/>
                </a:cubicBezTo>
                <a:cubicBezTo>
                  <a:pt x="1298245" y="733529"/>
                  <a:pt x="1287982" y="729765"/>
                  <a:pt x="1280160" y="722812"/>
                </a:cubicBezTo>
                <a:cubicBezTo>
                  <a:pt x="1171265" y="626016"/>
                  <a:pt x="1262495" y="706838"/>
                  <a:pt x="1210491" y="644434"/>
                </a:cubicBezTo>
                <a:cubicBezTo>
                  <a:pt x="1154613" y="577381"/>
                  <a:pt x="1210191" y="657049"/>
                  <a:pt x="1166948" y="592183"/>
                </a:cubicBezTo>
                <a:cubicBezTo>
                  <a:pt x="1150257" y="542108"/>
                  <a:pt x="1162874" y="585154"/>
                  <a:pt x="1149531" y="505097"/>
                </a:cubicBezTo>
                <a:cubicBezTo>
                  <a:pt x="1147097" y="490497"/>
                  <a:pt x="1146834" y="475080"/>
                  <a:pt x="1140822" y="461554"/>
                </a:cubicBezTo>
                <a:cubicBezTo>
                  <a:pt x="1134927" y="448291"/>
                  <a:pt x="1123405" y="438331"/>
                  <a:pt x="1114697" y="426720"/>
                </a:cubicBezTo>
                <a:cubicBezTo>
                  <a:pt x="1111794" y="418011"/>
                  <a:pt x="1110543" y="408564"/>
                  <a:pt x="1105988" y="400594"/>
                </a:cubicBezTo>
                <a:cubicBezTo>
                  <a:pt x="1076164" y="348403"/>
                  <a:pt x="1086993" y="382391"/>
                  <a:pt x="1053737" y="339634"/>
                </a:cubicBezTo>
                <a:cubicBezTo>
                  <a:pt x="1040885" y="323111"/>
                  <a:pt x="1030514" y="304800"/>
                  <a:pt x="1018902" y="287383"/>
                </a:cubicBezTo>
                <a:cubicBezTo>
                  <a:pt x="1013096" y="278674"/>
                  <a:pt x="1008886" y="268658"/>
                  <a:pt x="1001485" y="261257"/>
                </a:cubicBezTo>
                <a:cubicBezTo>
                  <a:pt x="986971" y="246743"/>
                  <a:pt x="969328" y="234793"/>
                  <a:pt x="957942" y="217714"/>
                </a:cubicBezTo>
                <a:cubicBezTo>
                  <a:pt x="929138" y="174509"/>
                  <a:pt x="947927" y="198992"/>
                  <a:pt x="896982" y="148046"/>
                </a:cubicBezTo>
                <a:cubicBezTo>
                  <a:pt x="864365" y="115428"/>
                  <a:pt x="882542" y="125815"/>
                  <a:pt x="844731" y="113212"/>
                </a:cubicBezTo>
                <a:cubicBezTo>
                  <a:pt x="838925" y="107406"/>
                  <a:pt x="834355" y="100018"/>
                  <a:pt x="827314" y="95794"/>
                </a:cubicBezTo>
                <a:cubicBezTo>
                  <a:pt x="807878" y="84132"/>
                  <a:pt x="751774" y="80476"/>
                  <a:pt x="740228" y="78377"/>
                </a:cubicBezTo>
                <a:cubicBezTo>
                  <a:pt x="728452" y="76236"/>
                  <a:pt x="717005" y="72572"/>
                  <a:pt x="705394" y="69669"/>
                </a:cubicBezTo>
                <a:cubicBezTo>
                  <a:pt x="693783" y="63863"/>
                  <a:pt x="682492" y="57366"/>
                  <a:pt x="670560" y="52252"/>
                </a:cubicBezTo>
                <a:cubicBezTo>
                  <a:pt x="662122" y="48636"/>
                  <a:pt x="652645" y="47648"/>
                  <a:pt x="644434" y="43543"/>
                </a:cubicBezTo>
                <a:cubicBezTo>
                  <a:pt x="635073" y="38862"/>
                  <a:pt x="627872" y="30377"/>
                  <a:pt x="618308" y="26126"/>
                </a:cubicBezTo>
                <a:cubicBezTo>
                  <a:pt x="601531" y="18670"/>
                  <a:pt x="583474" y="14515"/>
                  <a:pt x="566057" y="8709"/>
                </a:cubicBezTo>
                <a:lnTo>
                  <a:pt x="539931" y="0"/>
                </a:lnTo>
                <a:cubicBezTo>
                  <a:pt x="510902" y="2903"/>
                  <a:pt x="481679" y="4273"/>
                  <a:pt x="452845" y="8709"/>
                </a:cubicBezTo>
                <a:cubicBezTo>
                  <a:pt x="443772" y="10105"/>
                  <a:pt x="434190" y="12082"/>
                  <a:pt x="426720" y="17417"/>
                </a:cubicBezTo>
                <a:cubicBezTo>
                  <a:pt x="354401" y="69073"/>
                  <a:pt x="424788" y="41285"/>
                  <a:pt x="365760" y="60960"/>
                </a:cubicBezTo>
                <a:cubicBezTo>
                  <a:pt x="359954" y="66766"/>
                  <a:pt x="355383" y="74153"/>
                  <a:pt x="348342" y="78377"/>
                </a:cubicBezTo>
                <a:cubicBezTo>
                  <a:pt x="340471" y="83100"/>
                  <a:pt x="329385" y="81351"/>
                  <a:pt x="322217" y="87086"/>
                </a:cubicBezTo>
                <a:cubicBezTo>
                  <a:pt x="286542" y="115627"/>
                  <a:pt x="290285" y="98698"/>
                  <a:pt x="278674" y="113212"/>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782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Rossman</a:t>
            </a:r>
            <a:r>
              <a:rPr lang="en-US" dirty="0" smtClean="0">
                <a:solidFill>
                  <a:schemeClr val="bg1"/>
                </a:solidFill>
              </a:rPr>
              <a:t> Store Sales</a:t>
            </a:r>
            <a:endParaRPr lang="en-US" dirty="0">
              <a:solidFill>
                <a:schemeClr val="bg1"/>
              </a:solidFill>
            </a:endParaRPr>
          </a:p>
        </p:txBody>
      </p:sp>
      <p:sp>
        <p:nvSpPr>
          <p:cNvPr id="96" name="Content Placeholder 2"/>
          <p:cNvSpPr>
            <a:spLocks noGrp="1"/>
          </p:cNvSpPr>
          <p:nvPr>
            <p:ph idx="1"/>
          </p:nvPr>
        </p:nvSpPr>
        <p:spPr>
          <a:xfrm>
            <a:off x="712339" y="1013330"/>
            <a:ext cx="10515600" cy="2262306"/>
          </a:xfrm>
        </p:spPr>
        <p:txBody>
          <a:bodyPr>
            <a:normAutofit fontScale="77500" lnSpcReduction="20000"/>
          </a:bodyPr>
          <a:lstStyle/>
          <a:p>
            <a:r>
              <a:rPr lang="en-US" sz="3600" dirty="0" err="1"/>
              <a:t>kaggle.com</a:t>
            </a:r>
            <a:r>
              <a:rPr lang="en-US" sz="3600" dirty="0"/>
              <a:t>/c/</a:t>
            </a:r>
            <a:r>
              <a:rPr lang="en-US" sz="3600" dirty="0" err="1"/>
              <a:t>rossmann</a:t>
            </a:r>
            <a:r>
              <a:rPr lang="en-US" sz="3600" dirty="0"/>
              <a:t>-store-sales</a:t>
            </a:r>
            <a:endParaRPr lang="en-US" sz="3600" b="1" dirty="0" smtClean="0"/>
          </a:p>
          <a:p>
            <a:r>
              <a:rPr lang="en-US" sz="3600" b="1" dirty="0" smtClean="0"/>
              <a:t>Input: </a:t>
            </a:r>
            <a:r>
              <a:rPr lang="en-US" sz="3600" dirty="0"/>
              <a:t>8 </a:t>
            </a:r>
            <a:r>
              <a:rPr lang="en-US" sz="3600" dirty="0" smtClean="0"/>
              <a:t>columns + engineered ones </a:t>
            </a:r>
            <a:r>
              <a:rPr lang="en-US" sz="3600" dirty="0"/>
              <a:t>(ex: Store</a:t>
            </a:r>
            <a:r>
              <a:rPr lang="en-US" sz="3600" dirty="0" smtClean="0"/>
              <a:t>, State, </a:t>
            </a:r>
            <a:r>
              <a:rPr lang="en-US" sz="3600" dirty="0" err="1"/>
              <a:t>DayOfWeek</a:t>
            </a:r>
            <a:r>
              <a:rPr lang="en-US" sz="3600" dirty="0"/>
              <a:t>, Date, Customers, Open, Promo, </a:t>
            </a:r>
            <a:r>
              <a:rPr lang="en-US" sz="3600" dirty="0" err="1"/>
              <a:t>StateHoliday</a:t>
            </a:r>
            <a:r>
              <a:rPr lang="en-US" sz="3600" dirty="0"/>
              <a:t>, </a:t>
            </a:r>
            <a:r>
              <a:rPr lang="en-US" sz="3600" dirty="0" err="1"/>
              <a:t>SchoolHoliday</a:t>
            </a:r>
            <a:r>
              <a:rPr lang="en-US" sz="3600" dirty="0"/>
              <a:t>)</a:t>
            </a:r>
            <a:endParaRPr lang="en-US" sz="3600" dirty="0" smtClean="0"/>
          </a:p>
          <a:p>
            <a:r>
              <a:rPr lang="en-US" sz="3600" b="1" dirty="0" smtClean="0"/>
              <a:t>Output: </a:t>
            </a:r>
            <a:r>
              <a:rPr lang="en-US" sz="3600" dirty="0" smtClean="0"/>
              <a:t>Sales</a:t>
            </a:r>
          </a:p>
          <a:p>
            <a:r>
              <a:rPr lang="en-US" sz="3600" b="1" dirty="0" smtClean="0"/>
              <a:t>Embedding of State</a:t>
            </a:r>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43</a:t>
            </a:fld>
            <a:endParaRPr lang="en-US"/>
          </a:p>
        </p:txBody>
      </p:sp>
      <p:pic>
        <p:nvPicPr>
          <p:cNvPr id="4" name="Picture 3"/>
          <p:cNvPicPr>
            <a:picLocks noChangeAspect="1"/>
          </p:cNvPicPr>
          <p:nvPr/>
        </p:nvPicPr>
        <p:blipFill>
          <a:blip r:embed="rId3">
            <a:alphaModFix/>
          </a:blip>
          <a:stretch>
            <a:fillRect/>
          </a:stretch>
        </p:blipFill>
        <p:spPr>
          <a:xfrm>
            <a:off x="2383051" y="3275635"/>
            <a:ext cx="3684879" cy="3501341"/>
          </a:xfrm>
          <a:prstGeom prst="rect">
            <a:avLst/>
          </a:prstGeom>
        </p:spPr>
      </p:pic>
      <p:pic>
        <p:nvPicPr>
          <p:cNvPr id="4098" name="Picture 2" descr="mage result for map of germany st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939" y="3275635"/>
            <a:ext cx="2853703" cy="3331049"/>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2969623" y="3744686"/>
            <a:ext cx="1716153" cy="993373"/>
          </a:xfrm>
          <a:custGeom>
            <a:avLst/>
            <a:gdLst>
              <a:gd name="connsiteX0" fmla="*/ 200297 w 1716153"/>
              <a:gd name="connsiteY0" fmla="*/ 52251 h 993373"/>
              <a:gd name="connsiteX1" fmla="*/ 139337 w 1716153"/>
              <a:gd name="connsiteY1" fmla="*/ 139337 h 993373"/>
              <a:gd name="connsiteX2" fmla="*/ 121920 w 1716153"/>
              <a:gd name="connsiteY2" fmla="*/ 165463 h 993373"/>
              <a:gd name="connsiteX3" fmla="*/ 87086 w 1716153"/>
              <a:gd name="connsiteY3" fmla="*/ 226423 h 993373"/>
              <a:gd name="connsiteX4" fmla="*/ 69668 w 1716153"/>
              <a:gd name="connsiteY4" fmla="*/ 243840 h 993373"/>
              <a:gd name="connsiteX5" fmla="*/ 43543 w 1716153"/>
              <a:gd name="connsiteY5" fmla="*/ 322217 h 993373"/>
              <a:gd name="connsiteX6" fmla="*/ 26126 w 1716153"/>
              <a:gd name="connsiteY6" fmla="*/ 374468 h 993373"/>
              <a:gd name="connsiteX7" fmla="*/ 17417 w 1716153"/>
              <a:gd name="connsiteY7" fmla="*/ 426720 h 993373"/>
              <a:gd name="connsiteX8" fmla="*/ 0 w 1716153"/>
              <a:gd name="connsiteY8" fmla="*/ 513805 h 993373"/>
              <a:gd name="connsiteX9" fmla="*/ 17417 w 1716153"/>
              <a:gd name="connsiteY9" fmla="*/ 705394 h 993373"/>
              <a:gd name="connsiteX10" fmla="*/ 43543 w 1716153"/>
              <a:gd name="connsiteY10" fmla="*/ 757645 h 993373"/>
              <a:gd name="connsiteX11" fmla="*/ 60960 w 1716153"/>
              <a:gd name="connsiteY11" fmla="*/ 775063 h 993373"/>
              <a:gd name="connsiteX12" fmla="*/ 78377 w 1716153"/>
              <a:gd name="connsiteY12" fmla="*/ 801188 h 993373"/>
              <a:gd name="connsiteX13" fmla="*/ 104503 w 1716153"/>
              <a:gd name="connsiteY13" fmla="*/ 818605 h 993373"/>
              <a:gd name="connsiteX14" fmla="*/ 121920 w 1716153"/>
              <a:gd name="connsiteY14" fmla="*/ 836023 h 993373"/>
              <a:gd name="connsiteX15" fmla="*/ 148046 w 1716153"/>
              <a:gd name="connsiteY15" fmla="*/ 853440 h 993373"/>
              <a:gd name="connsiteX16" fmla="*/ 174171 w 1716153"/>
              <a:gd name="connsiteY16" fmla="*/ 879565 h 993373"/>
              <a:gd name="connsiteX17" fmla="*/ 226423 w 1716153"/>
              <a:gd name="connsiteY17" fmla="*/ 896983 h 993373"/>
              <a:gd name="connsiteX18" fmla="*/ 496388 w 1716153"/>
              <a:gd name="connsiteY18" fmla="*/ 914400 h 993373"/>
              <a:gd name="connsiteX19" fmla="*/ 670560 w 1716153"/>
              <a:gd name="connsiteY19" fmla="*/ 923108 h 993373"/>
              <a:gd name="connsiteX20" fmla="*/ 731520 w 1716153"/>
              <a:gd name="connsiteY20" fmla="*/ 931817 h 993373"/>
              <a:gd name="connsiteX21" fmla="*/ 809897 w 1716153"/>
              <a:gd name="connsiteY21" fmla="*/ 940525 h 993373"/>
              <a:gd name="connsiteX22" fmla="*/ 836023 w 1716153"/>
              <a:gd name="connsiteY22" fmla="*/ 949234 h 993373"/>
              <a:gd name="connsiteX23" fmla="*/ 923108 w 1716153"/>
              <a:gd name="connsiteY23" fmla="*/ 966651 h 993373"/>
              <a:gd name="connsiteX24" fmla="*/ 949234 w 1716153"/>
              <a:gd name="connsiteY24" fmla="*/ 975360 h 993373"/>
              <a:gd name="connsiteX25" fmla="*/ 1454331 w 1716153"/>
              <a:gd name="connsiteY25" fmla="*/ 975360 h 993373"/>
              <a:gd name="connsiteX26" fmla="*/ 1567543 w 1716153"/>
              <a:gd name="connsiteY26" fmla="*/ 949234 h 993373"/>
              <a:gd name="connsiteX27" fmla="*/ 1611086 w 1716153"/>
              <a:gd name="connsiteY27" fmla="*/ 914400 h 993373"/>
              <a:gd name="connsiteX28" fmla="*/ 1637211 w 1716153"/>
              <a:gd name="connsiteY28" fmla="*/ 896983 h 993373"/>
              <a:gd name="connsiteX29" fmla="*/ 1689463 w 1716153"/>
              <a:gd name="connsiteY29" fmla="*/ 836023 h 993373"/>
              <a:gd name="connsiteX30" fmla="*/ 1698171 w 1716153"/>
              <a:gd name="connsiteY30" fmla="*/ 809897 h 993373"/>
              <a:gd name="connsiteX31" fmla="*/ 1715588 w 1716153"/>
              <a:gd name="connsiteY31" fmla="*/ 775063 h 993373"/>
              <a:gd name="connsiteX32" fmla="*/ 1706880 w 1716153"/>
              <a:gd name="connsiteY32" fmla="*/ 679268 h 993373"/>
              <a:gd name="connsiteX33" fmla="*/ 1689463 w 1716153"/>
              <a:gd name="connsiteY33" fmla="*/ 653143 h 993373"/>
              <a:gd name="connsiteX34" fmla="*/ 1645920 w 1716153"/>
              <a:gd name="connsiteY34" fmla="*/ 618308 h 993373"/>
              <a:gd name="connsiteX35" fmla="*/ 1619794 w 1716153"/>
              <a:gd name="connsiteY35" fmla="*/ 609600 h 993373"/>
              <a:gd name="connsiteX36" fmla="*/ 1584960 w 1716153"/>
              <a:gd name="connsiteY36" fmla="*/ 592183 h 993373"/>
              <a:gd name="connsiteX37" fmla="*/ 1454331 w 1716153"/>
              <a:gd name="connsiteY37" fmla="*/ 566057 h 993373"/>
              <a:gd name="connsiteX38" fmla="*/ 1410788 w 1716153"/>
              <a:gd name="connsiteY38" fmla="*/ 557348 h 993373"/>
              <a:gd name="connsiteX39" fmla="*/ 1358537 w 1716153"/>
              <a:gd name="connsiteY39" fmla="*/ 548640 h 993373"/>
              <a:gd name="connsiteX40" fmla="*/ 1271451 w 1716153"/>
              <a:gd name="connsiteY40" fmla="*/ 531223 h 993373"/>
              <a:gd name="connsiteX41" fmla="*/ 1219200 w 1716153"/>
              <a:gd name="connsiteY41" fmla="*/ 522514 h 993373"/>
              <a:gd name="connsiteX42" fmla="*/ 1193074 w 1716153"/>
              <a:gd name="connsiteY42" fmla="*/ 513805 h 993373"/>
              <a:gd name="connsiteX43" fmla="*/ 1158240 w 1716153"/>
              <a:gd name="connsiteY43" fmla="*/ 505097 h 993373"/>
              <a:gd name="connsiteX44" fmla="*/ 1105988 w 1716153"/>
              <a:gd name="connsiteY44" fmla="*/ 487680 h 993373"/>
              <a:gd name="connsiteX45" fmla="*/ 1079863 w 1716153"/>
              <a:gd name="connsiteY45" fmla="*/ 478971 h 993373"/>
              <a:gd name="connsiteX46" fmla="*/ 1053737 w 1716153"/>
              <a:gd name="connsiteY46" fmla="*/ 452845 h 993373"/>
              <a:gd name="connsiteX47" fmla="*/ 975360 w 1716153"/>
              <a:gd name="connsiteY47" fmla="*/ 400594 h 993373"/>
              <a:gd name="connsiteX48" fmla="*/ 923108 w 1716153"/>
              <a:gd name="connsiteY48" fmla="*/ 365760 h 993373"/>
              <a:gd name="connsiteX49" fmla="*/ 896983 w 1716153"/>
              <a:gd name="connsiteY49" fmla="*/ 348343 h 993373"/>
              <a:gd name="connsiteX50" fmla="*/ 870857 w 1716153"/>
              <a:gd name="connsiteY50" fmla="*/ 339634 h 993373"/>
              <a:gd name="connsiteX51" fmla="*/ 818606 w 1716153"/>
              <a:gd name="connsiteY51" fmla="*/ 287383 h 993373"/>
              <a:gd name="connsiteX52" fmla="*/ 801188 w 1716153"/>
              <a:gd name="connsiteY52" fmla="*/ 269965 h 993373"/>
              <a:gd name="connsiteX53" fmla="*/ 740228 w 1716153"/>
              <a:gd name="connsiteY53" fmla="*/ 191588 h 993373"/>
              <a:gd name="connsiteX54" fmla="*/ 714103 w 1716153"/>
              <a:gd name="connsiteY54" fmla="*/ 148045 h 993373"/>
              <a:gd name="connsiteX55" fmla="*/ 687977 w 1716153"/>
              <a:gd name="connsiteY55" fmla="*/ 95794 h 993373"/>
              <a:gd name="connsiteX56" fmla="*/ 609600 w 1716153"/>
              <a:gd name="connsiteY56" fmla="*/ 60960 h 993373"/>
              <a:gd name="connsiteX57" fmla="*/ 539931 w 1716153"/>
              <a:gd name="connsiteY57" fmla="*/ 43543 h 993373"/>
              <a:gd name="connsiteX58" fmla="*/ 487680 w 1716153"/>
              <a:gd name="connsiteY58" fmla="*/ 26125 h 993373"/>
              <a:gd name="connsiteX59" fmla="*/ 461554 w 1716153"/>
              <a:gd name="connsiteY59" fmla="*/ 17417 h 993373"/>
              <a:gd name="connsiteX60" fmla="*/ 374468 w 1716153"/>
              <a:gd name="connsiteY60" fmla="*/ 0 h 993373"/>
              <a:gd name="connsiteX61" fmla="*/ 269966 w 1716153"/>
              <a:gd name="connsiteY61" fmla="*/ 26125 h 993373"/>
              <a:gd name="connsiteX62" fmla="*/ 243840 w 1716153"/>
              <a:gd name="connsiteY62" fmla="*/ 34834 h 993373"/>
              <a:gd name="connsiteX63" fmla="*/ 200297 w 1716153"/>
              <a:gd name="connsiteY63" fmla="*/ 52251 h 99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16153" h="993373">
                <a:moveTo>
                  <a:pt x="200297" y="52251"/>
                </a:moveTo>
                <a:cubicBezTo>
                  <a:pt x="182880" y="69668"/>
                  <a:pt x="182222" y="75008"/>
                  <a:pt x="139337" y="139337"/>
                </a:cubicBezTo>
                <a:cubicBezTo>
                  <a:pt x="133531" y="148046"/>
                  <a:pt x="126601" y="156102"/>
                  <a:pt x="121920" y="165463"/>
                </a:cubicBezTo>
                <a:cubicBezTo>
                  <a:pt x="110002" y="189299"/>
                  <a:pt x="103497" y="205910"/>
                  <a:pt x="87086" y="226423"/>
                </a:cubicBezTo>
                <a:cubicBezTo>
                  <a:pt x="81957" y="232834"/>
                  <a:pt x="75474" y="238034"/>
                  <a:pt x="69668" y="243840"/>
                </a:cubicBezTo>
                <a:lnTo>
                  <a:pt x="43543" y="322217"/>
                </a:lnTo>
                <a:cubicBezTo>
                  <a:pt x="43542" y="322221"/>
                  <a:pt x="26127" y="374463"/>
                  <a:pt x="26126" y="374468"/>
                </a:cubicBezTo>
                <a:cubicBezTo>
                  <a:pt x="23223" y="391885"/>
                  <a:pt x="20671" y="409365"/>
                  <a:pt x="17417" y="426720"/>
                </a:cubicBezTo>
                <a:cubicBezTo>
                  <a:pt x="11961" y="455816"/>
                  <a:pt x="0" y="513805"/>
                  <a:pt x="0" y="513805"/>
                </a:cubicBezTo>
                <a:cubicBezTo>
                  <a:pt x="6146" y="624435"/>
                  <a:pt x="-3247" y="633073"/>
                  <a:pt x="17417" y="705394"/>
                </a:cubicBezTo>
                <a:cubicBezTo>
                  <a:pt x="24572" y="730434"/>
                  <a:pt x="26580" y="736441"/>
                  <a:pt x="43543" y="757645"/>
                </a:cubicBezTo>
                <a:cubicBezTo>
                  <a:pt x="48672" y="764056"/>
                  <a:pt x="55831" y="768652"/>
                  <a:pt x="60960" y="775063"/>
                </a:cubicBezTo>
                <a:cubicBezTo>
                  <a:pt x="67498" y="783236"/>
                  <a:pt x="70976" y="793787"/>
                  <a:pt x="78377" y="801188"/>
                </a:cubicBezTo>
                <a:cubicBezTo>
                  <a:pt x="85778" y="808589"/>
                  <a:pt x="96330" y="812067"/>
                  <a:pt x="104503" y="818605"/>
                </a:cubicBezTo>
                <a:cubicBezTo>
                  <a:pt x="110914" y="823734"/>
                  <a:pt x="115509" y="830894"/>
                  <a:pt x="121920" y="836023"/>
                </a:cubicBezTo>
                <a:cubicBezTo>
                  <a:pt x="130093" y="842561"/>
                  <a:pt x="140005" y="846740"/>
                  <a:pt x="148046" y="853440"/>
                </a:cubicBezTo>
                <a:cubicBezTo>
                  <a:pt x="157507" y="861324"/>
                  <a:pt x="163405" y="873584"/>
                  <a:pt x="174171" y="879565"/>
                </a:cubicBezTo>
                <a:cubicBezTo>
                  <a:pt x="190220" y="888481"/>
                  <a:pt x="208612" y="892530"/>
                  <a:pt x="226423" y="896983"/>
                </a:cubicBezTo>
                <a:cubicBezTo>
                  <a:pt x="338349" y="924963"/>
                  <a:pt x="242728" y="903606"/>
                  <a:pt x="496388" y="914400"/>
                </a:cubicBezTo>
                <a:lnTo>
                  <a:pt x="670560" y="923108"/>
                </a:lnTo>
                <a:lnTo>
                  <a:pt x="731520" y="931817"/>
                </a:lnTo>
                <a:cubicBezTo>
                  <a:pt x="757603" y="935077"/>
                  <a:pt x="783968" y="936204"/>
                  <a:pt x="809897" y="940525"/>
                </a:cubicBezTo>
                <a:cubicBezTo>
                  <a:pt x="818952" y="942034"/>
                  <a:pt x="827196" y="946712"/>
                  <a:pt x="836023" y="949234"/>
                </a:cubicBezTo>
                <a:cubicBezTo>
                  <a:pt x="872401" y="959628"/>
                  <a:pt x="882045" y="959808"/>
                  <a:pt x="923108" y="966651"/>
                </a:cubicBezTo>
                <a:cubicBezTo>
                  <a:pt x="931817" y="969554"/>
                  <a:pt x="940328" y="973134"/>
                  <a:pt x="949234" y="975360"/>
                </a:cubicBezTo>
                <a:cubicBezTo>
                  <a:pt x="1107502" y="1014926"/>
                  <a:pt x="1353958" y="977254"/>
                  <a:pt x="1454331" y="975360"/>
                </a:cubicBezTo>
                <a:cubicBezTo>
                  <a:pt x="1482433" y="971345"/>
                  <a:pt x="1541463" y="966621"/>
                  <a:pt x="1567543" y="949234"/>
                </a:cubicBezTo>
                <a:cubicBezTo>
                  <a:pt x="1647951" y="895628"/>
                  <a:pt x="1549042" y="964035"/>
                  <a:pt x="1611086" y="914400"/>
                </a:cubicBezTo>
                <a:cubicBezTo>
                  <a:pt x="1619259" y="907862"/>
                  <a:pt x="1629265" y="903794"/>
                  <a:pt x="1637211" y="896983"/>
                </a:cubicBezTo>
                <a:cubicBezTo>
                  <a:pt x="1670061" y="868826"/>
                  <a:pt x="1668919" y="866839"/>
                  <a:pt x="1689463" y="836023"/>
                </a:cubicBezTo>
                <a:cubicBezTo>
                  <a:pt x="1692366" y="827314"/>
                  <a:pt x="1694555" y="818334"/>
                  <a:pt x="1698171" y="809897"/>
                </a:cubicBezTo>
                <a:cubicBezTo>
                  <a:pt x="1703285" y="797965"/>
                  <a:pt x="1714724" y="788016"/>
                  <a:pt x="1715588" y="775063"/>
                </a:cubicBezTo>
                <a:cubicBezTo>
                  <a:pt x="1717721" y="743071"/>
                  <a:pt x="1713598" y="710620"/>
                  <a:pt x="1706880" y="679268"/>
                </a:cubicBezTo>
                <a:cubicBezTo>
                  <a:pt x="1704687" y="669034"/>
                  <a:pt x="1696001" y="661316"/>
                  <a:pt x="1689463" y="653143"/>
                </a:cubicBezTo>
                <a:cubicBezTo>
                  <a:pt x="1678662" y="639641"/>
                  <a:pt x="1661011" y="625853"/>
                  <a:pt x="1645920" y="618308"/>
                </a:cubicBezTo>
                <a:cubicBezTo>
                  <a:pt x="1637709" y="614203"/>
                  <a:pt x="1628231" y="613216"/>
                  <a:pt x="1619794" y="609600"/>
                </a:cubicBezTo>
                <a:cubicBezTo>
                  <a:pt x="1607862" y="604486"/>
                  <a:pt x="1597276" y="596288"/>
                  <a:pt x="1584960" y="592183"/>
                </a:cubicBezTo>
                <a:cubicBezTo>
                  <a:pt x="1526056" y="572548"/>
                  <a:pt x="1512682" y="575782"/>
                  <a:pt x="1454331" y="566057"/>
                </a:cubicBezTo>
                <a:cubicBezTo>
                  <a:pt x="1439731" y="563624"/>
                  <a:pt x="1425351" y="559996"/>
                  <a:pt x="1410788" y="557348"/>
                </a:cubicBezTo>
                <a:cubicBezTo>
                  <a:pt x="1393416" y="554189"/>
                  <a:pt x="1375892" y="551894"/>
                  <a:pt x="1358537" y="548640"/>
                </a:cubicBezTo>
                <a:cubicBezTo>
                  <a:pt x="1329440" y="543185"/>
                  <a:pt x="1300652" y="536090"/>
                  <a:pt x="1271451" y="531223"/>
                </a:cubicBezTo>
                <a:cubicBezTo>
                  <a:pt x="1254034" y="528320"/>
                  <a:pt x="1236437" y="526345"/>
                  <a:pt x="1219200" y="522514"/>
                </a:cubicBezTo>
                <a:cubicBezTo>
                  <a:pt x="1210239" y="520523"/>
                  <a:pt x="1201901" y="516327"/>
                  <a:pt x="1193074" y="513805"/>
                </a:cubicBezTo>
                <a:cubicBezTo>
                  <a:pt x="1181566" y="510517"/>
                  <a:pt x="1169704" y="508536"/>
                  <a:pt x="1158240" y="505097"/>
                </a:cubicBezTo>
                <a:cubicBezTo>
                  <a:pt x="1140655" y="499822"/>
                  <a:pt x="1123405" y="493486"/>
                  <a:pt x="1105988" y="487680"/>
                </a:cubicBezTo>
                <a:lnTo>
                  <a:pt x="1079863" y="478971"/>
                </a:lnTo>
                <a:cubicBezTo>
                  <a:pt x="1071154" y="470262"/>
                  <a:pt x="1063459" y="460406"/>
                  <a:pt x="1053737" y="452845"/>
                </a:cubicBezTo>
                <a:cubicBezTo>
                  <a:pt x="1053730" y="452840"/>
                  <a:pt x="988426" y="409305"/>
                  <a:pt x="975360" y="400594"/>
                </a:cubicBezTo>
                <a:lnTo>
                  <a:pt x="923108" y="365760"/>
                </a:lnTo>
                <a:cubicBezTo>
                  <a:pt x="914400" y="359954"/>
                  <a:pt x="906912" y="351653"/>
                  <a:pt x="896983" y="348343"/>
                </a:cubicBezTo>
                <a:lnTo>
                  <a:pt x="870857" y="339634"/>
                </a:lnTo>
                <a:lnTo>
                  <a:pt x="818606" y="287383"/>
                </a:lnTo>
                <a:cubicBezTo>
                  <a:pt x="812800" y="281577"/>
                  <a:pt x="805743" y="276797"/>
                  <a:pt x="801188" y="269965"/>
                </a:cubicBezTo>
                <a:cubicBezTo>
                  <a:pt x="759522" y="207467"/>
                  <a:pt x="781156" y="232516"/>
                  <a:pt x="740228" y="191588"/>
                </a:cubicBezTo>
                <a:cubicBezTo>
                  <a:pt x="715562" y="117588"/>
                  <a:pt x="749962" y="207810"/>
                  <a:pt x="714103" y="148045"/>
                </a:cubicBezTo>
                <a:cubicBezTo>
                  <a:pt x="692856" y="112634"/>
                  <a:pt x="721007" y="128824"/>
                  <a:pt x="687977" y="95794"/>
                </a:cubicBezTo>
                <a:cubicBezTo>
                  <a:pt x="667277" y="75094"/>
                  <a:pt x="635468" y="69583"/>
                  <a:pt x="609600" y="60960"/>
                </a:cubicBezTo>
                <a:cubicBezTo>
                  <a:pt x="530312" y="34530"/>
                  <a:pt x="655553" y="75077"/>
                  <a:pt x="539931" y="43543"/>
                </a:cubicBezTo>
                <a:cubicBezTo>
                  <a:pt x="522219" y="38712"/>
                  <a:pt x="505097" y="31931"/>
                  <a:pt x="487680" y="26125"/>
                </a:cubicBezTo>
                <a:cubicBezTo>
                  <a:pt x="478971" y="23222"/>
                  <a:pt x="470555" y="19217"/>
                  <a:pt x="461554" y="17417"/>
                </a:cubicBezTo>
                <a:lnTo>
                  <a:pt x="374468" y="0"/>
                </a:lnTo>
                <a:cubicBezTo>
                  <a:pt x="304109" y="11726"/>
                  <a:pt x="338966" y="3125"/>
                  <a:pt x="269966" y="26125"/>
                </a:cubicBezTo>
                <a:cubicBezTo>
                  <a:pt x="261257" y="29028"/>
                  <a:pt x="251478" y="29742"/>
                  <a:pt x="243840" y="34834"/>
                </a:cubicBezTo>
                <a:cubicBezTo>
                  <a:pt x="214298" y="54528"/>
                  <a:pt x="217714" y="34834"/>
                  <a:pt x="200297" y="52251"/>
                </a:cubicBez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123611" y="3210070"/>
            <a:ext cx="1105989" cy="1353221"/>
          </a:xfrm>
          <a:custGeom>
            <a:avLst/>
            <a:gdLst>
              <a:gd name="connsiteX0" fmla="*/ 43543 w 1105989"/>
              <a:gd name="connsiteY0" fmla="*/ 1039713 h 1353221"/>
              <a:gd name="connsiteX1" fmla="*/ 43543 w 1105989"/>
              <a:gd name="connsiteY1" fmla="*/ 1039713 h 1353221"/>
              <a:gd name="connsiteX2" fmla="*/ 87086 w 1105989"/>
              <a:gd name="connsiteY2" fmla="*/ 1109381 h 1353221"/>
              <a:gd name="connsiteX3" fmla="*/ 95795 w 1105989"/>
              <a:gd name="connsiteY3" fmla="*/ 1135507 h 1353221"/>
              <a:gd name="connsiteX4" fmla="*/ 130629 w 1105989"/>
              <a:gd name="connsiteY4" fmla="*/ 1187759 h 1353221"/>
              <a:gd name="connsiteX5" fmla="*/ 156755 w 1105989"/>
              <a:gd name="connsiteY5" fmla="*/ 1240010 h 1353221"/>
              <a:gd name="connsiteX6" fmla="*/ 191589 w 1105989"/>
              <a:gd name="connsiteY6" fmla="*/ 1283553 h 1353221"/>
              <a:gd name="connsiteX7" fmla="*/ 243840 w 1105989"/>
              <a:gd name="connsiteY7" fmla="*/ 1327096 h 1353221"/>
              <a:gd name="connsiteX8" fmla="*/ 339635 w 1105989"/>
              <a:gd name="connsiteY8" fmla="*/ 1353221 h 1353221"/>
              <a:gd name="connsiteX9" fmla="*/ 531223 w 1105989"/>
              <a:gd name="connsiteY9" fmla="*/ 1344513 h 1353221"/>
              <a:gd name="connsiteX10" fmla="*/ 618309 w 1105989"/>
              <a:gd name="connsiteY10" fmla="*/ 1327096 h 1353221"/>
              <a:gd name="connsiteX11" fmla="*/ 740229 w 1105989"/>
              <a:gd name="connsiteY11" fmla="*/ 1292261 h 1353221"/>
              <a:gd name="connsiteX12" fmla="*/ 818606 w 1105989"/>
              <a:gd name="connsiteY12" fmla="*/ 1266136 h 1353221"/>
              <a:gd name="connsiteX13" fmla="*/ 844732 w 1105989"/>
              <a:gd name="connsiteY13" fmla="*/ 1257427 h 1353221"/>
              <a:gd name="connsiteX14" fmla="*/ 896983 w 1105989"/>
              <a:gd name="connsiteY14" fmla="*/ 1222593 h 1353221"/>
              <a:gd name="connsiteX15" fmla="*/ 931818 w 1105989"/>
              <a:gd name="connsiteY15" fmla="*/ 1179050 h 1353221"/>
              <a:gd name="connsiteX16" fmla="*/ 949235 w 1105989"/>
              <a:gd name="connsiteY16" fmla="*/ 1152924 h 1353221"/>
              <a:gd name="connsiteX17" fmla="*/ 992778 w 1105989"/>
              <a:gd name="connsiteY17" fmla="*/ 1118090 h 1353221"/>
              <a:gd name="connsiteX18" fmla="*/ 1027612 w 1105989"/>
              <a:gd name="connsiteY18" fmla="*/ 1065839 h 1353221"/>
              <a:gd name="connsiteX19" fmla="*/ 1053738 w 1105989"/>
              <a:gd name="connsiteY19" fmla="*/ 734913 h 1353221"/>
              <a:gd name="connsiteX20" fmla="*/ 1079863 w 1105989"/>
              <a:gd name="connsiteY20" fmla="*/ 612993 h 1353221"/>
              <a:gd name="connsiteX21" fmla="*/ 1088572 w 1105989"/>
              <a:gd name="connsiteY21" fmla="*/ 586867 h 1353221"/>
              <a:gd name="connsiteX22" fmla="*/ 1105989 w 1105989"/>
              <a:gd name="connsiteY22" fmla="*/ 517199 h 1353221"/>
              <a:gd name="connsiteX23" fmla="*/ 1088572 w 1105989"/>
              <a:gd name="connsiteY23" fmla="*/ 299484 h 1353221"/>
              <a:gd name="connsiteX24" fmla="*/ 1079863 w 1105989"/>
              <a:gd name="connsiteY24" fmla="*/ 273359 h 1353221"/>
              <a:gd name="connsiteX25" fmla="*/ 1062446 w 1105989"/>
              <a:gd name="connsiteY25" fmla="*/ 247233 h 1353221"/>
              <a:gd name="connsiteX26" fmla="*/ 1018903 w 1105989"/>
              <a:gd name="connsiteY26" fmla="*/ 168856 h 1353221"/>
              <a:gd name="connsiteX27" fmla="*/ 975360 w 1105989"/>
              <a:gd name="connsiteY27" fmla="*/ 107896 h 1353221"/>
              <a:gd name="connsiteX28" fmla="*/ 896983 w 1105989"/>
              <a:gd name="connsiteY28" fmla="*/ 38227 h 1353221"/>
              <a:gd name="connsiteX29" fmla="*/ 844732 w 1105989"/>
              <a:gd name="connsiteY29" fmla="*/ 20810 h 1353221"/>
              <a:gd name="connsiteX30" fmla="*/ 522515 w 1105989"/>
              <a:gd name="connsiteY30" fmla="*/ 3393 h 1353221"/>
              <a:gd name="connsiteX31" fmla="*/ 330926 w 1105989"/>
              <a:gd name="connsiteY31" fmla="*/ 12101 h 1353221"/>
              <a:gd name="connsiteX32" fmla="*/ 296092 w 1105989"/>
              <a:gd name="connsiteY32" fmla="*/ 20810 h 1353221"/>
              <a:gd name="connsiteX33" fmla="*/ 243840 w 1105989"/>
              <a:gd name="connsiteY33" fmla="*/ 38227 h 1353221"/>
              <a:gd name="connsiteX34" fmla="*/ 200298 w 1105989"/>
              <a:gd name="connsiteY34" fmla="*/ 81770 h 1353221"/>
              <a:gd name="connsiteX35" fmla="*/ 156755 w 1105989"/>
              <a:gd name="connsiteY35" fmla="*/ 125313 h 1353221"/>
              <a:gd name="connsiteX36" fmla="*/ 130629 w 1105989"/>
              <a:gd name="connsiteY36" fmla="*/ 151439 h 1353221"/>
              <a:gd name="connsiteX37" fmla="*/ 113212 w 1105989"/>
              <a:gd name="connsiteY37" fmla="*/ 177564 h 1353221"/>
              <a:gd name="connsiteX38" fmla="*/ 104503 w 1105989"/>
              <a:gd name="connsiteY38" fmla="*/ 203690 h 1353221"/>
              <a:gd name="connsiteX39" fmla="*/ 69669 w 1105989"/>
              <a:gd name="connsiteY39" fmla="*/ 255941 h 1353221"/>
              <a:gd name="connsiteX40" fmla="*/ 43543 w 1105989"/>
              <a:gd name="connsiteY40" fmla="*/ 308193 h 1353221"/>
              <a:gd name="connsiteX41" fmla="*/ 26126 w 1105989"/>
              <a:gd name="connsiteY41" fmla="*/ 360444 h 1353221"/>
              <a:gd name="connsiteX42" fmla="*/ 17418 w 1105989"/>
              <a:gd name="connsiteY42" fmla="*/ 386570 h 1353221"/>
              <a:gd name="connsiteX43" fmla="*/ 8709 w 1105989"/>
              <a:gd name="connsiteY43" fmla="*/ 430113 h 1353221"/>
              <a:gd name="connsiteX44" fmla="*/ 0 w 1105989"/>
              <a:gd name="connsiteY44" fmla="*/ 761039 h 1353221"/>
              <a:gd name="connsiteX45" fmla="*/ 43543 w 1105989"/>
              <a:gd name="connsiteY45" fmla="*/ 1039713 h 135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05989" h="1353221">
                <a:moveTo>
                  <a:pt x="43543" y="1039713"/>
                </a:moveTo>
                <a:lnTo>
                  <a:pt x="43543" y="1039713"/>
                </a:lnTo>
                <a:cubicBezTo>
                  <a:pt x="58057" y="1062936"/>
                  <a:pt x="73972" y="1085340"/>
                  <a:pt x="87086" y="1109381"/>
                </a:cubicBezTo>
                <a:cubicBezTo>
                  <a:pt x="91482" y="1117440"/>
                  <a:pt x="91337" y="1127482"/>
                  <a:pt x="95795" y="1135507"/>
                </a:cubicBezTo>
                <a:cubicBezTo>
                  <a:pt x="105961" y="1153806"/>
                  <a:pt x="124009" y="1167900"/>
                  <a:pt x="130629" y="1187759"/>
                </a:cubicBezTo>
                <a:cubicBezTo>
                  <a:pt x="142648" y="1223813"/>
                  <a:pt x="134246" y="1206246"/>
                  <a:pt x="156755" y="1240010"/>
                </a:cubicBezTo>
                <a:cubicBezTo>
                  <a:pt x="171050" y="1282899"/>
                  <a:pt x="155228" y="1253252"/>
                  <a:pt x="191589" y="1283553"/>
                </a:cubicBezTo>
                <a:cubicBezTo>
                  <a:pt x="215026" y="1303083"/>
                  <a:pt x="216042" y="1314742"/>
                  <a:pt x="243840" y="1327096"/>
                </a:cubicBezTo>
                <a:cubicBezTo>
                  <a:pt x="280001" y="1343167"/>
                  <a:pt x="302383" y="1345771"/>
                  <a:pt x="339635" y="1353221"/>
                </a:cubicBezTo>
                <a:cubicBezTo>
                  <a:pt x="403498" y="1350318"/>
                  <a:pt x="467573" y="1350480"/>
                  <a:pt x="531223" y="1344513"/>
                </a:cubicBezTo>
                <a:cubicBezTo>
                  <a:pt x="560697" y="1341750"/>
                  <a:pt x="589589" y="1334276"/>
                  <a:pt x="618309" y="1327096"/>
                </a:cubicBezTo>
                <a:cubicBezTo>
                  <a:pt x="705807" y="1305222"/>
                  <a:pt x="665255" y="1317253"/>
                  <a:pt x="740229" y="1292261"/>
                </a:cubicBezTo>
                <a:lnTo>
                  <a:pt x="818606" y="1266136"/>
                </a:lnTo>
                <a:cubicBezTo>
                  <a:pt x="827315" y="1263233"/>
                  <a:pt x="837094" y="1262519"/>
                  <a:pt x="844732" y="1257427"/>
                </a:cubicBezTo>
                <a:lnTo>
                  <a:pt x="896983" y="1222593"/>
                </a:lnTo>
                <a:cubicBezTo>
                  <a:pt x="950590" y="1142180"/>
                  <a:pt x="882181" y="1241095"/>
                  <a:pt x="931818" y="1179050"/>
                </a:cubicBezTo>
                <a:cubicBezTo>
                  <a:pt x="938356" y="1170877"/>
                  <a:pt x="941834" y="1160325"/>
                  <a:pt x="949235" y="1152924"/>
                </a:cubicBezTo>
                <a:cubicBezTo>
                  <a:pt x="983510" y="1118648"/>
                  <a:pt x="966925" y="1152560"/>
                  <a:pt x="992778" y="1118090"/>
                </a:cubicBezTo>
                <a:cubicBezTo>
                  <a:pt x="1005338" y="1101344"/>
                  <a:pt x="1027612" y="1065839"/>
                  <a:pt x="1027612" y="1065839"/>
                </a:cubicBezTo>
                <a:cubicBezTo>
                  <a:pt x="1077418" y="916418"/>
                  <a:pt x="1029267" y="1077504"/>
                  <a:pt x="1053738" y="734913"/>
                </a:cubicBezTo>
                <a:cubicBezTo>
                  <a:pt x="1054690" y="721592"/>
                  <a:pt x="1071581" y="641979"/>
                  <a:pt x="1079863" y="612993"/>
                </a:cubicBezTo>
                <a:cubicBezTo>
                  <a:pt x="1082385" y="604166"/>
                  <a:pt x="1086157" y="595723"/>
                  <a:pt x="1088572" y="586867"/>
                </a:cubicBezTo>
                <a:cubicBezTo>
                  <a:pt x="1094870" y="563773"/>
                  <a:pt x="1105989" y="517199"/>
                  <a:pt x="1105989" y="517199"/>
                </a:cubicBezTo>
                <a:cubicBezTo>
                  <a:pt x="1102109" y="443490"/>
                  <a:pt x="1104518" y="371244"/>
                  <a:pt x="1088572" y="299484"/>
                </a:cubicBezTo>
                <a:cubicBezTo>
                  <a:pt x="1086581" y="290523"/>
                  <a:pt x="1083968" y="281569"/>
                  <a:pt x="1079863" y="273359"/>
                </a:cubicBezTo>
                <a:cubicBezTo>
                  <a:pt x="1075182" y="263998"/>
                  <a:pt x="1068252" y="255942"/>
                  <a:pt x="1062446" y="247233"/>
                </a:cubicBezTo>
                <a:cubicBezTo>
                  <a:pt x="1047119" y="201247"/>
                  <a:pt x="1058831" y="228747"/>
                  <a:pt x="1018903" y="168856"/>
                </a:cubicBezTo>
                <a:cubicBezTo>
                  <a:pt x="1006784" y="150678"/>
                  <a:pt x="989254" y="123334"/>
                  <a:pt x="975360" y="107896"/>
                </a:cubicBezTo>
                <a:cubicBezTo>
                  <a:pt x="962219" y="93295"/>
                  <a:pt x="923840" y="50164"/>
                  <a:pt x="896983" y="38227"/>
                </a:cubicBezTo>
                <a:cubicBezTo>
                  <a:pt x="880206" y="30771"/>
                  <a:pt x="862149" y="26616"/>
                  <a:pt x="844732" y="20810"/>
                </a:cubicBezTo>
                <a:cubicBezTo>
                  <a:pt x="724930" y="-19124"/>
                  <a:pt x="827818" y="12372"/>
                  <a:pt x="522515" y="3393"/>
                </a:cubicBezTo>
                <a:cubicBezTo>
                  <a:pt x="458652" y="6296"/>
                  <a:pt x="394667" y="7198"/>
                  <a:pt x="330926" y="12101"/>
                </a:cubicBezTo>
                <a:cubicBezTo>
                  <a:pt x="318993" y="13019"/>
                  <a:pt x="307556" y="17371"/>
                  <a:pt x="296092" y="20810"/>
                </a:cubicBezTo>
                <a:cubicBezTo>
                  <a:pt x="278507" y="26086"/>
                  <a:pt x="243840" y="38227"/>
                  <a:pt x="243840" y="38227"/>
                </a:cubicBezTo>
                <a:cubicBezTo>
                  <a:pt x="191589" y="73062"/>
                  <a:pt x="240939" y="35323"/>
                  <a:pt x="200298" y="81770"/>
                </a:cubicBezTo>
                <a:cubicBezTo>
                  <a:pt x="186781" y="97218"/>
                  <a:pt x="171269" y="110799"/>
                  <a:pt x="156755" y="125313"/>
                </a:cubicBezTo>
                <a:cubicBezTo>
                  <a:pt x="148046" y="134022"/>
                  <a:pt x="137461" y="141192"/>
                  <a:pt x="130629" y="151439"/>
                </a:cubicBezTo>
                <a:cubicBezTo>
                  <a:pt x="124823" y="160147"/>
                  <a:pt x="117893" y="168203"/>
                  <a:pt x="113212" y="177564"/>
                </a:cubicBezTo>
                <a:cubicBezTo>
                  <a:pt x="109107" y="185775"/>
                  <a:pt x="108961" y="195665"/>
                  <a:pt x="104503" y="203690"/>
                </a:cubicBezTo>
                <a:cubicBezTo>
                  <a:pt x="94337" y="221988"/>
                  <a:pt x="76289" y="236083"/>
                  <a:pt x="69669" y="255941"/>
                </a:cubicBezTo>
                <a:cubicBezTo>
                  <a:pt x="57650" y="291996"/>
                  <a:pt x="66052" y="274429"/>
                  <a:pt x="43543" y="308193"/>
                </a:cubicBezTo>
                <a:lnTo>
                  <a:pt x="26126" y="360444"/>
                </a:lnTo>
                <a:cubicBezTo>
                  <a:pt x="23223" y="369153"/>
                  <a:pt x="19218" y="377569"/>
                  <a:pt x="17418" y="386570"/>
                </a:cubicBezTo>
                <a:lnTo>
                  <a:pt x="8709" y="430113"/>
                </a:lnTo>
                <a:cubicBezTo>
                  <a:pt x="-249" y="743618"/>
                  <a:pt x="0" y="633272"/>
                  <a:pt x="0" y="761039"/>
                </a:cubicBezTo>
                <a:lnTo>
                  <a:pt x="43543" y="1039713"/>
                </a:ln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709440" y="4833257"/>
            <a:ext cx="1749349" cy="1436914"/>
          </a:xfrm>
          <a:custGeom>
            <a:avLst/>
            <a:gdLst>
              <a:gd name="connsiteX0" fmla="*/ 295017 w 1749349"/>
              <a:gd name="connsiteY0" fmla="*/ 148046 h 1436914"/>
              <a:gd name="connsiteX1" fmla="*/ 242766 w 1749349"/>
              <a:gd name="connsiteY1" fmla="*/ 209006 h 1436914"/>
              <a:gd name="connsiteX2" fmla="*/ 190514 w 1749349"/>
              <a:gd name="connsiteY2" fmla="*/ 252549 h 1436914"/>
              <a:gd name="connsiteX3" fmla="*/ 173097 w 1749349"/>
              <a:gd name="connsiteY3" fmla="*/ 278674 h 1436914"/>
              <a:gd name="connsiteX4" fmla="*/ 120846 w 1749349"/>
              <a:gd name="connsiteY4" fmla="*/ 348343 h 1436914"/>
              <a:gd name="connsiteX5" fmla="*/ 94720 w 1749349"/>
              <a:gd name="connsiteY5" fmla="*/ 426720 h 1436914"/>
              <a:gd name="connsiteX6" fmla="*/ 86011 w 1749349"/>
              <a:gd name="connsiteY6" fmla="*/ 452846 h 1436914"/>
              <a:gd name="connsiteX7" fmla="*/ 77303 w 1749349"/>
              <a:gd name="connsiteY7" fmla="*/ 496389 h 1436914"/>
              <a:gd name="connsiteX8" fmla="*/ 59886 w 1749349"/>
              <a:gd name="connsiteY8" fmla="*/ 531223 h 1436914"/>
              <a:gd name="connsiteX9" fmla="*/ 42469 w 1749349"/>
              <a:gd name="connsiteY9" fmla="*/ 583474 h 1436914"/>
              <a:gd name="connsiteX10" fmla="*/ 33760 w 1749349"/>
              <a:gd name="connsiteY10" fmla="*/ 609600 h 1436914"/>
              <a:gd name="connsiteX11" fmla="*/ 16343 w 1749349"/>
              <a:gd name="connsiteY11" fmla="*/ 635726 h 1436914"/>
              <a:gd name="connsiteX12" fmla="*/ 16343 w 1749349"/>
              <a:gd name="connsiteY12" fmla="*/ 888274 h 1436914"/>
              <a:gd name="connsiteX13" fmla="*/ 33760 w 1749349"/>
              <a:gd name="connsiteY13" fmla="*/ 940526 h 1436914"/>
              <a:gd name="connsiteX14" fmla="*/ 51177 w 1749349"/>
              <a:gd name="connsiteY14" fmla="*/ 992777 h 1436914"/>
              <a:gd name="connsiteX15" fmla="*/ 59886 w 1749349"/>
              <a:gd name="connsiteY15" fmla="*/ 1018903 h 1436914"/>
              <a:gd name="connsiteX16" fmla="*/ 112137 w 1749349"/>
              <a:gd name="connsiteY16" fmla="*/ 1097280 h 1436914"/>
              <a:gd name="connsiteX17" fmla="*/ 129554 w 1749349"/>
              <a:gd name="connsiteY17" fmla="*/ 1123406 h 1436914"/>
              <a:gd name="connsiteX18" fmla="*/ 164389 w 1749349"/>
              <a:gd name="connsiteY18" fmla="*/ 1166949 h 1436914"/>
              <a:gd name="connsiteX19" fmla="*/ 199223 w 1749349"/>
              <a:gd name="connsiteY19" fmla="*/ 1193074 h 1436914"/>
              <a:gd name="connsiteX20" fmla="*/ 216640 w 1749349"/>
              <a:gd name="connsiteY20" fmla="*/ 1210492 h 1436914"/>
              <a:gd name="connsiteX21" fmla="*/ 268891 w 1749349"/>
              <a:gd name="connsiteY21" fmla="*/ 1245326 h 1436914"/>
              <a:gd name="connsiteX22" fmla="*/ 295017 w 1749349"/>
              <a:gd name="connsiteY22" fmla="*/ 1262743 h 1436914"/>
              <a:gd name="connsiteX23" fmla="*/ 329851 w 1749349"/>
              <a:gd name="connsiteY23" fmla="*/ 1288869 h 1436914"/>
              <a:gd name="connsiteX24" fmla="*/ 373394 w 1749349"/>
              <a:gd name="connsiteY24" fmla="*/ 1332412 h 1436914"/>
              <a:gd name="connsiteX25" fmla="*/ 399520 w 1749349"/>
              <a:gd name="connsiteY25" fmla="*/ 1349829 h 1436914"/>
              <a:gd name="connsiteX26" fmla="*/ 425646 w 1749349"/>
              <a:gd name="connsiteY26" fmla="*/ 1375954 h 1436914"/>
              <a:gd name="connsiteX27" fmla="*/ 451771 w 1749349"/>
              <a:gd name="connsiteY27" fmla="*/ 1384663 h 1436914"/>
              <a:gd name="connsiteX28" fmla="*/ 530149 w 1749349"/>
              <a:gd name="connsiteY28" fmla="*/ 1419497 h 1436914"/>
              <a:gd name="connsiteX29" fmla="*/ 791406 w 1749349"/>
              <a:gd name="connsiteY29" fmla="*/ 1436914 h 1436914"/>
              <a:gd name="connsiteX30" fmla="*/ 1000411 w 1749349"/>
              <a:gd name="connsiteY30" fmla="*/ 1419497 h 1436914"/>
              <a:gd name="connsiteX31" fmla="*/ 1061371 w 1749349"/>
              <a:gd name="connsiteY31" fmla="*/ 1410789 h 1436914"/>
              <a:gd name="connsiteX32" fmla="*/ 1139749 w 1749349"/>
              <a:gd name="connsiteY32" fmla="*/ 1393372 h 1436914"/>
              <a:gd name="connsiteX33" fmla="*/ 1192000 w 1749349"/>
              <a:gd name="connsiteY33" fmla="*/ 1375954 h 1436914"/>
              <a:gd name="connsiteX34" fmla="*/ 1244251 w 1749349"/>
              <a:gd name="connsiteY34" fmla="*/ 1358537 h 1436914"/>
              <a:gd name="connsiteX35" fmla="*/ 1322629 w 1749349"/>
              <a:gd name="connsiteY35" fmla="*/ 1323703 h 1436914"/>
              <a:gd name="connsiteX36" fmla="*/ 1348754 w 1749349"/>
              <a:gd name="connsiteY36" fmla="*/ 1314994 h 1436914"/>
              <a:gd name="connsiteX37" fmla="*/ 1374880 w 1749349"/>
              <a:gd name="connsiteY37" fmla="*/ 1306286 h 1436914"/>
              <a:gd name="connsiteX38" fmla="*/ 1427131 w 1749349"/>
              <a:gd name="connsiteY38" fmla="*/ 1271452 h 1436914"/>
              <a:gd name="connsiteX39" fmla="*/ 1444549 w 1749349"/>
              <a:gd name="connsiteY39" fmla="*/ 1254034 h 1436914"/>
              <a:gd name="connsiteX40" fmla="*/ 1470674 w 1749349"/>
              <a:gd name="connsiteY40" fmla="*/ 1245326 h 1436914"/>
              <a:gd name="connsiteX41" fmla="*/ 1505509 w 1749349"/>
              <a:gd name="connsiteY41" fmla="*/ 1201783 h 1436914"/>
              <a:gd name="connsiteX42" fmla="*/ 1514217 w 1749349"/>
              <a:gd name="connsiteY42" fmla="*/ 1175657 h 1436914"/>
              <a:gd name="connsiteX43" fmla="*/ 1531634 w 1749349"/>
              <a:gd name="connsiteY43" fmla="*/ 1149532 h 1436914"/>
              <a:gd name="connsiteX44" fmla="*/ 1549051 w 1749349"/>
              <a:gd name="connsiteY44" fmla="*/ 1097280 h 1436914"/>
              <a:gd name="connsiteX45" fmla="*/ 1557760 w 1749349"/>
              <a:gd name="connsiteY45" fmla="*/ 1071154 h 1436914"/>
              <a:gd name="connsiteX46" fmla="*/ 1566469 w 1749349"/>
              <a:gd name="connsiteY46" fmla="*/ 992777 h 1436914"/>
              <a:gd name="connsiteX47" fmla="*/ 1575177 w 1749349"/>
              <a:gd name="connsiteY47" fmla="*/ 966652 h 1436914"/>
              <a:gd name="connsiteX48" fmla="*/ 1592594 w 1749349"/>
              <a:gd name="connsiteY48" fmla="*/ 870857 h 1436914"/>
              <a:gd name="connsiteX49" fmla="*/ 1601303 w 1749349"/>
              <a:gd name="connsiteY49" fmla="*/ 844732 h 1436914"/>
              <a:gd name="connsiteX50" fmla="*/ 1610011 w 1749349"/>
              <a:gd name="connsiteY50" fmla="*/ 801189 h 1436914"/>
              <a:gd name="connsiteX51" fmla="*/ 1627429 w 1749349"/>
              <a:gd name="connsiteY51" fmla="*/ 740229 h 1436914"/>
              <a:gd name="connsiteX52" fmla="*/ 1653554 w 1749349"/>
              <a:gd name="connsiteY52" fmla="*/ 600892 h 1436914"/>
              <a:gd name="connsiteX53" fmla="*/ 1670971 w 1749349"/>
              <a:gd name="connsiteY53" fmla="*/ 548640 h 1436914"/>
              <a:gd name="connsiteX54" fmla="*/ 1679680 w 1749349"/>
              <a:gd name="connsiteY54" fmla="*/ 522514 h 1436914"/>
              <a:gd name="connsiteX55" fmla="*/ 1697097 w 1749349"/>
              <a:gd name="connsiteY55" fmla="*/ 496389 h 1436914"/>
              <a:gd name="connsiteX56" fmla="*/ 1714514 w 1749349"/>
              <a:gd name="connsiteY56" fmla="*/ 444137 h 1436914"/>
              <a:gd name="connsiteX57" fmla="*/ 1731931 w 1749349"/>
              <a:gd name="connsiteY57" fmla="*/ 418012 h 1436914"/>
              <a:gd name="connsiteX58" fmla="*/ 1749349 w 1749349"/>
              <a:gd name="connsiteY58" fmla="*/ 357052 h 1436914"/>
              <a:gd name="connsiteX59" fmla="*/ 1740640 w 1749349"/>
              <a:gd name="connsiteY59" fmla="*/ 34834 h 1436914"/>
              <a:gd name="connsiteX60" fmla="*/ 1714514 w 1749349"/>
              <a:gd name="connsiteY60" fmla="*/ 26126 h 1436914"/>
              <a:gd name="connsiteX61" fmla="*/ 1557760 w 1749349"/>
              <a:gd name="connsiteY61" fmla="*/ 17417 h 1436914"/>
              <a:gd name="connsiteX62" fmla="*/ 1427131 w 1749349"/>
              <a:gd name="connsiteY62" fmla="*/ 0 h 1436914"/>
              <a:gd name="connsiteX63" fmla="*/ 1148457 w 1749349"/>
              <a:gd name="connsiteY63" fmla="*/ 8709 h 1436914"/>
              <a:gd name="connsiteX64" fmla="*/ 608526 w 1749349"/>
              <a:gd name="connsiteY64" fmla="*/ 26126 h 1436914"/>
              <a:gd name="connsiteX65" fmla="*/ 521440 w 1749349"/>
              <a:gd name="connsiteY65" fmla="*/ 52252 h 1436914"/>
              <a:gd name="connsiteX66" fmla="*/ 495314 w 1749349"/>
              <a:gd name="connsiteY66" fmla="*/ 69669 h 1436914"/>
              <a:gd name="connsiteX67" fmla="*/ 443063 w 1749349"/>
              <a:gd name="connsiteY67" fmla="*/ 87086 h 1436914"/>
              <a:gd name="connsiteX68" fmla="*/ 416937 w 1749349"/>
              <a:gd name="connsiteY68" fmla="*/ 95794 h 1436914"/>
              <a:gd name="connsiteX69" fmla="*/ 399520 w 1749349"/>
              <a:gd name="connsiteY69" fmla="*/ 113212 h 1436914"/>
              <a:gd name="connsiteX70" fmla="*/ 347269 w 1749349"/>
              <a:gd name="connsiteY70" fmla="*/ 130629 h 1436914"/>
              <a:gd name="connsiteX71" fmla="*/ 321143 w 1749349"/>
              <a:gd name="connsiteY71" fmla="*/ 139337 h 1436914"/>
              <a:gd name="connsiteX72" fmla="*/ 295017 w 1749349"/>
              <a:gd name="connsiteY72" fmla="*/ 148046 h 143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749349" h="1436914">
                <a:moveTo>
                  <a:pt x="295017" y="148046"/>
                </a:moveTo>
                <a:cubicBezTo>
                  <a:pt x="275800" y="173669"/>
                  <a:pt x="267022" y="188793"/>
                  <a:pt x="242766" y="209006"/>
                </a:cubicBezTo>
                <a:cubicBezTo>
                  <a:pt x="205397" y="240147"/>
                  <a:pt x="225212" y="210911"/>
                  <a:pt x="190514" y="252549"/>
                </a:cubicBezTo>
                <a:cubicBezTo>
                  <a:pt x="183814" y="260589"/>
                  <a:pt x="179635" y="270501"/>
                  <a:pt x="173097" y="278674"/>
                </a:cubicBezTo>
                <a:cubicBezTo>
                  <a:pt x="149520" y="308146"/>
                  <a:pt x="138205" y="296267"/>
                  <a:pt x="120846" y="348343"/>
                </a:cubicBezTo>
                <a:lnTo>
                  <a:pt x="94720" y="426720"/>
                </a:lnTo>
                <a:cubicBezTo>
                  <a:pt x="91817" y="435429"/>
                  <a:pt x="87811" y="443844"/>
                  <a:pt x="86011" y="452846"/>
                </a:cubicBezTo>
                <a:cubicBezTo>
                  <a:pt x="83108" y="467360"/>
                  <a:pt x="81984" y="482347"/>
                  <a:pt x="77303" y="496389"/>
                </a:cubicBezTo>
                <a:cubicBezTo>
                  <a:pt x="73198" y="508705"/>
                  <a:pt x="64707" y="519170"/>
                  <a:pt x="59886" y="531223"/>
                </a:cubicBezTo>
                <a:cubicBezTo>
                  <a:pt x="53068" y="548269"/>
                  <a:pt x="48275" y="566057"/>
                  <a:pt x="42469" y="583474"/>
                </a:cubicBezTo>
                <a:cubicBezTo>
                  <a:pt x="39566" y="592183"/>
                  <a:pt x="38852" y="601962"/>
                  <a:pt x="33760" y="609600"/>
                </a:cubicBezTo>
                <a:lnTo>
                  <a:pt x="16343" y="635726"/>
                </a:lnTo>
                <a:cubicBezTo>
                  <a:pt x="-8433" y="734824"/>
                  <a:pt x="-2245" y="696201"/>
                  <a:pt x="16343" y="888274"/>
                </a:cubicBezTo>
                <a:cubicBezTo>
                  <a:pt x="18111" y="906548"/>
                  <a:pt x="27954" y="923109"/>
                  <a:pt x="33760" y="940526"/>
                </a:cubicBezTo>
                <a:lnTo>
                  <a:pt x="51177" y="992777"/>
                </a:lnTo>
                <a:cubicBezTo>
                  <a:pt x="54080" y="1001486"/>
                  <a:pt x="54794" y="1011265"/>
                  <a:pt x="59886" y="1018903"/>
                </a:cubicBezTo>
                <a:lnTo>
                  <a:pt x="112137" y="1097280"/>
                </a:lnTo>
                <a:lnTo>
                  <a:pt x="129554" y="1123406"/>
                </a:lnTo>
                <a:cubicBezTo>
                  <a:pt x="143618" y="1144503"/>
                  <a:pt x="145773" y="1151436"/>
                  <a:pt x="164389" y="1166949"/>
                </a:cubicBezTo>
                <a:cubicBezTo>
                  <a:pt x="175539" y="1176241"/>
                  <a:pt x="188073" y="1183782"/>
                  <a:pt x="199223" y="1193074"/>
                </a:cubicBezTo>
                <a:cubicBezTo>
                  <a:pt x="205531" y="1198330"/>
                  <a:pt x="210071" y="1205566"/>
                  <a:pt x="216640" y="1210492"/>
                </a:cubicBezTo>
                <a:cubicBezTo>
                  <a:pt x="233386" y="1223052"/>
                  <a:pt x="251474" y="1233715"/>
                  <a:pt x="268891" y="1245326"/>
                </a:cubicBezTo>
                <a:cubicBezTo>
                  <a:pt x="277600" y="1251132"/>
                  <a:pt x="286644" y="1256463"/>
                  <a:pt x="295017" y="1262743"/>
                </a:cubicBezTo>
                <a:cubicBezTo>
                  <a:pt x="306628" y="1271452"/>
                  <a:pt x="319003" y="1279226"/>
                  <a:pt x="329851" y="1288869"/>
                </a:cubicBezTo>
                <a:cubicBezTo>
                  <a:pt x="345193" y="1302506"/>
                  <a:pt x="356315" y="1321026"/>
                  <a:pt x="373394" y="1332412"/>
                </a:cubicBezTo>
                <a:cubicBezTo>
                  <a:pt x="382103" y="1338218"/>
                  <a:pt x="391479" y="1343129"/>
                  <a:pt x="399520" y="1349829"/>
                </a:cubicBezTo>
                <a:cubicBezTo>
                  <a:pt x="408981" y="1357713"/>
                  <a:pt x="415399" y="1369122"/>
                  <a:pt x="425646" y="1375954"/>
                </a:cubicBezTo>
                <a:cubicBezTo>
                  <a:pt x="433284" y="1381046"/>
                  <a:pt x="443561" y="1380558"/>
                  <a:pt x="451771" y="1384663"/>
                </a:cubicBezTo>
                <a:cubicBezTo>
                  <a:pt x="487281" y="1402418"/>
                  <a:pt x="478303" y="1416041"/>
                  <a:pt x="530149" y="1419497"/>
                </a:cubicBezTo>
                <a:lnTo>
                  <a:pt x="791406" y="1436914"/>
                </a:lnTo>
                <a:cubicBezTo>
                  <a:pt x="959851" y="1415860"/>
                  <a:pt x="733125" y="1442739"/>
                  <a:pt x="1000411" y="1419497"/>
                </a:cubicBezTo>
                <a:cubicBezTo>
                  <a:pt x="1020860" y="1417719"/>
                  <a:pt x="1041124" y="1414163"/>
                  <a:pt x="1061371" y="1410789"/>
                </a:cubicBezTo>
                <a:cubicBezTo>
                  <a:pt x="1080002" y="1407684"/>
                  <a:pt x="1120189" y="1399240"/>
                  <a:pt x="1139749" y="1393372"/>
                </a:cubicBezTo>
                <a:cubicBezTo>
                  <a:pt x="1157334" y="1388096"/>
                  <a:pt x="1174583" y="1381760"/>
                  <a:pt x="1192000" y="1375954"/>
                </a:cubicBezTo>
                <a:cubicBezTo>
                  <a:pt x="1192005" y="1375952"/>
                  <a:pt x="1244246" y="1358541"/>
                  <a:pt x="1244251" y="1358537"/>
                </a:cubicBezTo>
                <a:cubicBezTo>
                  <a:pt x="1285654" y="1330935"/>
                  <a:pt x="1260446" y="1344431"/>
                  <a:pt x="1322629" y="1323703"/>
                </a:cubicBezTo>
                <a:lnTo>
                  <a:pt x="1348754" y="1314994"/>
                </a:lnTo>
                <a:lnTo>
                  <a:pt x="1374880" y="1306286"/>
                </a:lnTo>
                <a:cubicBezTo>
                  <a:pt x="1392297" y="1294675"/>
                  <a:pt x="1412329" y="1286254"/>
                  <a:pt x="1427131" y="1271452"/>
                </a:cubicBezTo>
                <a:cubicBezTo>
                  <a:pt x="1432937" y="1265646"/>
                  <a:pt x="1437508" y="1258259"/>
                  <a:pt x="1444549" y="1254034"/>
                </a:cubicBezTo>
                <a:cubicBezTo>
                  <a:pt x="1452420" y="1249311"/>
                  <a:pt x="1461966" y="1248229"/>
                  <a:pt x="1470674" y="1245326"/>
                </a:cubicBezTo>
                <a:cubicBezTo>
                  <a:pt x="1492565" y="1179655"/>
                  <a:pt x="1460489" y="1258059"/>
                  <a:pt x="1505509" y="1201783"/>
                </a:cubicBezTo>
                <a:cubicBezTo>
                  <a:pt x="1511243" y="1194615"/>
                  <a:pt x="1510112" y="1183868"/>
                  <a:pt x="1514217" y="1175657"/>
                </a:cubicBezTo>
                <a:cubicBezTo>
                  <a:pt x="1518898" y="1166296"/>
                  <a:pt x="1527383" y="1159096"/>
                  <a:pt x="1531634" y="1149532"/>
                </a:cubicBezTo>
                <a:cubicBezTo>
                  <a:pt x="1539090" y="1132755"/>
                  <a:pt x="1543245" y="1114697"/>
                  <a:pt x="1549051" y="1097280"/>
                </a:cubicBezTo>
                <a:lnTo>
                  <a:pt x="1557760" y="1071154"/>
                </a:lnTo>
                <a:cubicBezTo>
                  <a:pt x="1560663" y="1045028"/>
                  <a:pt x="1562148" y="1018706"/>
                  <a:pt x="1566469" y="992777"/>
                </a:cubicBezTo>
                <a:cubicBezTo>
                  <a:pt x="1567978" y="983723"/>
                  <a:pt x="1572951" y="975557"/>
                  <a:pt x="1575177" y="966652"/>
                </a:cubicBezTo>
                <a:cubicBezTo>
                  <a:pt x="1591036" y="903214"/>
                  <a:pt x="1577054" y="940787"/>
                  <a:pt x="1592594" y="870857"/>
                </a:cubicBezTo>
                <a:cubicBezTo>
                  <a:pt x="1594585" y="861896"/>
                  <a:pt x="1599077" y="853637"/>
                  <a:pt x="1601303" y="844732"/>
                </a:cubicBezTo>
                <a:cubicBezTo>
                  <a:pt x="1604893" y="830372"/>
                  <a:pt x="1606800" y="815638"/>
                  <a:pt x="1610011" y="801189"/>
                </a:cubicBezTo>
                <a:cubicBezTo>
                  <a:pt x="1617301" y="768385"/>
                  <a:pt x="1617731" y="769321"/>
                  <a:pt x="1627429" y="740229"/>
                </a:cubicBezTo>
                <a:cubicBezTo>
                  <a:pt x="1634070" y="700384"/>
                  <a:pt x="1640600" y="644072"/>
                  <a:pt x="1653554" y="600892"/>
                </a:cubicBezTo>
                <a:cubicBezTo>
                  <a:pt x="1658829" y="583307"/>
                  <a:pt x="1665165" y="566057"/>
                  <a:pt x="1670971" y="548640"/>
                </a:cubicBezTo>
                <a:cubicBezTo>
                  <a:pt x="1673874" y="539931"/>
                  <a:pt x="1674588" y="530152"/>
                  <a:pt x="1679680" y="522514"/>
                </a:cubicBezTo>
                <a:cubicBezTo>
                  <a:pt x="1685486" y="513806"/>
                  <a:pt x="1692846" y="505953"/>
                  <a:pt x="1697097" y="496389"/>
                </a:cubicBezTo>
                <a:cubicBezTo>
                  <a:pt x="1704553" y="479612"/>
                  <a:pt x="1704330" y="459413"/>
                  <a:pt x="1714514" y="444137"/>
                </a:cubicBezTo>
                <a:cubicBezTo>
                  <a:pt x="1720320" y="435429"/>
                  <a:pt x="1727250" y="427373"/>
                  <a:pt x="1731931" y="418012"/>
                </a:cubicBezTo>
                <a:cubicBezTo>
                  <a:pt x="1738178" y="405519"/>
                  <a:pt x="1746559" y="368213"/>
                  <a:pt x="1749349" y="357052"/>
                </a:cubicBezTo>
                <a:cubicBezTo>
                  <a:pt x="1746446" y="249646"/>
                  <a:pt x="1751888" y="141689"/>
                  <a:pt x="1740640" y="34834"/>
                </a:cubicBezTo>
                <a:cubicBezTo>
                  <a:pt x="1739679" y="25705"/>
                  <a:pt x="1723652" y="26996"/>
                  <a:pt x="1714514" y="26126"/>
                </a:cubicBezTo>
                <a:cubicBezTo>
                  <a:pt x="1662418" y="21164"/>
                  <a:pt x="1610011" y="20320"/>
                  <a:pt x="1557760" y="17417"/>
                </a:cubicBezTo>
                <a:cubicBezTo>
                  <a:pt x="1522541" y="11548"/>
                  <a:pt x="1459101" y="0"/>
                  <a:pt x="1427131" y="0"/>
                </a:cubicBezTo>
                <a:cubicBezTo>
                  <a:pt x="1334194" y="0"/>
                  <a:pt x="1241348" y="5806"/>
                  <a:pt x="1148457" y="8709"/>
                </a:cubicBezTo>
                <a:cubicBezTo>
                  <a:pt x="920157" y="41321"/>
                  <a:pt x="1180069" y="6752"/>
                  <a:pt x="608526" y="26126"/>
                </a:cubicBezTo>
                <a:cubicBezTo>
                  <a:pt x="595700" y="26561"/>
                  <a:pt x="523965" y="50569"/>
                  <a:pt x="521440" y="52252"/>
                </a:cubicBezTo>
                <a:cubicBezTo>
                  <a:pt x="512731" y="58058"/>
                  <a:pt x="504878" y="65418"/>
                  <a:pt x="495314" y="69669"/>
                </a:cubicBezTo>
                <a:cubicBezTo>
                  <a:pt x="478537" y="77125"/>
                  <a:pt x="460480" y="81280"/>
                  <a:pt x="443063" y="87086"/>
                </a:cubicBezTo>
                <a:lnTo>
                  <a:pt x="416937" y="95794"/>
                </a:lnTo>
                <a:cubicBezTo>
                  <a:pt x="411131" y="101600"/>
                  <a:pt x="406864" y="109540"/>
                  <a:pt x="399520" y="113212"/>
                </a:cubicBezTo>
                <a:cubicBezTo>
                  <a:pt x="383099" y="121423"/>
                  <a:pt x="364686" y="124823"/>
                  <a:pt x="347269" y="130629"/>
                </a:cubicBezTo>
                <a:cubicBezTo>
                  <a:pt x="338560" y="133532"/>
                  <a:pt x="327634" y="132846"/>
                  <a:pt x="321143" y="139337"/>
                </a:cubicBezTo>
                <a:lnTo>
                  <a:pt x="295017" y="148046"/>
                </a:ln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6653349" y="4589417"/>
            <a:ext cx="2024923" cy="1776549"/>
          </a:xfrm>
          <a:custGeom>
            <a:avLst/>
            <a:gdLst>
              <a:gd name="connsiteX0" fmla="*/ 278674 w 2024923"/>
              <a:gd name="connsiteY0" fmla="*/ 113212 h 1776549"/>
              <a:gd name="connsiteX1" fmla="*/ 252548 w 2024923"/>
              <a:gd name="connsiteY1" fmla="*/ 174172 h 1776549"/>
              <a:gd name="connsiteX2" fmla="*/ 226422 w 2024923"/>
              <a:gd name="connsiteY2" fmla="*/ 217714 h 1776549"/>
              <a:gd name="connsiteX3" fmla="*/ 209005 w 2024923"/>
              <a:gd name="connsiteY3" fmla="*/ 269966 h 1776549"/>
              <a:gd name="connsiteX4" fmla="*/ 200297 w 2024923"/>
              <a:gd name="connsiteY4" fmla="*/ 296092 h 1776549"/>
              <a:gd name="connsiteX5" fmla="*/ 191588 w 2024923"/>
              <a:gd name="connsiteY5" fmla="*/ 330926 h 1776549"/>
              <a:gd name="connsiteX6" fmla="*/ 182880 w 2024923"/>
              <a:gd name="connsiteY6" fmla="*/ 357052 h 1776549"/>
              <a:gd name="connsiteX7" fmla="*/ 165462 w 2024923"/>
              <a:gd name="connsiteY7" fmla="*/ 461554 h 1776549"/>
              <a:gd name="connsiteX8" fmla="*/ 156754 w 2024923"/>
              <a:gd name="connsiteY8" fmla="*/ 513806 h 1776549"/>
              <a:gd name="connsiteX9" fmla="*/ 148045 w 2024923"/>
              <a:gd name="connsiteY9" fmla="*/ 600892 h 1776549"/>
              <a:gd name="connsiteX10" fmla="*/ 139337 w 2024923"/>
              <a:gd name="connsiteY10" fmla="*/ 635726 h 1776549"/>
              <a:gd name="connsiteX11" fmla="*/ 121920 w 2024923"/>
              <a:gd name="connsiteY11" fmla="*/ 731520 h 1776549"/>
              <a:gd name="connsiteX12" fmla="*/ 113211 w 2024923"/>
              <a:gd name="connsiteY12" fmla="*/ 792480 h 1776549"/>
              <a:gd name="connsiteX13" fmla="*/ 104502 w 2024923"/>
              <a:gd name="connsiteY13" fmla="*/ 827314 h 1776549"/>
              <a:gd name="connsiteX14" fmla="*/ 95794 w 2024923"/>
              <a:gd name="connsiteY14" fmla="*/ 870857 h 1776549"/>
              <a:gd name="connsiteX15" fmla="*/ 69668 w 2024923"/>
              <a:gd name="connsiteY15" fmla="*/ 957943 h 1776549"/>
              <a:gd name="connsiteX16" fmla="*/ 60960 w 2024923"/>
              <a:gd name="connsiteY16" fmla="*/ 984069 h 1776549"/>
              <a:gd name="connsiteX17" fmla="*/ 43542 w 2024923"/>
              <a:gd name="connsiteY17" fmla="*/ 1053737 h 1776549"/>
              <a:gd name="connsiteX18" fmla="*/ 34834 w 2024923"/>
              <a:gd name="connsiteY18" fmla="*/ 1079863 h 1776549"/>
              <a:gd name="connsiteX19" fmla="*/ 8708 w 2024923"/>
              <a:gd name="connsiteY19" fmla="*/ 1166949 h 1776549"/>
              <a:gd name="connsiteX20" fmla="*/ 0 w 2024923"/>
              <a:gd name="connsiteY20" fmla="*/ 1193074 h 1776549"/>
              <a:gd name="connsiteX21" fmla="*/ 17417 w 2024923"/>
              <a:gd name="connsiteY21" fmla="*/ 1375954 h 1776549"/>
              <a:gd name="connsiteX22" fmla="*/ 34834 w 2024923"/>
              <a:gd name="connsiteY22" fmla="*/ 1463040 h 1776549"/>
              <a:gd name="connsiteX23" fmla="*/ 60960 w 2024923"/>
              <a:gd name="connsiteY23" fmla="*/ 1497874 h 1776549"/>
              <a:gd name="connsiteX24" fmla="*/ 78377 w 2024923"/>
              <a:gd name="connsiteY24" fmla="*/ 1515292 h 1776549"/>
              <a:gd name="connsiteX25" fmla="*/ 113211 w 2024923"/>
              <a:gd name="connsiteY25" fmla="*/ 1567543 h 1776549"/>
              <a:gd name="connsiteX26" fmla="*/ 139337 w 2024923"/>
              <a:gd name="connsiteY26" fmla="*/ 1593669 h 1776549"/>
              <a:gd name="connsiteX27" fmla="*/ 156754 w 2024923"/>
              <a:gd name="connsiteY27" fmla="*/ 1619794 h 1776549"/>
              <a:gd name="connsiteX28" fmla="*/ 200297 w 2024923"/>
              <a:gd name="connsiteY28" fmla="*/ 1663337 h 1776549"/>
              <a:gd name="connsiteX29" fmla="*/ 226422 w 2024923"/>
              <a:gd name="connsiteY29" fmla="*/ 1689463 h 1776549"/>
              <a:gd name="connsiteX30" fmla="*/ 252548 w 2024923"/>
              <a:gd name="connsiteY30" fmla="*/ 1698172 h 1776549"/>
              <a:gd name="connsiteX31" fmla="*/ 278674 w 2024923"/>
              <a:gd name="connsiteY31" fmla="*/ 1715589 h 1776549"/>
              <a:gd name="connsiteX32" fmla="*/ 348342 w 2024923"/>
              <a:gd name="connsiteY32" fmla="*/ 1733006 h 1776549"/>
              <a:gd name="connsiteX33" fmla="*/ 400594 w 2024923"/>
              <a:gd name="connsiteY33" fmla="*/ 1750423 h 1776549"/>
              <a:gd name="connsiteX34" fmla="*/ 426720 w 2024923"/>
              <a:gd name="connsiteY34" fmla="*/ 1759132 h 1776549"/>
              <a:gd name="connsiteX35" fmla="*/ 487680 w 2024923"/>
              <a:gd name="connsiteY35" fmla="*/ 1776549 h 1776549"/>
              <a:gd name="connsiteX36" fmla="*/ 1045028 w 2024923"/>
              <a:gd name="connsiteY36" fmla="*/ 1767840 h 1776549"/>
              <a:gd name="connsiteX37" fmla="*/ 1419497 w 2024923"/>
              <a:gd name="connsiteY37" fmla="*/ 1750423 h 1776549"/>
              <a:gd name="connsiteX38" fmla="*/ 1497874 w 2024923"/>
              <a:gd name="connsiteY38" fmla="*/ 1741714 h 1776549"/>
              <a:gd name="connsiteX39" fmla="*/ 1567542 w 2024923"/>
              <a:gd name="connsiteY39" fmla="*/ 1733006 h 1776549"/>
              <a:gd name="connsiteX40" fmla="*/ 1689462 w 2024923"/>
              <a:gd name="connsiteY40" fmla="*/ 1715589 h 1776549"/>
              <a:gd name="connsiteX41" fmla="*/ 1715588 w 2024923"/>
              <a:gd name="connsiteY41" fmla="*/ 1706880 h 1776549"/>
              <a:gd name="connsiteX42" fmla="*/ 1776548 w 2024923"/>
              <a:gd name="connsiteY42" fmla="*/ 1689463 h 1776549"/>
              <a:gd name="connsiteX43" fmla="*/ 1828800 w 2024923"/>
              <a:gd name="connsiteY43" fmla="*/ 1654629 h 1776549"/>
              <a:gd name="connsiteX44" fmla="*/ 1889760 w 2024923"/>
              <a:gd name="connsiteY44" fmla="*/ 1602377 h 1776549"/>
              <a:gd name="connsiteX45" fmla="*/ 1915885 w 2024923"/>
              <a:gd name="connsiteY45" fmla="*/ 1576252 h 1776549"/>
              <a:gd name="connsiteX46" fmla="*/ 1933302 w 2024923"/>
              <a:gd name="connsiteY46" fmla="*/ 1558834 h 1776549"/>
              <a:gd name="connsiteX47" fmla="*/ 1968137 w 2024923"/>
              <a:gd name="connsiteY47" fmla="*/ 1506583 h 1776549"/>
              <a:gd name="connsiteX48" fmla="*/ 1985554 w 2024923"/>
              <a:gd name="connsiteY48" fmla="*/ 1480457 h 1776549"/>
              <a:gd name="connsiteX49" fmla="*/ 2002971 w 2024923"/>
              <a:gd name="connsiteY49" fmla="*/ 1428206 h 1776549"/>
              <a:gd name="connsiteX50" fmla="*/ 2011680 w 2024923"/>
              <a:gd name="connsiteY50" fmla="*/ 1402080 h 1776549"/>
              <a:gd name="connsiteX51" fmla="*/ 2011680 w 2024923"/>
              <a:gd name="connsiteY51" fmla="*/ 1193074 h 1776549"/>
              <a:gd name="connsiteX52" fmla="*/ 1924594 w 2024923"/>
              <a:gd name="connsiteY52" fmla="*/ 1105989 h 1776549"/>
              <a:gd name="connsiteX53" fmla="*/ 1898468 w 2024923"/>
              <a:gd name="connsiteY53" fmla="*/ 1088572 h 1776549"/>
              <a:gd name="connsiteX54" fmla="*/ 1881051 w 2024923"/>
              <a:gd name="connsiteY54" fmla="*/ 1071154 h 1776549"/>
              <a:gd name="connsiteX55" fmla="*/ 1846217 w 2024923"/>
              <a:gd name="connsiteY55" fmla="*/ 1062446 h 1776549"/>
              <a:gd name="connsiteX56" fmla="*/ 1820091 w 2024923"/>
              <a:gd name="connsiteY56" fmla="*/ 1053737 h 1776549"/>
              <a:gd name="connsiteX57" fmla="*/ 1785257 w 2024923"/>
              <a:gd name="connsiteY57" fmla="*/ 1036320 h 1776549"/>
              <a:gd name="connsiteX58" fmla="*/ 1733005 w 2024923"/>
              <a:gd name="connsiteY58" fmla="*/ 1018903 h 1776549"/>
              <a:gd name="connsiteX59" fmla="*/ 1680754 w 2024923"/>
              <a:gd name="connsiteY59" fmla="*/ 1001486 h 1776549"/>
              <a:gd name="connsiteX60" fmla="*/ 1619794 w 2024923"/>
              <a:gd name="connsiteY60" fmla="*/ 984069 h 1776549"/>
              <a:gd name="connsiteX61" fmla="*/ 1567542 w 2024923"/>
              <a:gd name="connsiteY61" fmla="*/ 966652 h 1776549"/>
              <a:gd name="connsiteX62" fmla="*/ 1497874 w 2024923"/>
              <a:gd name="connsiteY62" fmla="*/ 905692 h 1776549"/>
              <a:gd name="connsiteX63" fmla="*/ 1471748 w 2024923"/>
              <a:gd name="connsiteY63" fmla="*/ 888274 h 1776549"/>
              <a:gd name="connsiteX64" fmla="*/ 1445622 w 2024923"/>
              <a:gd name="connsiteY64" fmla="*/ 862149 h 1776549"/>
              <a:gd name="connsiteX65" fmla="*/ 1419497 w 2024923"/>
              <a:gd name="connsiteY65" fmla="*/ 844732 h 1776549"/>
              <a:gd name="connsiteX66" fmla="*/ 1384662 w 2024923"/>
              <a:gd name="connsiteY66" fmla="*/ 809897 h 1776549"/>
              <a:gd name="connsiteX67" fmla="*/ 1358537 w 2024923"/>
              <a:gd name="connsiteY67" fmla="*/ 783772 h 1776549"/>
              <a:gd name="connsiteX68" fmla="*/ 1306285 w 2024923"/>
              <a:gd name="connsiteY68" fmla="*/ 740229 h 1776549"/>
              <a:gd name="connsiteX69" fmla="*/ 1280160 w 2024923"/>
              <a:gd name="connsiteY69" fmla="*/ 722812 h 1776549"/>
              <a:gd name="connsiteX70" fmla="*/ 1210491 w 2024923"/>
              <a:gd name="connsiteY70" fmla="*/ 644434 h 1776549"/>
              <a:gd name="connsiteX71" fmla="*/ 1166948 w 2024923"/>
              <a:gd name="connsiteY71" fmla="*/ 592183 h 1776549"/>
              <a:gd name="connsiteX72" fmla="*/ 1149531 w 2024923"/>
              <a:gd name="connsiteY72" fmla="*/ 505097 h 1776549"/>
              <a:gd name="connsiteX73" fmla="*/ 1140822 w 2024923"/>
              <a:gd name="connsiteY73" fmla="*/ 461554 h 1776549"/>
              <a:gd name="connsiteX74" fmla="*/ 1114697 w 2024923"/>
              <a:gd name="connsiteY74" fmla="*/ 426720 h 1776549"/>
              <a:gd name="connsiteX75" fmla="*/ 1105988 w 2024923"/>
              <a:gd name="connsiteY75" fmla="*/ 400594 h 1776549"/>
              <a:gd name="connsiteX76" fmla="*/ 1053737 w 2024923"/>
              <a:gd name="connsiteY76" fmla="*/ 339634 h 1776549"/>
              <a:gd name="connsiteX77" fmla="*/ 1018902 w 2024923"/>
              <a:gd name="connsiteY77" fmla="*/ 287383 h 1776549"/>
              <a:gd name="connsiteX78" fmla="*/ 1001485 w 2024923"/>
              <a:gd name="connsiteY78" fmla="*/ 261257 h 1776549"/>
              <a:gd name="connsiteX79" fmla="*/ 957942 w 2024923"/>
              <a:gd name="connsiteY79" fmla="*/ 217714 h 1776549"/>
              <a:gd name="connsiteX80" fmla="*/ 896982 w 2024923"/>
              <a:gd name="connsiteY80" fmla="*/ 148046 h 1776549"/>
              <a:gd name="connsiteX81" fmla="*/ 844731 w 2024923"/>
              <a:gd name="connsiteY81" fmla="*/ 113212 h 1776549"/>
              <a:gd name="connsiteX82" fmla="*/ 827314 w 2024923"/>
              <a:gd name="connsiteY82" fmla="*/ 95794 h 1776549"/>
              <a:gd name="connsiteX83" fmla="*/ 740228 w 2024923"/>
              <a:gd name="connsiteY83" fmla="*/ 78377 h 1776549"/>
              <a:gd name="connsiteX84" fmla="*/ 705394 w 2024923"/>
              <a:gd name="connsiteY84" fmla="*/ 69669 h 1776549"/>
              <a:gd name="connsiteX85" fmla="*/ 670560 w 2024923"/>
              <a:gd name="connsiteY85" fmla="*/ 52252 h 1776549"/>
              <a:gd name="connsiteX86" fmla="*/ 644434 w 2024923"/>
              <a:gd name="connsiteY86" fmla="*/ 43543 h 1776549"/>
              <a:gd name="connsiteX87" fmla="*/ 618308 w 2024923"/>
              <a:gd name="connsiteY87" fmla="*/ 26126 h 1776549"/>
              <a:gd name="connsiteX88" fmla="*/ 566057 w 2024923"/>
              <a:gd name="connsiteY88" fmla="*/ 8709 h 1776549"/>
              <a:gd name="connsiteX89" fmla="*/ 539931 w 2024923"/>
              <a:gd name="connsiteY89" fmla="*/ 0 h 1776549"/>
              <a:gd name="connsiteX90" fmla="*/ 452845 w 2024923"/>
              <a:gd name="connsiteY90" fmla="*/ 8709 h 1776549"/>
              <a:gd name="connsiteX91" fmla="*/ 426720 w 2024923"/>
              <a:gd name="connsiteY91" fmla="*/ 17417 h 1776549"/>
              <a:gd name="connsiteX92" fmla="*/ 365760 w 2024923"/>
              <a:gd name="connsiteY92" fmla="*/ 60960 h 1776549"/>
              <a:gd name="connsiteX93" fmla="*/ 348342 w 2024923"/>
              <a:gd name="connsiteY93" fmla="*/ 78377 h 1776549"/>
              <a:gd name="connsiteX94" fmla="*/ 322217 w 2024923"/>
              <a:gd name="connsiteY94" fmla="*/ 87086 h 1776549"/>
              <a:gd name="connsiteX95" fmla="*/ 278674 w 2024923"/>
              <a:gd name="connsiteY95" fmla="*/ 113212 h 177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024923" h="1776549">
                <a:moveTo>
                  <a:pt x="278674" y="113212"/>
                </a:moveTo>
                <a:cubicBezTo>
                  <a:pt x="267063" y="127726"/>
                  <a:pt x="282619" y="114029"/>
                  <a:pt x="252548" y="174172"/>
                </a:cubicBezTo>
                <a:cubicBezTo>
                  <a:pt x="229939" y="219390"/>
                  <a:pt x="260442" y="183696"/>
                  <a:pt x="226422" y="217714"/>
                </a:cubicBezTo>
                <a:lnTo>
                  <a:pt x="209005" y="269966"/>
                </a:lnTo>
                <a:cubicBezTo>
                  <a:pt x="206102" y="278675"/>
                  <a:pt x="202524" y="287186"/>
                  <a:pt x="200297" y="296092"/>
                </a:cubicBezTo>
                <a:cubicBezTo>
                  <a:pt x="197394" y="307703"/>
                  <a:pt x="194876" y="319418"/>
                  <a:pt x="191588" y="330926"/>
                </a:cubicBezTo>
                <a:cubicBezTo>
                  <a:pt x="189066" y="339752"/>
                  <a:pt x="185106" y="348146"/>
                  <a:pt x="182880" y="357052"/>
                </a:cubicBezTo>
                <a:cubicBezTo>
                  <a:pt x="173681" y="393849"/>
                  <a:pt x="171361" y="423207"/>
                  <a:pt x="165462" y="461554"/>
                </a:cubicBezTo>
                <a:cubicBezTo>
                  <a:pt x="162777" y="479006"/>
                  <a:pt x="158944" y="496285"/>
                  <a:pt x="156754" y="513806"/>
                </a:cubicBezTo>
                <a:cubicBezTo>
                  <a:pt x="153136" y="542754"/>
                  <a:pt x="152171" y="572012"/>
                  <a:pt x="148045" y="600892"/>
                </a:cubicBezTo>
                <a:cubicBezTo>
                  <a:pt x="146352" y="612740"/>
                  <a:pt x="141684" y="623990"/>
                  <a:pt x="139337" y="635726"/>
                </a:cubicBezTo>
                <a:cubicBezTo>
                  <a:pt x="132972" y="667551"/>
                  <a:pt x="127256" y="699507"/>
                  <a:pt x="121920" y="731520"/>
                </a:cubicBezTo>
                <a:cubicBezTo>
                  <a:pt x="118545" y="751767"/>
                  <a:pt x="116883" y="772285"/>
                  <a:pt x="113211" y="792480"/>
                </a:cubicBezTo>
                <a:cubicBezTo>
                  <a:pt x="111070" y="804256"/>
                  <a:pt x="107098" y="815630"/>
                  <a:pt x="104502" y="827314"/>
                </a:cubicBezTo>
                <a:cubicBezTo>
                  <a:pt x="101291" y="841763"/>
                  <a:pt x="99005" y="856408"/>
                  <a:pt x="95794" y="870857"/>
                </a:cubicBezTo>
                <a:cubicBezTo>
                  <a:pt x="87020" y="910339"/>
                  <a:pt x="84139" y="914530"/>
                  <a:pt x="69668" y="957943"/>
                </a:cubicBezTo>
                <a:cubicBezTo>
                  <a:pt x="66765" y="966652"/>
                  <a:pt x="63187" y="975163"/>
                  <a:pt x="60960" y="984069"/>
                </a:cubicBezTo>
                <a:cubicBezTo>
                  <a:pt x="55154" y="1007292"/>
                  <a:pt x="51111" y="1031028"/>
                  <a:pt x="43542" y="1053737"/>
                </a:cubicBezTo>
                <a:cubicBezTo>
                  <a:pt x="40639" y="1062446"/>
                  <a:pt x="37356" y="1071037"/>
                  <a:pt x="34834" y="1079863"/>
                </a:cubicBezTo>
                <a:cubicBezTo>
                  <a:pt x="8515" y="1171981"/>
                  <a:pt x="50092" y="1042794"/>
                  <a:pt x="8708" y="1166949"/>
                </a:cubicBezTo>
                <a:lnTo>
                  <a:pt x="0" y="1193074"/>
                </a:lnTo>
                <a:cubicBezTo>
                  <a:pt x="14033" y="1431648"/>
                  <a:pt x="-4401" y="1274137"/>
                  <a:pt x="17417" y="1375954"/>
                </a:cubicBezTo>
                <a:cubicBezTo>
                  <a:pt x="23620" y="1404900"/>
                  <a:pt x="17072" y="1439357"/>
                  <a:pt x="34834" y="1463040"/>
                </a:cubicBezTo>
                <a:cubicBezTo>
                  <a:pt x="43543" y="1474651"/>
                  <a:pt x="51668" y="1486724"/>
                  <a:pt x="60960" y="1497874"/>
                </a:cubicBezTo>
                <a:cubicBezTo>
                  <a:pt x="66216" y="1504182"/>
                  <a:pt x="73451" y="1508723"/>
                  <a:pt x="78377" y="1515292"/>
                </a:cubicBezTo>
                <a:cubicBezTo>
                  <a:pt x="90936" y="1532038"/>
                  <a:pt x="98409" y="1552741"/>
                  <a:pt x="113211" y="1567543"/>
                </a:cubicBezTo>
                <a:cubicBezTo>
                  <a:pt x="121920" y="1576252"/>
                  <a:pt x="131452" y="1584208"/>
                  <a:pt x="139337" y="1593669"/>
                </a:cubicBezTo>
                <a:cubicBezTo>
                  <a:pt x="146037" y="1601709"/>
                  <a:pt x="149862" y="1611917"/>
                  <a:pt x="156754" y="1619794"/>
                </a:cubicBezTo>
                <a:cubicBezTo>
                  <a:pt x="170271" y="1635242"/>
                  <a:pt x="185783" y="1648823"/>
                  <a:pt x="200297" y="1663337"/>
                </a:cubicBezTo>
                <a:cubicBezTo>
                  <a:pt x="209005" y="1672046"/>
                  <a:pt x="214738" y="1685568"/>
                  <a:pt x="226422" y="1689463"/>
                </a:cubicBezTo>
                <a:cubicBezTo>
                  <a:pt x="235131" y="1692366"/>
                  <a:pt x="244337" y="1694067"/>
                  <a:pt x="252548" y="1698172"/>
                </a:cubicBezTo>
                <a:cubicBezTo>
                  <a:pt x="261909" y="1702853"/>
                  <a:pt x="268838" y="1712012"/>
                  <a:pt x="278674" y="1715589"/>
                </a:cubicBezTo>
                <a:cubicBezTo>
                  <a:pt x="301170" y="1723769"/>
                  <a:pt x="325633" y="1725436"/>
                  <a:pt x="348342" y="1733006"/>
                </a:cubicBezTo>
                <a:lnTo>
                  <a:pt x="400594" y="1750423"/>
                </a:lnTo>
                <a:cubicBezTo>
                  <a:pt x="409303" y="1753326"/>
                  <a:pt x="417814" y="1756906"/>
                  <a:pt x="426720" y="1759132"/>
                </a:cubicBezTo>
                <a:cubicBezTo>
                  <a:pt x="470460" y="1770066"/>
                  <a:pt x="450200" y="1764055"/>
                  <a:pt x="487680" y="1776549"/>
                </a:cubicBezTo>
                <a:lnTo>
                  <a:pt x="1045028" y="1767840"/>
                </a:lnTo>
                <a:cubicBezTo>
                  <a:pt x="1172012" y="1764986"/>
                  <a:pt x="1293276" y="1757436"/>
                  <a:pt x="1419497" y="1750423"/>
                </a:cubicBezTo>
                <a:lnTo>
                  <a:pt x="1497874" y="1741714"/>
                </a:lnTo>
                <a:lnTo>
                  <a:pt x="1567542" y="1733006"/>
                </a:lnTo>
                <a:cubicBezTo>
                  <a:pt x="1618709" y="1726986"/>
                  <a:pt x="1643749" y="1727017"/>
                  <a:pt x="1689462" y="1715589"/>
                </a:cubicBezTo>
                <a:cubicBezTo>
                  <a:pt x="1698368" y="1713363"/>
                  <a:pt x="1706761" y="1709402"/>
                  <a:pt x="1715588" y="1706880"/>
                </a:cubicBezTo>
                <a:cubicBezTo>
                  <a:pt x="1724878" y="1704226"/>
                  <a:pt x="1765490" y="1695606"/>
                  <a:pt x="1776548" y="1689463"/>
                </a:cubicBezTo>
                <a:cubicBezTo>
                  <a:pt x="1794847" y="1679297"/>
                  <a:pt x="1811383" y="1666240"/>
                  <a:pt x="1828800" y="1654629"/>
                </a:cubicBezTo>
                <a:cubicBezTo>
                  <a:pt x="1868586" y="1628105"/>
                  <a:pt x="1847527" y="1644610"/>
                  <a:pt x="1889760" y="1602377"/>
                </a:cubicBezTo>
                <a:lnTo>
                  <a:pt x="1915885" y="1576252"/>
                </a:lnTo>
                <a:cubicBezTo>
                  <a:pt x="1921691" y="1570446"/>
                  <a:pt x="1928747" y="1565666"/>
                  <a:pt x="1933302" y="1558834"/>
                </a:cubicBezTo>
                <a:lnTo>
                  <a:pt x="1968137" y="1506583"/>
                </a:lnTo>
                <a:lnTo>
                  <a:pt x="1985554" y="1480457"/>
                </a:lnTo>
                <a:lnTo>
                  <a:pt x="2002971" y="1428206"/>
                </a:lnTo>
                <a:lnTo>
                  <a:pt x="2011680" y="1402080"/>
                </a:lnTo>
                <a:cubicBezTo>
                  <a:pt x="2024996" y="1322181"/>
                  <a:pt x="2033208" y="1296410"/>
                  <a:pt x="2011680" y="1193074"/>
                </a:cubicBezTo>
                <a:cubicBezTo>
                  <a:pt x="2002316" y="1148128"/>
                  <a:pt x="1957180" y="1127713"/>
                  <a:pt x="1924594" y="1105989"/>
                </a:cubicBezTo>
                <a:cubicBezTo>
                  <a:pt x="1915885" y="1100183"/>
                  <a:pt x="1905869" y="1095973"/>
                  <a:pt x="1898468" y="1088572"/>
                </a:cubicBezTo>
                <a:cubicBezTo>
                  <a:pt x="1892662" y="1082766"/>
                  <a:pt x="1888395" y="1074826"/>
                  <a:pt x="1881051" y="1071154"/>
                </a:cubicBezTo>
                <a:cubicBezTo>
                  <a:pt x="1870346" y="1065801"/>
                  <a:pt x="1857725" y="1065734"/>
                  <a:pt x="1846217" y="1062446"/>
                </a:cubicBezTo>
                <a:cubicBezTo>
                  <a:pt x="1837390" y="1059924"/>
                  <a:pt x="1828529" y="1057353"/>
                  <a:pt x="1820091" y="1053737"/>
                </a:cubicBezTo>
                <a:cubicBezTo>
                  <a:pt x="1808159" y="1048623"/>
                  <a:pt x="1797310" y="1041141"/>
                  <a:pt x="1785257" y="1036320"/>
                </a:cubicBezTo>
                <a:cubicBezTo>
                  <a:pt x="1768211" y="1029502"/>
                  <a:pt x="1750422" y="1024709"/>
                  <a:pt x="1733005" y="1018903"/>
                </a:cubicBezTo>
                <a:lnTo>
                  <a:pt x="1680754" y="1001486"/>
                </a:lnTo>
                <a:cubicBezTo>
                  <a:pt x="1592930" y="972212"/>
                  <a:pt x="1729173" y="1016882"/>
                  <a:pt x="1619794" y="984069"/>
                </a:cubicBezTo>
                <a:cubicBezTo>
                  <a:pt x="1602209" y="978794"/>
                  <a:pt x="1567542" y="966652"/>
                  <a:pt x="1567542" y="966652"/>
                </a:cubicBezTo>
                <a:cubicBezTo>
                  <a:pt x="1466425" y="890812"/>
                  <a:pt x="1603100" y="995886"/>
                  <a:pt x="1497874" y="905692"/>
                </a:cubicBezTo>
                <a:cubicBezTo>
                  <a:pt x="1489927" y="898880"/>
                  <a:pt x="1479789" y="894975"/>
                  <a:pt x="1471748" y="888274"/>
                </a:cubicBezTo>
                <a:cubicBezTo>
                  <a:pt x="1462287" y="880390"/>
                  <a:pt x="1455083" y="870033"/>
                  <a:pt x="1445622" y="862149"/>
                </a:cubicBezTo>
                <a:cubicBezTo>
                  <a:pt x="1437582" y="855449"/>
                  <a:pt x="1427443" y="851543"/>
                  <a:pt x="1419497" y="844732"/>
                </a:cubicBezTo>
                <a:cubicBezTo>
                  <a:pt x="1407029" y="834045"/>
                  <a:pt x="1396274" y="821509"/>
                  <a:pt x="1384662" y="809897"/>
                </a:cubicBezTo>
                <a:cubicBezTo>
                  <a:pt x="1375954" y="801189"/>
                  <a:pt x="1368784" y="790604"/>
                  <a:pt x="1358537" y="783772"/>
                </a:cubicBezTo>
                <a:cubicBezTo>
                  <a:pt x="1293669" y="740525"/>
                  <a:pt x="1373341" y="796108"/>
                  <a:pt x="1306285" y="740229"/>
                </a:cubicBezTo>
                <a:cubicBezTo>
                  <a:pt x="1298245" y="733529"/>
                  <a:pt x="1287982" y="729765"/>
                  <a:pt x="1280160" y="722812"/>
                </a:cubicBezTo>
                <a:cubicBezTo>
                  <a:pt x="1171265" y="626016"/>
                  <a:pt x="1262495" y="706838"/>
                  <a:pt x="1210491" y="644434"/>
                </a:cubicBezTo>
                <a:cubicBezTo>
                  <a:pt x="1154613" y="577381"/>
                  <a:pt x="1210191" y="657049"/>
                  <a:pt x="1166948" y="592183"/>
                </a:cubicBezTo>
                <a:cubicBezTo>
                  <a:pt x="1150257" y="542108"/>
                  <a:pt x="1162874" y="585154"/>
                  <a:pt x="1149531" y="505097"/>
                </a:cubicBezTo>
                <a:cubicBezTo>
                  <a:pt x="1147097" y="490497"/>
                  <a:pt x="1146834" y="475080"/>
                  <a:pt x="1140822" y="461554"/>
                </a:cubicBezTo>
                <a:cubicBezTo>
                  <a:pt x="1134927" y="448291"/>
                  <a:pt x="1123405" y="438331"/>
                  <a:pt x="1114697" y="426720"/>
                </a:cubicBezTo>
                <a:cubicBezTo>
                  <a:pt x="1111794" y="418011"/>
                  <a:pt x="1110543" y="408564"/>
                  <a:pt x="1105988" y="400594"/>
                </a:cubicBezTo>
                <a:cubicBezTo>
                  <a:pt x="1076164" y="348403"/>
                  <a:pt x="1086993" y="382391"/>
                  <a:pt x="1053737" y="339634"/>
                </a:cubicBezTo>
                <a:cubicBezTo>
                  <a:pt x="1040885" y="323111"/>
                  <a:pt x="1030514" y="304800"/>
                  <a:pt x="1018902" y="287383"/>
                </a:cubicBezTo>
                <a:cubicBezTo>
                  <a:pt x="1013096" y="278674"/>
                  <a:pt x="1008886" y="268658"/>
                  <a:pt x="1001485" y="261257"/>
                </a:cubicBezTo>
                <a:cubicBezTo>
                  <a:pt x="986971" y="246743"/>
                  <a:pt x="969328" y="234793"/>
                  <a:pt x="957942" y="217714"/>
                </a:cubicBezTo>
                <a:cubicBezTo>
                  <a:pt x="929138" y="174509"/>
                  <a:pt x="947927" y="198992"/>
                  <a:pt x="896982" y="148046"/>
                </a:cubicBezTo>
                <a:cubicBezTo>
                  <a:pt x="864365" y="115428"/>
                  <a:pt x="882542" y="125815"/>
                  <a:pt x="844731" y="113212"/>
                </a:cubicBezTo>
                <a:cubicBezTo>
                  <a:pt x="838925" y="107406"/>
                  <a:pt x="834355" y="100018"/>
                  <a:pt x="827314" y="95794"/>
                </a:cubicBezTo>
                <a:cubicBezTo>
                  <a:pt x="807878" y="84132"/>
                  <a:pt x="751774" y="80476"/>
                  <a:pt x="740228" y="78377"/>
                </a:cubicBezTo>
                <a:cubicBezTo>
                  <a:pt x="728452" y="76236"/>
                  <a:pt x="717005" y="72572"/>
                  <a:pt x="705394" y="69669"/>
                </a:cubicBezTo>
                <a:cubicBezTo>
                  <a:pt x="693783" y="63863"/>
                  <a:pt x="682492" y="57366"/>
                  <a:pt x="670560" y="52252"/>
                </a:cubicBezTo>
                <a:cubicBezTo>
                  <a:pt x="662122" y="48636"/>
                  <a:pt x="652645" y="47648"/>
                  <a:pt x="644434" y="43543"/>
                </a:cubicBezTo>
                <a:cubicBezTo>
                  <a:pt x="635073" y="38862"/>
                  <a:pt x="627872" y="30377"/>
                  <a:pt x="618308" y="26126"/>
                </a:cubicBezTo>
                <a:cubicBezTo>
                  <a:pt x="601531" y="18670"/>
                  <a:pt x="583474" y="14515"/>
                  <a:pt x="566057" y="8709"/>
                </a:cubicBezTo>
                <a:lnTo>
                  <a:pt x="539931" y="0"/>
                </a:lnTo>
                <a:cubicBezTo>
                  <a:pt x="510902" y="2903"/>
                  <a:pt x="481679" y="4273"/>
                  <a:pt x="452845" y="8709"/>
                </a:cubicBezTo>
                <a:cubicBezTo>
                  <a:pt x="443772" y="10105"/>
                  <a:pt x="434190" y="12082"/>
                  <a:pt x="426720" y="17417"/>
                </a:cubicBezTo>
                <a:cubicBezTo>
                  <a:pt x="354401" y="69073"/>
                  <a:pt x="424788" y="41285"/>
                  <a:pt x="365760" y="60960"/>
                </a:cubicBezTo>
                <a:cubicBezTo>
                  <a:pt x="359954" y="66766"/>
                  <a:pt x="355383" y="74153"/>
                  <a:pt x="348342" y="78377"/>
                </a:cubicBezTo>
                <a:cubicBezTo>
                  <a:pt x="340471" y="83100"/>
                  <a:pt x="329385" y="81351"/>
                  <a:pt x="322217" y="87086"/>
                </a:cubicBezTo>
                <a:cubicBezTo>
                  <a:pt x="286542" y="115627"/>
                  <a:pt x="290285" y="98698"/>
                  <a:pt x="278674" y="113212"/>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4654808" y="4589417"/>
            <a:ext cx="1443961" cy="1245326"/>
          </a:xfrm>
          <a:custGeom>
            <a:avLst/>
            <a:gdLst>
              <a:gd name="connsiteX0" fmla="*/ 239409 w 1443961"/>
              <a:gd name="connsiteY0" fmla="*/ 191589 h 1245326"/>
              <a:gd name="connsiteX1" fmla="*/ 178449 w 1443961"/>
              <a:gd name="connsiteY1" fmla="*/ 217714 h 1245326"/>
              <a:gd name="connsiteX2" fmla="*/ 152323 w 1443961"/>
              <a:gd name="connsiteY2" fmla="*/ 226423 h 1245326"/>
              <a:gd name="connsiteX3" fmla="*/ 100072 w 1443961"/>
              <a:gd name="connsiteY3" fmla="*/ 261257 h 1245326"/>
              <a:gd name="connsiteX4" fmla="*/ 73946 w 1443961"/>
              <a:gd name="connsiteY4" fmla="*/ 278674 h 1245326"/>
              <a:gd name="connsiteX5" fmla="*/ 30403 w 1443961"/>
              <a:gd name="connsiteY5" fmla="*/ 313509 h 1245326"/>
              <a:gd name="connsiteX6" fmla="*/ 12986 w 1443961"/>
              <a:gd name="connsiteY6" fmla="*/ 339634 h 1245326"/>
              <a:gd name="connsiteX7" fmla="*/ 12986 w 1443961"/>
              <a:gd name="connsiteY7" fmla="*/ 496389 h 1245326"/>
              <a:gd name="connsiteX8" fmla="*/ 21695 w 1443961"/>
              <a:gd name="connsiteY8" fmla="*/ 557349 h 1245326"/>
              <a:gd name="connsiteX9" fmla="*/ 30403 w 1443961"/>
              <a:gd name="connsiteY9" fmla="*/ 635726 h 1245326"/>
              <a:gd name="connsiteX10" fmla="*/ 73946 w 1443961"/>
              <a:gd name="connsiteY10" fmla="*/ 731520 h 1245326"/>
              <a:gd name="connsiteX11" fmla="*/ 100072 w 1443961"/>
              <a:gd name="connsiteY11" fmla="*/ 748937 h 1245326"/>
              <a:gd name="connsiteX12" fmla="*/ 126198 w 1443961"/>
              <a:gd name="connsiteY12" fmla="*/ 775063 h 1245326"/>
              <a:gd name="connsiteX13" fmla="*/ 221992 w 1443961"/>
              <a:gd name="connsiteY13" fmla="*/ 862149 h 1245326"/>
              <a:gd name="connsiteX14" fmla="*/ 274243 w 1443961"/>
              <a:gd name="connsiteY14" fmla="*/ 914400 h 1245326"/>
              <a:gd name="connsiteX15" fmla="*/ 300369 w 1443961"/>
              <a:gd name="connsiteY15" fmla="*/ 940526 h 1245326"/>
              <a:gd name="connsiteX16" fmla="*/ 326495 w 1443961"/>
              <a:gd name="connsiteY16" fmla="*/ 975360 h 1245326"/>
              <a:gd name="connsiteX17" fmla="*/ 352621 w 1443961"/>
              <a:gd name="connsiteY17" fmla="*/ 1001486 h 1245326"/>
              <a:gd name="connsiteX18" fmla="*/ 387455 w 1443961"/>
              <a:gd name="connsiteY18" fmla="*/ 1053737 h 1245326"/>
              <a:gd name="connsiteX19" fmla="*/ 439706 w 1443961"/>
              <a:gd name="connsiteY19" fmla="*/ 1105989 h 1245326"/>
              <a:gd name="connsiteX20" fmla="*/ 457123 w 1443961"/>
              <a:gd name="connsiteY20" fmla="*/ 1132114 h 1245326"/>
              <a:gd name="connsiteX21" fmla="*/ 509375 w 1443961"/>
              <a:gd name="connsiteY21" fmla="*/ 1166949 h 1245326"/>
              <a:gd name="connsiteX22" fmla="*/ 535501 w 1443961"/>
              <a:gd name="connsiteY22" fmla="*/ 1184366 h 1245326"/>
              <a:gd name="connsiteX23" fmla="*/ 596461 w 1443961"/>
              <a:gd name="connsiteY23" fmla="*/ 1201783 h 1245326"/>
              <a:gd name="connsiteX24" fmla="*/ 622586 w 1443961"/>
              <a:gd name="connsiteY24" fmla="*/ 1210492 h 1245326"/>
              <a:gd name="connsiteX25" fmla="*/ 692255 w 1443961"/>
              <a:gd name="connsiteY25" fmla="*/ 1227909 h 1245326"/>
              <a:gd name="connsiteX26" fmla="*/ 727089 w 1443961"/>
              <a:gd name="connsiteY26" fmla="*/ 1236617 h 1245326"/>
              <a:gd name="connsiteX27" fmla="*/ 814175 w 1443961"/>
              <a:gd name="connsiteY27" fmla="*/ 1245326 h 1245326"/>
              <a:gd name="connsiteX28" fmla="*/ 962221 w 1443961"/>
              <a:gd name="connsiteY28" fmla="*/ 1227909 h 1245326"/>
              <a:gd name="connsiteX29" fmla="*/ 997055 w 1443961"/>
              <a:gd name="connsiteY29" fmla="*/ 1210492 h 1245326"/>
              <a:gd name="connsiteX30" fmla="*/ 1023181 w 1443961"/>
              <a:gd name="connsiteY30" fmla="*/ 1201783 h 1245326"/>
              <a:gd name="connsiteX31" fmla="*/ 1127683 w 1443961"/>
              <a:gd name="connsiteY31" fmla="*/ 1114697 h 1245326"/>
              <a:gd name="connsiteX32" fmla="*/ 1188643 w 1443961"/>
              <a:gd name="connsiteY32" fmla="*/ 1036320 h 1245326"/>
              <a:gd name="connsiteX33" fmla="*/ 1197352 w 1443961"/>
              <a:gd name="connsiteY33" fmla="*/ 1010194 h 1245326"/>
              <a:gd name="connsiteX34" fmla="*/ 1232186 w 1443961"/>
              <a:gd name="connsiteY34" fmla="*/ 957943 h 1245326"/>
              <a:gd name="connsiteX35" fmla="*/ 1275729 w 1443961"/>
              <a:gd name="connsiteY35" fmla="*/ 896983 h 1245326"/>
              <a:gd name="connsiteX36" fmla="*/ 1310563 w 1443961"/>
              <a:gd name="connsiteY36" fmla="*/ 827314 h 1245326"/>
              <a:gd name="connsiteX37" fmla="*/ 1362815 w 1443961"/>
              <a:gd name="connsiteY37" fmla="*/ 740229 h 1245326"/>
              <a:gd name="connsiteX38" fmla="*/ 1380232 w 1443961"/>
              <a:gd name="connsiteY38" fmla="*/ 679269 h 1245326"/>
              <a:gd name="connsiteX39" fmla="*/ 1406358 w 1443961"/>
              <a:gd name="connsiteY39" fmla="*/ 609600 h 1245326"/>
              <a:gd name="connsiteX40" fmla="*/ 1423775 w 1443961"/>
              <a:gd name="connsiteY40" fmla="*/ 522514 h 1245326"/>
              <a:gd name="connsiteX41" fmla="*/ 1432483 w 1443961"/>
              <a:gd name="connsiteY41" fmla="*/ 496389 h 1245326"/>
              <a:gd name="connsiteX42" fmla="*/ 1432483 w 1443961"/>
              <a:gd name="connsiteY42" fmla="*/ 243840 h 1245326"/>
              <a:gd name="connsiteX43" fmla="*/ 1423775 w 1443961"/>
              <a:gd name="connsiteY43" fmla="*/ 217714 h 1245326"/>
              <a:gd name="connsiteX44" fmla="*/ 1371523 w 1443961"/>
              <a:gd name="connsiteY44" fmla="*/ 174172 h 1245326"/>
              <a:gd name="connsiteX45" fmla="*/ 1354106 w 1443961"/>
              <a:gd name="connsiteY45" fmla="*/ 156754 h 1245326"/>
              <a:gd name="connsiteX46" fmla="*/ 1275729 w 1443961"/>
              <a:gd name="connsiteY46" fmla="*/ 113212 h 1245326"/>
              <a:gd name="connsiteX47" fmla="*/ 1179935 w 1443961"/>
              <a:gd name="connsiteY47" fmla="*/ 69669 h 1245326"/>
              <a:gd name="connsiteX48" fmla="*/ 1153809 w 1443961"/>
              <a:gd name="connsiteY48" fmla="*/ 52252 h 1245326"/>
              <a:gd name="connsiteX49" fmla="*/ 1127683 w 1443961"/>
              <a:gd name="connsiteY49" fmla="*/ 43543 h 1245326"/>
              <a:gd name="connsiteX50" fmla="*/ 1058015 w 1443961"/>
              <a:gd name="connsiteY50" fmla="*/ 26126 h 1245326"/>
              <a:gd name="connsiteX51" fmla="*/ 988346 w 1443961"/>
              <a:gd name="connsiteY51" fmla="*/ 8709 h 1245326"/>
              <a:gd name="connsiteX52" fmla="*/ 944803 w 1443961"/>
              <a:gd name="connsiteY52" fmla="*/ 0 h 1245326"/>
              <a:gd name="connsiteX53" fmla="*/ 683546 w 1443961"/>
              <a:gd name="connsiteY53" fmla="*/ 8709 h 1245326"/>
              <a:gd name="connsiteX54" fmla="*/ 657421 w 1443961"/>
              <a:gd name="connsiteY54" fmla="*/ 17417 h 1245326"/>
              <a:gd name="connsiteX55" fmla="*/ 596461 w 1443961"/>
              <a:gd name="connsiteY55" fmla="*/ 52252 h 1245326"/>
              <a:gd name="connsiteX56" fmla="*/ 579043 w 1443961"/>
              <a:gd name="connsiteY56" fmla="*/ 69669 h 1245326"/>
              <a:gd name="connsiteX57" fmla="*/ 552918 w 1443961"/>
              <a:gd name="connsiteY57" fmla="*/ 78377 h 1245326"/>
              <a:gd name="connsiteX58" fmla="*/ 500666 w 1443961"/>
              <a:gd name="connsiteY58" fmla="*/ 113212 h 1245326"/>
              <a:gd name="connsiteX59" fmla="*/ 474541 w 1443961"/>
              <a:gd name="connsiteY59" fmla="*/ 130629 h 1245326"/>
              <a:gd name="connsiteX60" fmla="*/ 422289 w 1443961"/>
              <a:gd name="connsiteY60" fmla="*/ 148046 h 1245326"/>
              <a:gd name="connsiteX61" fmla="*/ 396163 w 1443961"/>
              <a:gd name="connsiteY61" fmla="*/ 156754 h 1245326"/>
              <a:gd name="connsiteX62" fmla="*/ 335203 w 1443961"/>
              <a:gd name="connsiteY62" fmla="*/ 165463 h 1245326"/>
              <a:gd name="connsiteX63" fmla="*/ 300369 w 1443961"/>
              <a:gd name="connsiteY63" fmla="*/ 174172 h 1245326"/>
              <a:gd name="connsiteX64" fmla="*/ 274243 w 1443961"/>
              <a:gd name="connsiteY64" fmla="*/ 182880 h 1245326"/>
              <a:gd name="connsiteX65" fmla="*/ 239409 w 1443961"/>
              <a:gd name="connsiteY65" fmla="*/ 191589 h 124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443961" h="1245326">
                <a:moveTo>
                  <a:pt x="239409" y="191589"/>
                </a:moveTo>
                <a:cubicBezTo>
                  <a:pt x="223443" y="197395"/>
                  <a:pt x="238587" y="187645"/>
                  <a:pt x="178449" y="217714"/>
                </a:cubicBezTo>
                <a:cubicBezTo>
                  <a:pt x="170238" y="221819"/>
                  <a:pt x="160348" y="221965"/>
                  <a:pt x="152323" y="226423"/>
                </a:cubicBezTo>
                <a:cubicBezTo>
                  <a:pt x="134025" y="236589"/>
                  <a:pt x="117489" y="249646"/>
                  <a:pt x="100072" y="261257"/>
                </a:cubicBezTo>
                <a:lnTo>
                  <a:pt x="73946" y="278674"/>
                </a:lnTo>
                <a:cubicBezTo>
                  <a:pt x="54552" y="291604"/>
                  <a:pt x="44582" y="295786"/>
                  <a:pt x="30403" y="313509"/>
                </a:cubicBezTo>
                <a:cubicBezTo>
                  <a:pt x="23865" y="321682"/>
                  <a:pt x="18792" y="330926"/>
                  <a:pt x="12986" y="339634"/>
                </a:cubicBezTo>
                <a:cubicBezTo>
                  <a:pt x="-8961" y="405480"/>
                  <a:pt x="1004" y="364590"/>
                  <a:pt x="12986" y="496389"/>
                </a:cubicBezTo>
                <a:cubicBezTo>
                  <a:pt x="14844" y="516831"/>
                  <a:pt x="19149" y="536981"/>
                  <a:pt x="21695" y="557349"/>
                </a:cubicBezTo>
                <a:cubicBezTo>
                  <a:pt x="24955" y="583432"/>
                  <a:pt x="25248" y="609950"/>
                  <a:pt x="30403" y="635726"/>
                </a:cubicBezTo>
                <a:cubicBezTo>
                  <a:pt x="36260" y="665009"/>
                  <a:pt x="53970" y="708214"/>
                  <a:pt x="73946" y="731520"/>
                </a:cubicBezTo>
                <a:cubicBezTo>
                  <a:pt x="80757" y="739467"/>
                  <a:pt x="92031" y="742237"/>
                  <a:pt x="100072" y="748937"/>
                </a:cubicBezTo>
                <a:cubicBezTo>
                  <a:pt x="109533" y="756821"/>
                  <a:pt x="116929" y="766953"/>
                  <a:pt x="126198" y="775063"/>
                </a:cubicBezTo>
                <a:cubicBezTo>
                  <a:pt x="226643" y="862951"/>
                  <a:pt x="106682" y="746838"/>
                  <a:pt x="221992" y="862149"/>
                </a:cubicBezTo>
                <a:lnTo>
                  <a:pt x="274243" y="914400"/>
                </a:lnTo>
                <a:cubicBezTo>
                  <a:pt x="282952" y="923109"/>
                  <a:pt x="292979" y="930673"/>
                  <a:pt x="300369" y="940526"/>
                </a:cubicBezTo>
                <a:cubicBezTo>
                  <a:pt x="309078" y="952137"/>
                  <a:pt x="317049" y="964340"/>
                  <a:pt x="326495" y="975360"/>
                </a:cubicBezTo>
                <a:cubicBezTo>
                  <a:pt x="334510" y="984711"/>
                  <a:pt x="345060" y="991764"/>
                  <a:pt x="352621" y="1001486"/>
                </a:cubicBezTo>
                <a:cubicBezTo>
                  <a:pt x="365472" y="1018009"/>
                  <a:pt x="372654" y="1038935"/>
                  <a:pt x="387455" y="1053737"/>
                </a:cubicBezTo>
                <a:cubicBezTo>
                  <a:pt x="404872" y="1071154"/>
                  <a:pt x="426043" y="1085494"/>
                  <a:pt x="439706" y="1105989"/>
                </a:cubicBezTo>
                <a:cubicBezTo>
                  <a:pt x="445512" y="1114697"/>
                  <a:pt x="449246" y="1125222"/>
                  <a:pt x="457123" y="1132114"/>
                </a:cubicBezTo>
                <a:cubicBezTo>
                  <a:pt x="472877" y="1145898"/>
                  <a:pt x="491958" y="1155337"/>
                  <a:pt x="509375" y="1166949"/>
                </a:cubicBezTo>
                <a:cubicBezTo>
                  <a:pt x="518084" y="1172755"/>
                  <a:pt x="525572" y="1181056"/>
                  <a:pt x="535501" y="1184366"/>
                </a:cubicBezTo>
                <a:cubicBezTo>
                  <a:pt x="598159" y="1205251"/>
                  <a:pt x="519891" y="1179905"/>
                  <a:pt x="596461" y="1201783"/>
                </a:cubicBezTo>
                <a:cubicBezTo>
                  <a:pt x="605287" y="1204305"/>
                  <a:pt x="613730" y="1208077"/>
                  <a:pt x="622586" y="1210492"/>
                </a:cubicBezTo>
                <a:cubicBezTo>
                  <a:pt x="645680" y="1216791"/>
                  <a:pt x="669032" y="1222103"/>
                  <a:pt x="692255" y="1227909"/>
                </a:cubicBezTo>
                <a:cubicBezTo>
                  <a:pt x="703866" y="1230812"/>
                  <a:pt x="715180" y="1235426"/>
                  <a:pt x="727089" y="1236617"/>
                </a:cubicBezTo>
                <a:lnTo>
                  <a:pt x="814175" y="1245326"/>
                </a:lnTo>
                <a:cubicBezTo>
                  <a:pt x="844421" y="1242999"/>
                  <a:pt x="920678" y="1243487"/>
                  <a:pt x="962221" y="1227909"/>
                </a:cubicBezTo>
                <a:cubicBezTo>
                  <a:pt x="974376" y="1223351"/>
                  <a:pt x="985123" y="1215606"/>
                  <a:pt x="997055" y="1210492"/>
                </a:cubicBezTo>
                <a:cubicBezTo>
                  <a:pt x="1005493" y="1206876"/>
                  <a:pt x="1015156" y="1206241"/>
                  <a:pt x="1023181" y="1201783"/>
                </a:cubicBezTo>
                <a:cubicBezTo>
                  <a:pt x="1077743" y="1171471"/>
                  <a:pt x="1082027" y="1160353"/>
                  <a:pt x="1127683" y="1114697"/>
                </a:cubicBezTo>
                <a:cubicBezTo>
                  <a:pt x="1150227" y="1092153"/>
                  <a:pt x="1178224" y="1067575"/>
                  <a:pt x="1188643" y="1036320"/>
                </a:cubicBezTo>
                <a:cubicBezTo>
                  <a:pt x="1191546" y="1027611"/>
                  <a:pt x="1192894" y="1018219"/>
                  <a:pt x="1197352" y="1010194"/>
                </a:cubicBezTo>
                <a:cubicBezTo>
                  <a:pt x="1207518" y="991896"/>
                  <a:pt x="1219626" y="974689"/>
                  <a:pt x="1232186" y="957943"/>
                </a:cubicBezTo>
                <a:cubicBezTo>
                  <a:pt x="1241050" y="946125"/>
                  <a:pt x="1267238" y="912550"/>
                  <a:pt x="1275729" y="896983"/>
                </a:cubicBezTo>
                <a:cubicBezTo>
                  <a:pt x="1288162" y="874189"/>
                  <a:pt x="1296160" y="848917"/>
                  <a:pt x="1310563" y="827314"/>
                </a:cubicBezTo>
                <a:cubicBezTo>
                  <a:pt x="1352599" y="764262"/>
                  <a:pt x="1336037" y="793786"/>
                  <a:pt x="1362815" y="740229"/>
                </a:cubicBezTo>
                <a:cubicBezTo>
                  <a:pt x="1369680" y="712767"/>
                  <a:pt x="1370859" y="704264"/>
                  <a:pt x="1380232" y="679269"/>
                </a:cubicBezTo>
                <a:cubicBezTo>
                  <a:pt x="1391269" y="649838"/>
                  <a:pt x="1398454" y="637264"/>
                  <a:pt x="1406358" y="609600"/>
                </a:cubicBezTo>
                <a:cubicBezTo>
                  <a:pt x="1423704" y="548888"/>
                  <a:pt x="1406672" y="599477"/>
                  <a:pt x="1423775" y="522514"/>
                </a:cubicBezTo>
                <a:cubicBezTo>
                  <a:pt x="1425766" y="513553"/>
                  <a:pt x="1429580" y="505097"/>
                  <a:pt x="1432483" y="496389"/>
                </a:cubicBezTo>
                <a:cubicBezTo>
                  <a:pt x="1448725" y="382698"/>
                  <a:pt x="1446821" y="423061"/>
                  <a:pt x="1432483" y="243840"/>
                </a:cubicBezTo>
                <a:cubicBezTo>
                  <a:pt x="1431751" y="234690"/>
                  <a:pt x="1428867" y="225352"/>
                  <a:pt x="1423775" y="217714"/>
                </a:cubicBezTo>
                <a:cubicBezTo>
                  <a:pt x="1406044" y="191118"/>
                  <a:pt x="1394472" y="192532"/>
                  <a:pt x="1371523" y="174172"/>
                </a:cubicBezTo>
                <a:cubicBezTo>
                  <a:pt x="1365112" y="169043"/>
                  <a:pt x="1360675" y="161680"/>
                  <a:pt x="1354106" y="156754"/>
                </a:cubicBezTo>
                <a:cubicBezTo>
                  <a:pt x="1268083" y="92236"/>
                  <a:pt x="1333174" y="139324"/>
                  <a:pt x="1275729" y="113212"/>
                </a:cubicBezTo>
                <a:cubicBezTo>
                  <a:pt x="1168646" y="64537"/>
                  <a:pt x="1241018" y="90029"/>
                  <a:pt x="1179935" y="69669"/>
                </a:cubicBezTo>
                <a:cubicBezTo>
                  <a:pt x="1171226" y="63863"/>
                  <a:pt x="1163170" y="56933"/>
                  <a:pt x="1153809" y="52252"/>
                </a:cubicBezTo>
                <a:cubicBezTo>
                  <a:pt x="1145598" y="48147"/>
                  <a:pt x="1136539" y="45958"/>
                  <a:pt x="1127683" y="43543"/>
                </a:cubicBezTo>
                <a:cubicBezTo>
                  <a:pt x="1104589" y="37245"/>
                  <a:pt x="1081238" y="31932"/>
                  <a:pt x="1058015" y="26126"/>
                </a:cubicBezTo>
                <a:lnTo>
                  <a:pt x="988346" y="8709"/>
                </a:lnTo>
                <a:lnTo>
                  <a:pt x="944803" y="0"/>
                </a:lnTo>
                <a:cubicBezTo>
                  <a:pt x="857717" y="2903"/>
                  <a:pt x="770520" y="3438"/>
                  <a:pt x="683546" y="8709"/>
                </a:cubicBezTo>
                <a:cubicBezTo>
                  <a:pt x="674383" y="9264"/>
                  <a:pt x="665858" y="13801"/>
                  <a:pt x="657421" y="17417"/>
                </a:cubicBezTo>
                <a:cubicBezTo>
                  <a:pt x="638159" y="25672"/>
                  <a:pt x="613285" y="38793"/>
                  <a:pt x="596461" y="52252"/>
                </a:cubicBezTo>
                <a:cubicBezTo>
                  <a:pt x="590050" y="57381"/>
                  <a:pt x="586084" y="65445"/>
                  <a:pt x="579043" y="69669"/>
                </a:cubicBezTo>
                <a:cubicBezTo>
                  <a:pt x="571172" y="74392"/>
                  <a:pt x="561626" y="75474"/>
                  <a:pt x="552918" y="78377"/>
                </a:cubicBezTo>
                <a:cubicBezTo>
                  <a:pt x="503392" y="127903"/>
                  <a:pt x="551079" y="88005"/>
                  <a:pt x="500666" y="113212"/>
                </a:cubicBezTo>
                <a:cubicBezTo>
                  <a:pt x="491305" y="117893"/>
                  <a:pt x="484105" y="126378"/>
                  <a:pt x="474541" y="130629"/>
                </a:cubicBezTo>
                <a:cubicBezTo>
                  <a:pt x="457764" y="138085"/>
                  <a:pt x="439706" y="142240"/>
                  <a:pt x="422289" y="148046"/>
                </a:cubicBezTo>
                <a:cubicBezTo>
                  <a:pt x="413580" y="150949"/>
                  <a:pt x="405250" y="155456"/>
                  <a:pt x="396163" y="156754"/>
                </a:cubicBezTo>
                <a:cubicBezTo>
                  <a:pt x="375843" y="159657"/>
                  <a:pt x="355398" y="161791"/>
                  <a:pt x="335203" y="165463"/>
                </a:cubicBezTo>
                <a:cubicBezTo>
                  <a:pt x="323427" y="167604"/>
                  <a:pt x="311877" y="170884"/>
                  <a:pt x="300369" y="174172"/>
                </a:cubicBezTo>
                <a:cubicBezTo>
                  <a:pt x="291543" y="176694"/>
                  <a:pt x="283244" y="181080"/>
                  <a:pt x="274243" y="182880"/>
                </a:cubicBezTo>
                <a:cubicBezTo>
                  <a:pt x="268550" y="184019"/>
                  <a:pt x="255375" y="185783"/>
                  <a:pt x="239409" y="191589"/>
                </a:cubicBez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7916091" y="4397829"/>
            <a:ext cx="1184366" cy="931817"/>
          </a:xfrm>
          <a:custGeom>
            <a:avLst/>
            <a:gdLst>
              <a:gd name="connsiteX0" fmla="*/ 496389 w 1184366"/>
              <a:gd name="connsiteY0" fmla="*/ 0 h 931817"/>
              <a:gd name="connsiteX1" fmla="*/ 461555 w 1184366"/>
              <a:gd name="connsiteY1" fmla="*/ 17417 h 931817"/>
              <a:gd name="connsiteX2" fmla="*/ 435429 w 1184366"/>
              <a:gd name="connsiteY2" fmla="*/ 26125 h 931817"/>
              <a:gd name="connsiteX3" fmla="*/ 365760 w 1184366"/>
              <a:gd name="connsiteY3" fmla="*/ 78377 h 931817"/>
              <a:gd name="connsiteX4" fmla="*/ 357052 w 1184366"/>
              <a:gd name="connsiteY4" fmla="*/ 104502 h 931817"/>
              <a:gd name="connsiteX5" fmla="*/ 313509 w 1184366"/>
              <a:gd name="connsiteY5" fmla="*/ 156754 h 931817"/>
              <a:gd name="connsiteX6" fmla="*/ 304800 w 1184366"/>
              <a:gd name="connsiteY6" fmla="*/ 182880 h 931817"/>
              <a:gd name="connsiteX7" fmla="*/ 252549 w 1184366"/>
              <a:gd name="connsiteY7" fmla="*/ 209005 h 931817"/>
              <a:gd name="connsiteX8" fmla="*/ 226423 w 1184366"/>
              <a:gd name="connsiteY8" fmla="*/ 226422 h 931817"/>
              <a:gd name="connsiteX9" fmla="*/ 200298 w 1184366"/>
              <a:gd name="connsiteY9" fmla="*/ 235131 h 931817"/>
              <a:gd name="connsiteX10" fmla="*/ 182880 w 1184366"/>
              <a:gd name="connsiteY10" fmla="*/ 252548 h 931817"/>
              <a:gd name="connsiteX11" fmla="*/ 130629 w 1184366"/>
              <a:gd name="connsiteY11" fmla="*/ 287382 h 931817"/>
              <a:gd name="connsiteX12" fmla="*/ 113212 w 1184366"/>
              <a:gd name="connsiteY12" fmla="*/ 304800 h 931817"/>
              <a:gd name="connsiteX13" fmla="*/ 78378 w 1184366"/>
              <a:gd name="connsiteY13" fmla="*/ 357051 h 931817"/>
              <a:gd name="connsiteX14" fmla="*/ 60960 w 1184366"/>
              <a:gd name="connsiteY14" fmla="*/ 374468 h 931817"/>
              <a:gd name="connsiteX15" fmla="*/ 43543 w 1184366"/>
              <a:gd name="connsiteY15" fmla="*/ 426720 h 931817"/>
              <a:gd name="connsiteX16" fmla="*/ 34835 w 1184366"/>
              <a:gd name="connsiteY16" fmla="*/ 452845 h 931817"/>
              <a:gd name="connsiteX17" fmla="*/ 26126 w 1184366"/>
              <a:gd name="connsiteY17" fmla="*/ 496388 h 931817"/>
              <a:gd name="connsiteX18" fmla="*/ 8709 w 1184366"/>
              <a:gd name="connsiteY18" fmla="*/ 548640 h 931817"/>
              <a:gd name="connsiteX19" fmla="*/ 0 w 1184366"/>
              <a:gd name="connsiteY19" fmla="*/ 574765 h 931817"/>
              <a:gd name="connsiteX20" fmla="*/ 17418 w 1184366"/>
              <a:gd name="connsiteY20" fmla="*/ 705394 h 931817"/>
              <a:gd name="connsiteX21" fmla="*/ 52252 w 1184366"/>
              <a:gd name="connsiteY21" fmla="*/ 757645 h 931817"/>
              <a:gd name="connsiteX22" fmla="*/ 60960 w 1184366"/>
              <a:gd name="connsiteY22" fmla="*/ 783771 h 931817"/>
              <a:gd name="connsiteX23" fmla="*/ 130629 w 1184366"/>
              <a:gd name="connsiteY23" fmla="*/ 818605 h 931817"/>
              <a:gd name="connsiteX24" fmla="*/ 209006 w 1184366"/>
              <a:gd name="connsiteY24" fmla="*/ 827314 h 931817"/>
              <a:gd name="connsiteX25" fmla="*/ 261258 w 1184366"/>
              <a:gd name="connsiteY25" fmla="*/ 836022 h 931817"/>
              <a:gd name="connsiteX26" fmla="*/ 322218 w 1184366"/>
              <a:gd name="connsiteY26" fmla="*/ 853440 h 931817"/>
              <a:gd name="connsiteX27" fmla="*/ 374469 w 1184366"/>
              <a:gd name="connsiteY27" fmla="*/ 870857 h 931817"/>
              <a:gd name="connsiteX28" fmla="*/ 409303 w 1184366"/>
              <a:gd name="connsiteY28" fmla="*/ 879565 h 931817"/>
              <a:gd name="connsiteX29" fmla="*/ 487680 w 1184366"/>
              <a:gd name="connsiteY29" fmla="*/ 905691 h 931817"/>
              <a:gd name="connsiteX30" fmla="*/ 513806 w 1184366"/>
              <a:gd name="connsiteY30" fmla="*/ 914400 h 931817"/>
              <a:gd name="connsiteX31" fmla="*/ 609600 w 1184366"/>
              <a:gd name="connsiteY31" fmla="*/ 931817 h 931817"/>
              <a:gd name="connsiteX32" fmla="*/ 896983 w 1184366"/>
              <a:gd name="connsiteY32" fmla="*/ 923108 h 931817"/>
              <a:gd name="connsiteX33" fmla="*/ 923109 w 1184366"/>
              <a:gd name="connsiteY33" fmla="*/ 914400 h 931817"/>
              <a:gd name="connsiteX34" fmla="*/ 957943 w 1184366"/>
              <a:gd name="connsiteY34" fmla="*/ 905691 h 931817"/>
              <a:gd name="connsiteX35" fmla="*/ 1010195 w 1184366"/>
              <a:gd name="connsiteY35" fmla="*/ 888274 h 931817"/>
              <a:gd name="connsiteX36" fmla="*/ 1079863 w 1184366"/>
              <a:gd name="connsiteY36" fmla="*/ 783771 h 931817"/>
              <a:gd name="connsiteX37" fmla="*/ 1097280 w 1184366"/>
              <a:gd name="connsiteY37" fmla="*/ 757645 h 931817"/>
              <a:gd name="connsiteX38" fmla="*/ 1132115 w 1184366"/>
              <a:gd name="connsiteY38" fmla="*/ 679268 h 931817"/>
              <a:gd name="connsiteX39" fmla="*/ 1166949 w 1184366"/>
              <a:gd name="connsiteY39" fmla="*/ 574765 h 931817"/>
              <a:gd name="connsiteX40" fmla="*/ 1175658 w 1184366"/>
              <a:gd name="connsiteY40" fmla="*/ 548640 h 931817"/>
              <a:gd name="connsiteX41" fmla="*/ 1184366 w 1184366"/>
              <a:gd name="connsiteY41" fmla="*/ 522514 h 931817"/>
              <a:gd name="connsiteX42" fmla="*/ 1175658 w 1184366"/>
              <a:gd name="connsiteY42" fmla="*/ 391885 h 931817"/>
              <a:gd name="connsiteX43" fmla="*/ 1158240 w 1184366"/>
              <a:gd name="connsiteY43" fmla="*/ 374468 h 931817"/>
              <a:gd name="connsiteX44" fmla="*/ 1140823 w 1184366"/>
              <a:gd name="connsiteY44" fmla="*/ 348342 h 931817"/>
              <a:gd name="connsiteX45" fmla="*/ 1062446 w 1184366"/>
              <a:gd name="connsiteY45" fmla="*/ 313508 h 931817"/>
              <a:gd name="connsiteX46" fmla="*/ 940526 w 1184366"/>
              <a:gd name="connsiteY46" fmla="*/ 296091 h 931817"/>
              <a:gd name="connsiteX47" fmla="*/ 862149 w 1184366"/>
              <a:gd name="connsiteY47" fmla="*/ 278674 h 931817"/>
              <a:gd name="connsiteX48" fmla="*/ 809898 w 1184366"/>
              <a:gd name="connsiteY48" fmla="*/ 261257 h 931817"/>
              <a:gd name="connsiteX49" fmla="*/ 783772 w 1184366"/>
              <a:gd name="connsiteY49" fmla="*/ 252548 h 931817"/>
              <a:gd name="connsiteX50" fmla="*/ 757646 w 1184366"/>
              <a:gd name="connsiteY50" fmla="*/ 243840 h 931817"/>
              <a:gd name="connsiteX51" fmla="*/ 679269 w 1184366"/>
              <a:gd name="connsiteY51" fmla="*/ 174171 h 931817"/>
              <a:gd name="connsiteX52" fmla="*/ 618309 w 1184366"/>
              <a:gd name="connsiteY52" fmla="*/ 104502 h 931817"/>
              <a:gd name="connsiteX53" fmla="*/ 592183 w 1184366"/>
              <a:gd name="connsiteY53" fmla="*/ 95794 h 931817"/>
              <a:gd name="connsiteX54" fmla="*/ 566058 w 1184366"/>
              <a:gd name="connsiteY54" fmla="*/ 78377 h 931817"/>
              <a:gd name="connsiteX55" fmla="*/ 496389 w 1184366"/>
              <a:gd name="connsiteY55" fmla="*/ 0 h 93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84366" h="931817">
                <a:moveTo>
                  <a:pt x="496389" y="0"/>
                </a:moveTo>
                <a:cubicBezTo>
                  <a:pt x="484778" y="5806"/>
                  <a:pt x="473487" y="12303"/>
                  <a:pt x="461555" y="17417"/>
                </a:cubicBezTo>
                <a:cubicBezTo>
                  <a:pt x="453118" y="21033"/>
                  <a:pt x="443453" y="21667"/>
                  <a:pt x="435429" y="26125"/>
                </a:cubicBezTo>
                <a:cubicBezTo>
                  <a:pt x="391121" y="50741"/>
                  <a:pt x="392185" y="51954"/>
                  <a:pt x="365760" y="78377"/>
                </a:cubicBezTo>
                <a:cubicBezTo>
                  <a:pt x="362857" y="87085"/>
                  <a:pt x="361157" y="96292"/>
                  <a:pt x="357052" y="104502"/>
                </a:cubicBezTo>
                <a:cubicBezTo>
                  <a:pt x="344927" y="128751"/>
                  <a:pt x="332769" y="137494"/>
                  <a:pt x="313509" y="156754"/>
                </a:cubicBezTo>
                <a:cubicBezTo>
                  <a:pt x="310606" y="165463"/>
                  <a:pt x="310535" y="175712"/>
                  <a:pt x="304800" y="182880"/>
                </a:cubicBezTo>
                <a:cubicBezTo>
                  <a:pt x="292522" y="198228"/>
                  <a:pt x="269760" y="203268"/>
                  <a:pt x="252549" y="209005"/>
                </a:cubicBezTo>
                <a:cubicBezTo>
                  <a:pt x="243840" y="214811"/>
                  <a:pt x="235784" y="221741"/>
                  <a:pt x="226423" y="226422"/>
                </a:cubicBezTo>
                <a:cubicBezTo>
                  <a:pt x="218213" y="230527"/>
                  <a:pt x="208169" y="230408"/>
                  <a:pt x="200298" y="235131"/>
                </a:cubicBezTo>
                <a:cubicBezTo>
                  <a:pt x="193257" y="239355"/>
                  <a:pt x="189449" y="247622"/>
                  <a:pt x="182880" y="252548"/>
                </a:cubicBezTo>
                <a:cubicBezTo>
                  <a:pt x="166134" y="265107"/>
                  <a:pt x="145430" y="272580"/>
                  <a:pt x="130629" y="287382"/>
                </a:cubicBezTo>
                <a:cubicBezTo>
                  <a:pt x="124823" y="293188"/>
                  <a:pt x="118138" y="298231"/>
                  <a:pt x="113212" y="304800"/>
                </a:cubicBezTo>
                <a:cubicBezTo>
                  <a:pt x="100653" y="321546"/>
                  <a:pt x="93180" y="342250"/>
                  <a:pt x="78378" y="357051"/>
                </a:cubicBezTo>
                <a:lnTo>
                  <a:pt x="60960" y="374468"/>
                </a:lnTo>
                <a:lnTo>
                  <a:pt x="43543" y="426720"/>
                </a:lnTo>
                <a:cubicBezTo>
                  <a:pt x="40640" y="435428"/>
                  <a:pt x="36635" y="443844"/>
                  <a:pt x="34835" y="452845"/>
                </a:cubicBezTo>
                <a:cubicBezTo>
                  <a:pt x="31932" y="467359"/>
                  <a:pt x="30021" y="482108"/>
                  <a:pt x="26126" y="496388"/>
                </a:cubicBezTo>
                <a:cubicBezTo>
                  <a:pt x="21295" y="514101"/>
                  <a:pt x="14515" y="531223"/>
                  <a:pt x="8709" y="548640"/>
                </a:cubicBezTo>
                <a:lnTo>
                  <a:pt x="0" y="574765"/>
                </a:lnTo>
                <a:cubicBezTo>
                  <a:pt x="618" y="582182"/>
                  <a:pt x="-20" y="674005"/>
                  <a:pt x="17418" y="705394"/>
                </a:cubicBezTo>
                <a:cubicBezTo>
                  <a:pt x="27584" y="723692"/>
                  <a:pt x="52252" y="757645"/>
                  <a:pt x="52252" y="757645"/>
                </a:cubicBezTo>
                <a:cubicBezTo>
                  <a:pt x="55155" y="766354"/>
                  <a:pt x="56237" y="775900"/>
                  <a:pt x="60960" y="783771"/>
                </a:cubicBezTo>
                <a:cubicBezTo>
                  <a:pt x="75100" y="807337"/>
                  <a:pt x="106947" y="813869"/>
                  <a:pt x="130629" y="818605"/>
                </a:cubicBezTo>
                <a:cubicBezTo>
                  <a:pt x="156405" y="823760"/>
                  <a:pt x="182950" y="823840"/>
                  <a:pt x="209006" y="827314"/>
                </a:cubicBezTo>
                <a:cubicBezTo>
                  <a:pt x="226509" y="829648"/>
                  <a:pt x="243841" y="833119"/>
                  <a:pt x="261258" y="836022"/>
                </a:cubicBezTo>
                <a:cubicBezTo>
                  <a:pt x="349017" y="865277"/>
                  <a:pt x="212919" y="820650"/>
                  <a:pt x="322218" y="853440"/>
                </a:cubicBezTo>
                <a:cubicBezTo>
                  <a:pt x="339803" y="858715"/>
                  <a:pt x="356658" y="866404"/>
                  <a:pt x="374469" y="870857"/>
                </a:cubicBezTo>
                <a:cubicBezTo>
                  <a:pt x="386080" y="873760"/>
                  <a:pt x="397839" y="876126"/>
                  <a:pt x="409303" y="879565"/>
                </a:cubicBezTo>
                <a:cubicBezTo>
                  <a:pt x="409366" y="879584"/>
                  <a:pt x="474586" y="901326"/>
                  <a:pt x="487680" y="905691"/>
                </a:cubicBezTo>
                <a:cubicBezTo>
                  <a:pt x="496389" y="908594"/>
                  <a:pt x="504804" y="912600"/>
                  <a:pt x="513806" y="914400"/>
                </a:cubicBezTo>
                <a:cubicBezTo>
                  <a:pt x="574663" y="926571"/>
                  <a:pt x="542749" y="920674"/>
                  <a:pt x="609600" y="931817"/>
                </a:cubicBezTo>
                <a:cubicBezTo>
                  <a:pt x="705394" y="928914"/>
                  <a:pt x="801292" y="928424"/>
                  <a:pt x="896983" y="923108"/>
                </a:cubicBezTo>
                <a:cubicBezTo>
                  <a:pt x="906149" y="922599"/>
                  <a:pt x="914283" y="916922"/>
                  <a:pt x="923109" y="914400"/>
                </a:cubicBezTo>
                <a:cubicBezTo>
                  <a:pt x="934617" y="911112"/>
                  <a:pt x="946479" y="909130"/>
                  <a:pt x="957943" y="905691"/>
                </a:cubicBezTo>
                <a:cubicBezTo>
                  <a:pt x="975528" y="900415"/>
                  <a:pt x="1010195" y="888274"/>
                  <a:pt x="1010195" y="888274"/>
                </a:cubicBezTo>
                <a:lnTo>
                  <a:pt x="1079863" y="783771"/>
                </a:lnTo>
                <a:cubicBezTo>
                  <a:pt x="1085669" y="775062"/>
                  <a:pt x="1093970" y="767574"/>
                  <a:pt x="1097280" y="757645"/>
                </a:cubicBezTo>
                <a:cubicBezTo>
                  <a:pt x="1118008" y="695465"/>
                  <a:pt x="1104514" y="720670"/>
                  <a:pt x="1132115" y="679268"/>
                </a:cubicBezTo>
                <a:lnTo>
                  <a:pt x="1166949" y="574765"/>
                </a:lnTo>
                <a:lnTo>
                  <a:pt x="1175658" y="548640"/>
                </a:lnTo>
                <a:lnTo>
                  <a:pt x="1184366" y="522514"/>
                </a:lnTo>
                <a:cubicBezTo>
                  <a:pt x="1181463" y="478971"/>
                  <a:pt x="1183242" y="434861"/>
                  <a:pt x="1175658" y="391885"/>
                </a:cubicBezTo>
                <a:cubicBezTo>
                  <a:pt x="1174231" y="383799"/>
                  <a:pt x="1163369" y="380879"/>
                  <a:pt x="1158240" y="374468"/>
                </a:cubicBezTo>
                <a:cubicBezTo>
                  <a:pt x="1151702" y="366295"/>
                  <a:pt x="1148224" y="355743"/>
                  <a:pt x="1140823" y="348342"/>
                </a:cubicBezTo>
                <a:cubicBezTo>
                  <a:pt x="1120122" y="327641"/>
                  <a:pt x="1088315" y="322131"/>
                  <a:pt x="1062446" y="313508"/>
                </a:cubicBezTo>
                <a:cubicBezTo>
                  <a:pt x="1005905" y="294662"/>
                  <a:pt x="1045452" y="305630"/>
                  <a:pt x="940526" y="296091"/>
                </a:cubicBezTo>
                <a:cubicBezTo>
                  <a:pt x="915676" y="291121"/>
                  <a:pt x="886738" y="286051"/>
                  <a:pt x="862149" y="278674"/>
                </a:cubicBezTo>
                <a:cubicBezTo>
                  <a:pt x="844564" y="273399"/>
                  <a:pt x="827315" y="267063"/>
                  <a:pt x="809898" y="261257"/>
                </a:cubicBezTo>
                <a:lnTo>
                  <a:pt x="783772" y="252548"/>
                </a:lnTo>
                <a:lnTo>
                  <a:pt x="757646" y="243840"/>
                </a:lnTo>
                <a:cubicBezTo>
                  <a:pt x="726235" y="222899"/>
                  <a:pt x="703128" y="209960"/>
                  <a:pt x="679269" y="174171"/>
                </a:cubicBezTo>
                <a:cubicBezTo>
                  <a:pt x="665310" y="153232"/>
                  <a:pt x="640142" y="111779"/>
                  <a:pt x="618309" y="104502"/>
                </a:cubicBezTo>
                <a:lnTo>
                  <a:pt x="592183" y="95794"/>
                </a:lnTo>
                <a:cubicBezTo>
                  <a:pt x="583475" y="89988"/>
                  <a:pt x="574004" y="85188"/>
                  <a:pt x="566058" y="78377"/>
                </a:cubicBezTo>
                <a:lnTo>
                  <a:pt x="496389"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647611" y="4232364"/>
            <a:ext cx="322218" cy="348343"/>
          </a:xfrm>
          <a:custGeom>
            <a:avLst/>
            <a:gdLst>
              <a:gd name="connsiteX0" fmla="*/ 52252 w 322218"/>
              <a:gd name="connsiteY0" fmla="*/ 60960 h 348343"/>
              <a:gd name="connsiteX1" fmla="*/ 43543 w 322218"/>
              <a:gd name="connsiteY1" fmla="*/ 130629 h 348343"/>
              <a:gd name="connsiteX2" fmla="*/ 26126 w 322218"/>
              <a:gd name="connsiteY2" fmla="*/ 156755 h 348343"/>
              <a:gd name="connsiteX3" fmla="*/ 0 w 322218"/>
              <a:gd name="connsiteY3" fmla="*/ 243840 h 348343"/>
              <a:gd name="connsiteX4" fmla="*/ 8709 w 322218"/>
              <a:gd name="connsiteY4" fmla="*/ 322218 h 348343"/>
              <a:gd name="connsiteX5" fmla="*/ 95795 w 322218"/>
              <a:gd name="connsiteY5" fmla="*/ 348343 h 348343"/>
              <a:gd name="connsiteX6" fmla="*/ 243840 w 322218"/>
              <a:gd name="connsiteY6" fmla="*/ 339635 h 348343"/>
              <a:gd name="connsiteX7" fmla="*/ 269966 w 322218"/>
              <a:gd name="connsiteY7" fmla="*/ 330926 h 348343"/>
              <a:gd name="connsiteX8" fmla="*/ 313509 w 322218"/>
              <a:gd name="connsiteY8" fmla="*/ 252549 h 348343"/>
              <a:gd name="connsiteX9" fmla="*/ 322218 w 322218"/>
              <a:gd name="connsiteY9" fmla="*/ 217715 h 348343"/>
              <a:gd name="connsiteX10" fmla="*/ 313509 w 322218"/>
              <a:gd name="connsiteY10" fmla="*/ 148046 h 348343"/>
              <a:gd name="connsiteX11" fmla="*/ 304800 w 322218"/>
              <a:gd name="connsiteY11" fmla="*/ 121920 h 348343"/>
              <a:gd name="connsiteX12" fmla="*/ 278675 w 322218"/>
              <a:gd name="connsiteY12" fmla="*/ 104503 h 348343"/>
              <a:gd name="connsiteX13" fmla="*/ 243840 w 322218"/>
              <a:gd name="connsiteY13" fmla="*/ 60960 h 348343"/>
              <a:gd name="connsiteX14" fmla="*/ 217715 w 322218"/>
              <a:gd name="connsiteY14" fmla="*/ 43543 h 348343"/>
              <a:gd name="connsiteX15" fmla="*/ 174172 w 322218"/>
              <a:gd name="connsiteY15" fmla="*/ 0 h 348343"/>
              <a:gd name="connsiteX16" fmla="*/ 87086 w 322218"/>
              <a:gd name="connsiteY16" fmla="*/ 34835 h 348343"/>
              <a:gd name="connsiteX17" fmla="*/ 52252 w 322218"/>
              <a:gd name="connsiteY17" fmla="*/ 60960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218" h="348343">
                <a:moveTo>
                  <a:pt x="52252" y="60960"/>
                </a:moveTo>
                <a:cubicBezTo>
                  <a:pt x="44995" y="76926"/>
                  <a:pt x="49701" y="108050"/>
                  <a:pt x="43543" y="130629"/>
                </a:cubicBezTo>
                <a:cubicBezTo>
                  <a:pt x="40789" y="140727"/>
                  <a:pt x="30377" y="147191"/>
                  <a:pt x="26126" y="156755"/>
                </a:cubicBezTo>
                <a:cubicBezTo>
                  <a:pt x="14012" y="184012"/>
                  <a:pt x="7238" y="214891"/>
                  <a:pt x="0" y="243840"/>
                </a:cubicBezTo>
                <a:cubicBezTo>
                  <a:pt x="2903" y="269966"/>
                  <a:pt x="-5404" y="300041"/>
                  <a:pt x="8709" y="322218"/>
                </a:cubicBezTo>
                <a:cubicBezTo>
                  <a:pt x="12721" y="328523"/>
                  <a:pt x="82000" y="344895"/>
                  <a:pt x="95795" y="348343"/>
                </a:cubicBezTo>
                <a:cubicBezTo>
                  <a:pt x="145143" y="345440"/>
                  <a:pt x="194652" y="344554"/>
                  <a:pt x="243840" y="339635"/>
                </a:cubicBezTo>
                <a:cubicBezTo>
                  <a:pt x="252974" y="338722"/>
                  <a:pt x="263475" y="337417"/>
                  <a:pt x="269966" y="330926"/>
                </a:cubicBezTo>
                <a:cubicBezTo>
                  <a:pt x="294916" y="305976"/>
                  <a:pt x="304748" y="283211"/>
                  <a:pt x="313509" y="252549"/>
                </a:cubicBezTo>
                <a:cubicBezTo>
                  <a:pt x="316797" y="241041"/>
                  <a:pt x="319315" y="229326"/>
                  <a:pt x="322218" y="217715"/>
                </a:cubicBezTo>
                <a:cubicBezTo>
                  <a:pt x="319315" y="194492"/>
                  <a:pt x="317696" y="171072"/>
                  <a:pt x="313509" y="148046"/>
                </a:cubicBezTo>
                <a:cubicBezTo>
                  <a:pt x="311867" y="139014"/>
                  <a:pt x="310535" y="129088"/>
                  <a:pt x="304800" y="121920"/>
                </a:cubicBezTo>
                <a:cubicBezTo>
                  <a:pt x="298262" y="113747"/>
                  <a:pt x="287383" y="110309"/>
                  <a:pt x="278675" y="104503"/>
                </a:cubicBezTo>
                <a:cubicBezTo>
                  <a:pt x="265742" y="85104"/>
                  <a:pt x="261568" y="75142"/>
                  <a:pt x="243840" y="60960"/>
                </a:cubicBezTo>
                <a:cubicBezTo>
                  <a:pt x="235667" y="54422"/>
                  <a:pt x="225592" y="50435"/>
                  <a:pt x="217715" y="43543"/>
                </a:cubicBezTo>
                <a:cubicBezTo>
                  <a:pt x="202267" y="30026"/>
                  <a:pt x="174172" y="0"/>
                  <a:pt x="174172" y="0"/>
                </a:cubicBezTo>
                <a:cubicBezTo>
                  <a:pt x="84742" y="11179"/>
                  <a:pt x="121678" y="-11288"/>
                  <a:pt x="87086" y="34835"/>
                </a:cubicBezTo>
                <a:cubicBezTo>
                  <a:pt x="84623" y="38119"/>
                  <a:pt x="59509" y="44994"/>
                  <a:pt x="52252" y="60960"/>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3827699" y="3570513"/>
            <a:ext cx="322218" cy="348343"/>
          </a:xfrm>
          <a:custGeom>
            <a:avLst/>
            <a:gdLst>
              <a:gd name="connsiteX0" fmla="*/ 52252 w 322218"/>
              <a:gd name="connsiteY0" fmla="*/ 60960 h 348343"/>
              <a:gd name="connsiteX1" fmla="*/ 43543 w 322218"/>
              <a:gd name="connsiteY1" fmla="*/ 130629 h 348343"/>
              <a:gd name="connsiteX2" fmla="*/ 26126 w 322218"/>
              <a:gd name="connsiteY2" fmla="*/ 156755 h 348343"/>
              <a:gd name="connsiteX3" fmla="*/ 0 w 322218"/>
              <a:gd name="connsiteY3" fmla="*/ 243840 h 348343"/>
              <a:gd name="connsiteX4" fmla="*/ 8709 w 322218"/>
              <a:gd name="connsiteY4" fmla="*/ 322218 h 348343"/>
              <a:gd name="connsiteX5" fmla="*/ 95795 w 322218"/>
              <a:gd name="connsiteY5" fmla="*/ 348343 h 348343"/>
              <a:gd name="connsiteX6" fmla="*/ 243840 w 322218"/>
              <a:gd name="connsiteY6" fmla="*/ 339635 h 348343"/>
              <a:gd name="connsiteX7" fmla="*/ 269966 w 322218"/>
              <a:gd name="connsiteY7" fmla="*/ 330926 h 348343"/>
              <a:gd name="connsiteX8" fmla="*/ 313509 w 322218"/>
              <a:gd name="connsiteY8" fmla="*/ 252549 h 348343"/>
              <a:gd name="connsiteX9" fmla="*/ 322218 w 322218"/>
              <a:gd name="connsiteY9" fmla="*/ 217715 h 348343"/>
              <a:gd name="connsiteX10" fmla="*/ 313509 w 322218"/>
              <a:gd name="connsiteY10" fmla="*/ 148046 h 348343"/>
              <a:gd name="connsiteX11" fmla="*/ 304800 w 322218"/>
              <a:gd name="connsiteY11" fmla="*/ 121920 h 348343"/>
              <a:gd name="connsiteX12" fmla="*/ 278675 w 322218"/>
              <a:gd name="connsiteY12" fmla="*/ 104503 h 348343"/>
              <a:gd name="connsiteX13" fmla="*/ 243840 w 322218"/>
              <a:gd name="connsiteY13" fmla="*/ 60960 h 348343"/>
              <a:gd name="connsiteX14" fmla="*/ 217715 w 322218"/>
              <a:gd name="connsiteY14" fmla="*/ 43543 h 348343"/>
              <a:gd name="connsiteX15" fmla="*/ 174172 w 322218"/>
              <a:gd name="connsiteY15" fmla="*/ 0 h 348343"/>
              <a:gd name="connsiteX16" fmla="*/ 87086 w 322218"/>
              <a:gd name="connsiteY16" fmla="*/ 34835 h 348343"/>
              <a:gd name="connsiteX17" fmla="*/ 52252 w 322218"/>
              <a:gd name="connsiteY17" fmla="*/ 60960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218" h="348343">
                <a:moveTo>
                  <a:pt x="52252" y="60960"/>
                </a:moveTo>
                <a:cubicBezTo>
                  <a:pt x="44995" y="76926"/>
                  <a:pt x="49701" y="108050"/>
                  <a:pt x="43543" y="130629"/>
                </a:cubicBezTo>
                <a:cubicBezTo>
                  <a:pt x="40789" y="140727"/>
                  <a:pt x="30377" y="147191"/>
                  <a:pt x="26126" y="156755"/>
                </a:cubicBezTo>
                <a:cubicBezTo>
                  <a:pt x="14012" y="184012"/>
                  <a:pt x="7238" y="214891"/>
                  <a:pt x="0" y="243840"/>
                </a:cubicBezTo>
                <a:cubicBezTo>
                  <a:pt x="2903" y="269966"/>
                  <a:pt x="-5404" y="300041"/>
                  <a:pt x="8709" y="322218"/>
                </a:cubicBezTo>
                <a:cubicBezTo>
                  <a:pt x="12721" y="328523"/>
                  <a:pt x="82000" y="344895"/>
                  <a:pt x="95795" y="348343"/>
                </a:cubicBezTo>
                <a:cubicBezTo>
                  <a:pt x="145143" y="345440"/>
                  <a:pt x="194652" y="344554"/>
                  <a:pt x="243840" y="339635"/>
                </a:cubicBezTo>
                <a:cubicBezTo>
                  <a:pt x="252974" y="338722"/>
                  <a:pt x="263475" y="337417"/>
                  <a:pt x="269966" y="330926"/>
                </a:cubicBezTo>
                <a:cubicBezTo>
                  <a:pt x="294916" y="305976"/>
                  <a:pt x="304748" y="283211"/>
                  <a:pt x="313509" y="252549"/>
                </a:cubicBezTo>
                <a:cubicBezTo>
                  <a:pt x="316797" y="241041"/>
                  <a:pt x="319315" y="229326"/>
                  <a:pt x="322218" y="217715"/>
                </a:cubicBezTo>
                <a:cubicBezTo>
                  <a:pt x="319315" y="194492"/>
                  <a:pt x="317696" y="171072"/>
                  <a:pt x="313509" y="148046"/>
                </a:cubicBezTo>
                <a:cubicBezTo>
                  <a:pt x="311867" y="139014"/>
                  <a:pt x="310535" y="129088"/>
                  <a:pt x="304800" y="121920"/>
                </a:cubicBezTo>
                <a:cubicBezTo>
                  <a:pt x="298262" y="113747"/>
                  <a:pt x="287383" y="110309"/>
                  <a:pt x="278675" y="104503"/>
                </a:cubicBezTo>
                <a:cubicBezTo>
                  <a:pt x="265742" y="85104"/>
                  <a:pt x="261568" y="75142"/>
                  <a:pt x="243840" y="60960"/>
                </a:cubicBezTo>
                <a:cubicBezTo>
                  <a:pt x="235667" y="54422"/>
                  <a:pt x="225592" y="50435"/>
                  <a:pt x="217715" y="43543"/>
                </a:cubicBezTo>
                <a:cubicBezTo>
                  <a:pt x="202267" y="30026"/>
                  <a:pt x="174172" y="0"/>
                  <a:pt x="174172" y="0"/>
                </a:cubicBezTo>
                <a:cubicBezTo>
                  <a:pt x="84742" y="11179"/>
                  <a:pt x="121678" y="-11288"/>
                  <a:pt x="87086" y="34835"/>
                </a:cubicBezTo>
                <a:cubicBezTo>
                  <a:pt x="84623" y="38119"/>
                  <a:pt x="59509" y="44994"/>
                  <a:pt x="52252" y="60960"/>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944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Rossman</a:t>
            </a:r>
            <a:r>
              <a:rPr lang="en-US" dirty="0" smtClean="0">
                <a:solidFill>
                  <a:schemeClr val="bg1"/>
                </a:solidFill>
              </a:rPr>
              <a:t> Store Sales</a:t>
            </a:r>
            <a:endParaRPr lang="en-US" dirty="0">
              <a:solidFill>
                <a:schemeClr val="bg1"/>
              </a:solidFill>
            </a:endParaRPr>
          </a:p>
        </p:txBody>
      </p:sp>
      <p:sp>
        <p:nvSpPr>
          <p:cNvPr id="96" name="Content Placeholder 2"/>
          <p:cNvSpPr>
            <a:spLocks noGrp="1"/>
          </p:cNvSpPr>
          <p:nvPr>
            <p:ph idx="1"/>
          </p:nvPr>
        </p:nvSpPr>
        <p:spPr>
          <a:xfrm>
            <a:off x="712339" y="1013330"/>
            <a:ext cx="10515600" cy="2262306"/>
          </a:xfrm>
        </p:spPr>
        <p:txBody>
          <a:bodyPr>
            <a:normAutofit fontScale="77500" lnSpcReduction="20000"/>
          </a:bodyPr>
          <a:lstStyle/>
          <a:p>
            <a:r>
              <a:rPr lang="en-US" sz="3600" dirty="0" err="1"/>
              <a:t>kaggle.com</a:t>
            </a:r>
            <a:r>
              <a:rPr lang="en-US" sz="3600" dirty="0"/>
              <a:t>/c/</a:t>
            </a:r>
            <a:r>
              <a:rPr lang="en-US" sz="3600" dirty="0" err="1"/>
              <a:t>rossmann</a:t>
            </a:r>
            <a:r>
              <a:rPr lang="en-US" sz="3600" dirty="0"/>
              <a:t>-store-sales </a:t>
            </a:r>
            <a:endParaRPr lang="en-US" sz="3600" dirty="0" smtClean="0"/>
          </a:p>
          <a:p>
            <a:r>
              <a:rPr lang="en-US" sz="3600" b="1" dirty="0" smtClean="0"/>
              <a:t>Input: </a:t>
            </a:r>
            <a:r>
              <a:rPr lang="en-US" sz="3600" dirty="0"/>
              <a:t>8 </a:t>
            </a:r>
            <a:r>
              <a:rPr lang="en-US" sz="3600" dirty="0" smtClean="0"/>
              <a:t>columns + engineered ones </a:t>
            </a:r>
            <a:r>
              <a:rPr lang="en-US" sz="3600" dirty="0"/>
              <a:t>(ex: Store</a:t>
            </a:r>
            <a:r>
              <a:rPr lang="en-US" sz="3600" dirty="0" smtClean="0"/>
              <a:t>, State, </a:t>
            </a:r>
            <a:r>
              <a:rPr lang="en-US" sz="3600" dirty="0" err="1"/>
              <a:t>DayOfWeek</a:t>
            </a:r>
            <a:r>
              <a:rPr lang="en-US" sz="3600" dirty="0"/>
              <a:t>, Date, Customers, Open, Promo, </a:t>
            </a:r>
            <a:r>
              <a:rPr lang="en-US" sz="3600" dirty="0" err="1"/>
              <a:t>StateHoliday</a:t>
            </a:r>
            <a:r>
              <a:rPr lang="en-US" sz="3600" dirty="0"/>
              <a:t>, </a:t>
            </a:r>
            <a:r>
              <a:rPr lang="en-US" sz="3600" dirty="0" err="1"/>
              <a:t>SchoolHoliday</a:t>
            </a:r>
            <a:r>
              <a:rPr lang="en-US" sz="3600" dirty="0"/>
              <a:t>)</a:t>
            </a:r>
            <a:endParaRPr lang="en-US" sz="3600" dirty="0" smtClean="0"/>
          </a:p>
          <a:p>
            <a:r>
              <a:rPr lang="en-US" sz="3600" b="1" dirty="0" smtClean="0"/>
              <a:t>Output: </a:t>
            </a:r>
            <a:r>
              <a:rPr lang="en-US" sz="3600" dirty="0" smtClean="0"/>
              <a:t>Sales</a:t>
            </a:r>
          </a:p>
          <a:p>
            <a:r>
              <a:rPr lang="en-US" sz="3600" b="1" dirty="0" smtClean="0"/>
              <a:t>Embedding of State:</a:t>
            </a:r>
            <a:r>
              <a:rPr lang="en-US" sz="3600" dirty="0" smtClean="0"/>
              <a:t> </a:t>
            </a:r>
            <a:r>
              <a:rPr lang="en-US" sz="3600" dirty="0"/>
              <a:t>Predicts the map of Germany!</a:t>
            </a:r>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44</a:t>
            </a:fld>
            <a:endParaRPr lang="en-US"/>
          </a:p>
        </p:txBody>
      </p:sp>
      <p:pic>
        <p:nvPicPr>
          <p:cNvPr id="4" name="Picture 3"/>
          <p:cNvPicPr>
            <a:picLocks noChangeAspect="1"/>
          </p:cNvPicPr>
          <p:nvPr/>
        </p:nvPicPr>
        <p:blipFill>
          <a:blip r:embed="rId3">
            <a:alphaModFix/>
          </a:blip>
          <a:stretch>
            <a:fillRect/>
          </a:stretch>
        </p:blipFill>
        <p:spPr>
          <a:xfrm>
            <a:off x="2383051" y="3275635"/>
            <a:ext cx="3684879" cy="3501341"/>
          </a:xfrm>
          <a:prstGeom prst="rect">
            <a:avLst/>
          </a:prstGeom>
        </p:spPr>
      </p:pic>
      <p:pic>
        <p:nvPicPr>
          <p:cNvPr id="4098" name="Picture 2" descr="mage result for map of germany st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939" y="3275635"/>
            <a:ext cx="2853703" cy="3331049"/>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2969623" y="3744686"/>
            <a:ext cx="1716153" cy="993373"/>
          </a:xfrm>
          <a:custGeom>
            <a:avLst/>
            <a:gdLst>
              <a:gd name="connsiteX0" fmla="*/ 200297 w 1716153"/>
              <a:gd name="connsiteY0" fmla="*/ 52251 h 993373"/>
              <a:gd name="connsiteX1" fmla="*/ 139337 w 1716153"/>
              <a:gd name="connsiteY1" fmla="*/ 139337 h 993373"/>
              <a:gd name="connsiteX2" fmla="*/ 121920 w 1716153"/>
              <a:gd name="connsiteY2" fmla="*/ 165463 h 993373"/>
              <a:gd name="connsiteX3" fmla="*/ 87086 w 1716153"/>
              <a:gd name="connsiteY3" fmla="*/ 226423 h 993373"/>
              <a:gd name="connsiteX4" fmla="*/ 69668 w 1716153"/>
              <a:gd name="connsiteY4" fmla="*/ 243840 h 993373"/>
              <a:gd name="connsiteX5" fmla="*/ 43543 w 1716153"/>
              <a:gd name="connsiteY5" fmla="*/ 322217 h 993373"/>
              <a:gd name="connsiteX6" fmla="*/ 26126 w 1716153"/>
              <a:gd name="connsiteY6" fmla="*/ 374468 h 993373"/>
              <a:gd name="connsiteX7" fmla="*/ 17417 w 1716153"/>
              <a:gd name="connsiteY7" fmla="*/ 426720 h 993373"/>
              <a:gd name="connsiteX8" fmla="*/ 0 w 1716153"/>
              <a:gd name="connsiteY8" fmla="*/ 513805 h 993373"/>
              <a:gd name="connsiteX9" fmla="*/ 17417 w 1716153"/>
              <a:gd name="connsiteY9" fmla="*/ 705394 h 993373"/>
              <a:gd name="connsiteX10" fmla="*/ 43543 w 1716153"/>
              <a:gd name="connsiteY10" fmla="*/ 757645 h 993373"/>
              <a:gd name="connsiteX11" fmla="*/ 60960 w 1716153"/>
              <a:gd name="connsiteY11" fmla="*/ 775063 h 993373"/>
              <a:gd name="connsiteX12" fmla="*/ 78377 w 1716153"/>
              <a:gd name="connsiteY12" fmla="*/ 801188 h 993373"/>
              <a:gd name="connsiteX13" fmla="*/ 104503 w 1716153"/>
              <a:gd name="connsiteY13" fmla="*/ 818605 h 993373"/>
              <a:gd name="connsiteX14" fmla="*/ 121920 w 1716153"/>
              <a:gd name="connsiteY14" fmla="*/ 836023 h 993373"/>
              <a:gd name="connsiteX15" fmla="*/ 148046 w 1716153"/>
              <a:gd name="connsiteY15" fmla="*/ 853440 h 993373"/>
              <a:gd name="connsiteX16" fmla="*/ 174171 w 1716153"/>
              <a:gd name="connsiteY16" fmla="*/ 879565 h 993373"/>
              <a:gd name="connsiteX17" fmla="*/ 226423 w 1716153"/>
              <a:gd name="connsiteY17" fmla="*/ 896983 h 993373"/>
              <a:gd name="connsiteX18" fmla="*/ 496388 w 1716153"/>
              <a:gd name="connsiteY18" fmla="*/ 914400 h 993373"/>
              <a:gd name="connsiteX19" fmla="*/ 670560 w 1716153"/>
              <a:gd name="connsiteY19" fmla="*/ 923108 h 993373"/>
              <a:gd name="connsiteX20" fmla="*/ 731520 w 1716153"/>
              <a:gd name="connsiteY20" fmla="*/ 931817 h 993373"/>
              <a:gd name="connsiteX21" fmla="*/ 809897 w 1716153"/>
              <a:gd name="connsiteY21" fmla="*/ 940525 h 993373"/>
              <a:gd name="connsiteX22" fmla="*/ 836023 w 1716153"/>
              <a:gd name="connsiteY22" fmla="*/ 949234 h 993373"/>
              <a:gd name="connsiteX23" fmla="*/ 923108 w 1716153"/>
              <a:gd name="connsiteY23" fmla="*/ 966651 h 993373"/>
              <a:gd name="connsiteX24" fmla="*/ 949234 w 1716153"/>
              <a:gd name="connsiteY24" fmla="*/ 975360 h 993373"/>
              <a:gd name="connsiteX25" fmla="*/ 1454331 w 1716153"/>
              <a:gd name="connsiteY25" fmla="*/ 975360 h 993373"/>
              <a:gd name="connsiteX26" fmla="*/ 1567543 w 1716153"/>
              <a:gd name="connsiteY26" fmla="*/ 949234 h 993373"/>
              <a:gd name="connsiteX27" fmla="*/ 1611086 w 1716153"/>
              <a:gd name="connsiteY27" fmla="*/ 914400 h 993373"/>
              <a:gd name="connsiteX28" fmla="*/ 1637211 w 1716153"/>
              <a:gd name="connsiteY28" fmla="*/ 896983 h 993373"/>
              <a:gd name="connsiteX29" fmla="*/ 1689463 w 1716153"/>
              <a:gd name="connsiteY29" fmla="*/ 836023 h 993373"/>
              <a:gd name="connsiteX30" fmla="*/ 1698171 w 1716153"/>
              <a:gd name="connsiteY30" fmla="*/ 809897 h 993373"/>
              <a:gd name="connsiteX31" fmla="*/ 1715588 w 1716153"/>
              <a:gd name="connsiteY31" fmla="*/ 775063 h 993373"/>
              <a:gd name="connsiteX32" fmla="*/ 1706880 w 1716153"/>
              <a:gd name="connsiteY32" fmla="*/ 679268 h 993373"/>
              <a:gd name="connsiteX33" fmla="*/ 1689463 w 1716153"/>
              <a:gd name="connsiteY33" fmla="*/ 653143 h 993373"/>
              <a:gd name="connsiteX34" fmla="*/ 1645920 w 1716153"/>
              <a:gd name="connsiteY34" fmla="*/ 618308 h 993373"/>
              <a:gd name="connsiteX35" fmla="*/ 1619794 w 1716153"/>
              <a:gd name="connsiteY35" fmla="*/ 609600 h 993373"/>
              <a:gd name="connsiteX36" fmla="*/ 1584960 w 1716153"/>
              <a:gd name="connsiteY36" fmla="*/ 592183 h 993373"/>
              <a:gd name="connsiteX37" fmla="*/ 1454331 w 1716153"/>
              <a:gd name="connsiteY37" fmla="*/ 566057 h 993373"/>
              <a:gd name="connsiteX38" fmla="*/ 1410788 w 1716153"/>
              <a:gd name="connsiteY38" fmla="*/ 557348 h 993373"/>
              <a:gd name="connsiteX39" fmla="*/ 1358537 w 1716153"/>
              <a:gd name="connsiteY39" fmla="*/ 548640 h 993373"/>
              <a:gd name="connsiteX40" fmla="*/ 1271451 w 1716153"/>
              <a:gd name="connsiteY40" fmla="*/ 531223 h 993373"/>
              <a:gd name="connsiteX41" fmla="*/ 1219200 w 1716153"/>
              <a:gd name="connsiteY41" fmla="*/ 522514 h 993373"/>
              <a:gd name="connsiteX42" fmla="*/ 1193074 w 1716153"/>
              <a:gd name="connsiteY42" fmla="*/ 513805 h 993373"/>
              <a:gd name="connsiteX43" fmla="*/ 1158240 w 1716153"/>
              <a:gd name="connsiteY43" fmla="*/ 505097 h 993373"/>
              <a:gd name="connsiteX44" fmla="*/ 1105988 w 1716153"/>
              <a:gd name="connsiteY44" fmla="*/ 487680 h 993373"/>
              <a:gd name="connsiteX45" fmla="*/ 1079863 w 1716153"/>
              <a:gd name="connsiteY45" fmla="*/ 478971 h 993373"/>
              <a:gd name="connsiteX46" fmla="*/ 1053737 w 1716153"/>
              <a:gd name="connsiteY46" fmla="*/ 452845 h 993373"/>
              <a:gd name="connsiteX47" fmla="*/ 975360 w 1716153"/>
              <a:gd name="connsiteY47" fmla="*/ 400594 h 993373"/>
              <a:gd name="connsiteX48" fmla="*/ 923108 w 1716153"/>
              <a:gd name="connsiteY48" fmla="*/ 365760 h 993373"/>
              <a:gd name="connsiteX49" fmla="*/ 896983 w 1716153"/>
              <a:gd name="connsiteY49" fmla="*/ 348343 h 993373"/>
              <a:gd name="connsiteX50" fmla="*/ 870857 w 1716153"/>
              <a:gd name="connsiteY50" fmla="*/ 339634 h 993373"/>
              <a:gd name="connsiteX51" fmla="*/ 818606 w 1716153"/>
              <a:gd name="connsiteY51" fmla="*/ 287383 h 993373"/>
              <a:gd name="connsiteX52" fmla="*/ 801188 w 1716153"/>
              <a:gd name="connsiteY52" fmla="*/ 269965 h 993373"/>
              <a:gd name="connsiteX53" fmla="*/ 740228 w 1716153"/>
              <a:gd name="connsiteY53" fmla="*/ 191588 h 993373"/>
              <a:gd name="connsiteX54" fmla="*/ 714103 w 1716153"/>
              <a:gd name="connsiteY54" fmla="*/ 148045 h 993373"/>
              <a:gd name="connsiteX55" fmla="*/ 687977 w 1716153"/>
              <a:gd name="connsiteY55" fmla="*/ 95794 h 993373"/>
              <a:gd name="connsiteX56" fmla="*/ 609600 w 1716153"/>
              <a:gd name="connsiteY56" fmla="*/ 60960 h 993373"/>
              <a:gd name="connsiteX57" fmla="*/ 539931 w 1716153"/>
              <a:gd name="connsiteY57" fmla="*/ 43543 h 993373"/>
              <a:gd name="connsiteX58" fmla="*/ 487680 w 1716153"/>
              <a:gd name="connsiteY58" fmla="*/ 26125 h 993373"/>
              <a:gd name="connsiteX59" fmla="*/ 461554 w 1716153"/>
              <a:gd name="connsiteY59" fmla="*/ 17417 h 993373"/>
              <a:gd name="connsiteX60" fmla="*/ 374468 w 1716153"/>
              <a:gd name="connsiteY60" fmla="*/ 0 h 993373"/>
              <a:gd name="connsiteX61" fmla="*/ 269966 w 1716153"/>
              <a:gd name="connsiteY61" fmla="*/ 26125 h 993373"/>
              <a:gd name="connsiteX62" fmla="*/ 243840 w 1716153"/>
              <a:gd name="connsiteY62" fmla="*/ 34834 h 993373"/>
              <a:gd name="connsiteX63" fmla="*/ 200297 w 1716153"/>
              <a:gd name="connsiteY63" fmla="*/ 52251 h 99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16153" h="993373">
                <a:moveTo>
                  <a:pt x="200297" y="52251"/>
                </a:moveTo>
                <a:cubicBezTo>
                  <a:pt x="182880" y="69668"/>
                  <a:pt x="182222" y="75008"/>
                  <a:pt x="139337" y="139337"/>
                </a:cubicBezTo>
                <a:cubicBezTo>
                  <a:pt x="133531" y="148046"/>
                  <a:pt x="126601" y="156102"/>
                  <a:pt x="121920" y="165463"/>
                </a:cubicBezTo>
                <a:cubicBezTo>
                  <a:pt x="110002" y="189299"/>
                  <a:pt x="103497" y="205910"/>
                  <a:pt x="87086" y="226423"/>
                </a:cubicBezTo>
                <a:cubicBezTo>
                  <a:pt x="81957" y="232834"/>
                  <a:pt x="75474" y="238034"/>
                  <a:pt x="69668" y="243840"/>
                </a:cubicBezTo>
                <a:lnTo>
                  <a:pt x="43543" y="322217"/>
                </a:lnTo>
                <a:cubicBezTo>
                  <a:pt x="43542" y="322221"/>
                  <a:pt x="26127" y="374463"/>
                  <a:pt x="26126" y="374468"/>
                </a:cubicBezTo>
                <a:cubicBezTo>
                  <a:pt x="23223" y="391885"/>
                  <a:pt x="20671" y="409365"/>
                  <a:pt x="17417" y="426720"/>
                </a:cubicBezTo>
                <a:cubicBezTo>
                  <a:pt x="11961" y="455816"/>
                  <a:pt x="0" y="513805"/>
                  <a:pt x="0" y="513805"/>
                </a:cubicBezTo>
                <a:cubicBezTo>
                  <a:pt x="6146" y="624435"/>
                  <a:pt x="-3247" y="633073"/>
                  <a:pt x="17417" y="705394"/>
                </a:cubicBezTo>
                <a:cubicBezTo>
                  <a:pt x="24572" y="730434"/>
                  <a:pt x="26580" y="736441"/>
                  <a:pt x="43543" y="757645"/>
                </a:cubicBezTo>
                <a:cubicBezTo>
                  <a:pt x="48672" y="764056"/>
                  <a:pt x="55831" y="768652"/>
                  <a:pt x="60960" y="775063"/>
                </a:cubicBezTo>
                <a:cubicBezTo>
                  <a:pt x="67498" y="783236"/>
                  <a:pt x="70976" y="793787"/>
                  <a:pt x="78377" y="801188"/>
                </a:cubicBezTo>
                <a:cubicBezTo>
                  <a:pt x="85778" y="808589"/>
                  <a:pt x="96330" y="812067"/>
                  <a:pt x="104503" y="818605"/>
                </a:cubicBezTo>
                <a:cubicBezTo>
                  <a:pt x="110914" y="823734"/>
                  <a:pt x="115509" y="830894"/>
                  <a:pt x="121920" y="836023"/>
                </a:cubicBezTo>
                <a:cubicBezTo>
                  <a:pt x="130093" y="842561"/>
                  <a:pt x="140005" y="846740"/>
                  <a:pt x="148046" y="853440"/>
                </a:cubicBezTo>
                <a:cubicBezTo>
                  <a:pt x="157507" y="861324"/>
                  <a:pt x="163405" y="873584"/>
                  <a:pt x="174171" y="879565"/>
                </a:cubicBezTo>
                <a:cubicBezTo>
                  <a:pt x="190220" y="888481"/>
                  <a:pt x="208612" y="892530"/>
                  <a:pt x="226423" y="896983"/>
                </a:cubicBezTo>
                <a:cubicBezTo>
                  <a:pt x="338349" y="924963"/>
                  <a:pt x="242728" y="903606"/>
                  <a:pt x="496388" y="914400"/>
                </a:cubicBezTo>
                <a:lnTo>
                  <a:pt x="670560" y="923108"/>
                </a:lnTo>
                <a:lnTo>
                  <a:pt x="731520" y="931817"/>
                </a:lnTo>
                <a:cubicBezTo>
                  <a:pt x="757603" y="935077"/>
                  <a:pt x="783968" y="936204"/>
                  <a:pt x="809897" y="940525"/>
                </a:cubicBezTo>
                <a:cubicBezTo>
                  <a:pt x="818952" y="942034"/>
                  <a:pt x="827196" y="946712"/>
                  <a:pt x="836023" y="949234"/>
                </a:cubicBezTo>
                <a:cubicBezTo>
                  <a:pt x="872401" y="959628"/>
                  <a:pt x="882045" y="959808"/>
                  <a:pt x="923108" y="966651"/>
                </a:cubicBezTo>
                <a:cubicBezTo>
                  <a:pt x="931817" y="969554"/>
                  <a:pt x="940328" y="973134"/>
                  <a:pt x="949234" y="975360"/>
                </a:cubicBezTo>
                <a:cubicBezTo>
                  <a:pt x="1107502" y="1014926"/>
                  <a:pt x="1353958" y="977254"/>
                  <a:pt x="1454331" y="975360"/>
                </a:cubicBezTo>
                <a:cubicBezTo>
                  <a:pt x="1482433" y="971345"/>
                  <a:pt x="1541463" y="966621"/>
                  <a:pt x="1567543" y="949234"/>
                </a:cubicBezTo>
                <a:cubicBezTo>
                  <a:pt x="1647951" y="895628"/>
                  <a:pt x="1549042" y="964035"/>
                  <a:pt x="1611086" y="914400"/>
                </a:cubicBezTo>
                <a:cubicBezTo>
                  <a:pt x="1619259" y="907862"/>
                  <a:pt x="1629265" y="903794"/>
                  <a:pt x="1637211" y="896983"/>
                </a:cubicBezTo>
                <a:cubicBezTo>
                  <a:pt x="1670061" y="868826"/>
                  <a:pt x="1668919" y="866839"/>
                  <a:pt x="1689463" y="836023"/>
                </a:cubicBezTo>
                <a:cubicBezTo>
                  <a:pt x="1692366" y="827314"/>
                  <a:pt x="1694555" y="818334"/>
                  <a:pt x="1698171" y="809897"/>
                </a:cubicBezTo>
                <a:cubicBezTo>
                  <a:pt x="1703285" y="797965"/>
                  <a:pt x="1714724" y="788016"/>
                  <a:pt x="1715588" y="775063"/>
                </a:cubicBezTo>
                <a:cubicBezTo>
                  <a:pt x="1717721" y="743071"/>
                  <a:pt x="1713598" y="710620"/>
                  <a:pt x="1706880" y="679268"/>
                </a:cubicBezTo>
                <a:cubicBezTo>
                  <a:pt x="1704687" y="669034"/>
                  <a:pt x="1696001" y="661316"/>
                  <a:pt x="1689463" y="653143"/>
                </a:cubicBezTo>
                <a:cubicBezTo>
                  <a:pt x="1678662" y="639641"/>
                  <a:pt x="1661011" y="625853"/>
                  <a:pt x="1645920" y="618308"/>
                </a:cubicBezTo>
                <a:cubicBezTo>
                  <a:pt x="1637709" y="614203"/>
                  <a:pt x="1628231" y="613216"/>
                  <a:pt x="1619794" y="609600"/>
                </a:cubicBezTo>
                <a:cubicBezTo>
                  <a:pt x="1607862" y="604486"/>
                  <a:pt x="1597276" y="596288"/>
                  <a:pt x="1584960" y="592183"/>
                </a:cubicBezTo>
                <a:cubicBezTo>
                  <a:pt x="1526056" y="572548"/>
                  <a:pt x="1512682" y="575782"/>
                  <a:pt x="1454331" y="566057"/>
                </a:cubicBezTo>
                <a:cubicBezTo>
                  <a:pt x="1439731" y="563624"/>
                  <a:pt x="1425351" y="559996"/>
                  <a:pt x="1410788" y="557348"/>
                </a:cubicBezTo>
                <a:cubicBezTo>
                  <a:pt x="1393416" y="554189"/>
                  <a:pt x="1375892" y="551894"/>
                  <a:pt x="1358537" y="548640"/>
                </a:cubicBezTo>
                <a:cubicBezTo>
                  <a:pt x="1329440" y="543185"/>
                  <a:pt x="1300652" y="536090"/>
                  <a:pt x="1271451" y="531223"/>
                </a:cubicBezTo>
                <a:cubicBezTo>
                  <a:pt x="1254034" y="528320"/>
                  <a:pt x="1236437" y="526345"/>
                  <a:pt x="1219200" y="522514"/>
                </a:cubicBezTo>
                <a:cubicBezTo>
                  <a:pt x="1210239" y="520523"/>
                  <a:pt x="1201901" y="516327"/>
                  <a:pt x="1193074" y="513805"/>
                </a:cubicBezTo>
                <a:cubicBezTo>
                  <a:pt x="1181566" y="510517"/>
                  <a:pt x="1169704" y="508536"/>
                  <a:pt x="1158240" y="505097"/>
                </a:cubicBezTo>
                <a:cubicBezTo>
                  <a:pt x="1140655" y="499822"/>
                  <a:pt x="1123405" y="493486"/>
                  <a:pt x="1105988" y="487680"/>
                </a:cubicBezTo>
                <a:lnTo>
                  <a:pt x="1079863" y="478971"/>
                </a:lnTo>
                <a:cubicBezTo>
                  <a:pt x="1071154" y="470262"/>
                  <a:pt x="1063459" y="460406"/>
                  <a:pt x="1053737" y="452845"/>
                </a:cubicBezTo>
                <a:cubicBezTo>
                  <a:pt x="1053730" y="452840"/>
                  <a:pt x="988426" y="409305"/>
                  <a:pt x="975360" y="400594"/>
                </a:cubicBezTo>
                <a:lnTo>
                  <a:pt x="923108" y="365760"/>
                </a:lnTo>
                <a:cubicBezTo>
                  <a:pt x="914400" y="359954"/>
                  <a:pt x="906912" y="351653"/>
                  <a:pt x="896983" y="348343"/>
                </a:cubicBezTo>
                <a:lnTo>
                  <a:pt x="870857" y="339634"/>
                </a:lnTo>
                <a:lnTo>
                  <a:pt x="818606" y="287383"/>
                </a:lnTo>
                <a:cubicBezTo>
                  <a:pt x="812800" y="281577"/>
                  <a:pt x="805743" y="276797"/>
                  <a:pt x="801188" y="269965"/>
                </a:cubicBezTo>
                <a:cubicBezTo>
                  <a:pt x="759522" y="207467"/>
                  <a:pt x="781156" y="232516"/>
                  <a:pt x="740228" y="191588"/>
                </a:cubicBezTo>
                <a:cubicBezTo>
                  <a:pt x="715562" y="117588"/>
                  <a:pt x="749962" y="207810"/>
                  <a:pt x="714103" y="148045"/>
                </a:cubicBezTo>
                <a:cubicBezTo>
                  <a:pt x="692856" y="112634"/>
                  <a:pt x="721007" y="128824"/>
                  <a:pt x="687977" y="95794"/>
                </a:cubicBezTo>
                <a:cubicBezTo>
                  <a:pt x="667277" y="75094"/>
                  <a:pt x="635468" y="69583"/>
                  <a:pt x="609600" y="60960"/>
                </a:cubicBezTo>
                <a:cubicBezTo>
                  <a:pt x="530312" y="34530"/>
                  <a:pt x="655553" y="75077"/>
                  <a:pt x="539931" y="43543"/>
                </a:cubicBezTo>
                <a:cubicBezTo>
                  <a:pt x="522219" y="38712"/>
                  <a:pt x="505097" y="31931"/>
                  <a:pt x="487680" y="26125"/>
                </a:cubicBezTo>
                <a:cubicBezTo>
                  <a:pt x="478971" y="23222"/>
                  <a:pt x="470555" y="19217"/>
                  <a:pt x="461554" y="17417"/>
                </a:cubicBezTo>
                <a:lnTo>
                  <a:pt x="374468" y="0"/>
                </a:lnTo>
                <a:cubicBezTo>
                  <a:pt x="304109" y="11726"/>
                  <a:pt x="338966" y="3125"/>
                  <a:pt x="269966" y="26125"/>
                </a:cubicBezTo>
                <a:cubicBezTo>
                  <a:pt x="261257" y="29028"/>
                  <a:pt x="251478" y="29742"/>
                  <a:pt x="243840" y="34834"/>
                </a:cubicBezTo>
                <a:cubicBezTo>
                  <a:pt x="214298" y="54528"/>
                  <a:pt x="217714" y="34834"/>
                  <a:pt x="200297" y="52251"/>
                </a:cubicBez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123611" y="3210070"/>
            <a:ext cx="1105989" cy="1353221"/>
          </a:xfrm>
          <a:custGeom>
            <a:avLst/>
            <a:gdLst>
              <a:gd name="connsiteX0" fmla="*/ 43543 w 1105989"/>
              <a:gd name="connsiteY0" fmla="*/ 1039713 h 1353221"/>
              <a:gd name="connsiteX1" fmla="*/ 43543 w 1105989"/>
              <a:gd name="connsiteY1" fmla="*/ 1039713 h 1353221"/>
              <a:gd name="connsiteX2" fmla="*/ 87086 w 1105989"/>
              <a:gd name="connsiteY2" fmla="*/ 1109381 h 1353221"/>
              <a:gd name="connsiteX3" fmla="*/ 95795 w 1105989"/>
              <a:gd name="connsiteY3" fmla="*/ 1135507 h 1353221"/>
              <a:gd name="connsiteX4" fmla="*/ 130629 w 1105989"/>
              <a:gd name="connsiteY4" fmla="*/ 1187759 h 1353221"/>
              <a:gd name="connsiteX5" fmla="*/ 156755 w 1105989"/>
              <a:gd name="connsiteY5" fmla="*/ 1240010 h 1353221"/>
              <a:gd name="connsiteX6" fmla="*/ 191589 w 1105989"/>
              <a:gd name="connsiteY6" fmla="*/ 1283553 h 1353221"/>
              <a:gd name="connsiteX7" fmla="*/ 243840 w 1105989"/>
              <a:gd name="connsiteY7" fmla="*/ 1327096 h 1353221"/>
              <a:gd name="connsiteX8" fmla="*/ 339635 w 1105989"/>
              <a:gd name="connsiteY8" fmla="*/ 1353221 h 1353221"/>
              <a:gd name="connsiteX9" fmla="*/ 531223 w 1105989"/>
              <a:gd name="connsiteY9" fmla="*/ 1344513 h 1353221"/>
              <a:gd name="connsiteX10" fmla="*/ 618309 w 1105989"/>
              <a:gd name="connsiteY10" fmla="*/ 1327096 h 1353221"/>
              <a:gd name="connsiteX11" fmla="*/ 740229 w 1105989"/>
              <a:gd name="connsiteY11" fmla="*/ 1292261 h 1353221"/>
              <a:gd name="connsiteX12" fmla="*/ 818606 w 1105989"/>
              <a:gd name="connsiteY12" fmla="*/ 1266136 h 1353221"/>
              <a:gd name="connsiteX13" fmla="*/ 844732 w 1105989"/>
              <a:gd name="connsiteY13" fmla="*/ 1257427 h 1353221"/>
              <a:gd name="connsiteX14" fmla="*/ 896983 w 1105989"/>
              <a:gd name="connsiteY14" fmla="*/ 1222593 h 1353221"/>
              <a:gd name="connsiteX15" fmla="*/ 931818 w 1105989"/>
              <a:gd name="connsiteY15" fmla="*/ 1179050 h 1353221"/>
              <a:gd name="connsiteX16" fmla="*/ 949235 w 1105989"/>
              <a:gd name="connsiteY16" fmla="*/ 1152924 h 1353221"/>
              <a:gd name="connsiteX17" fmla="*/ 992778 w 1105989"/>
              <a:gd name="connsiteY17" fmla="*/ 1118090 h 1353221"/>
              <a:gd name="connsiteX18" fmla="*/ 1027612 w 1105989"/>
              <a:gd name="connsiteY18" fmla="*/ 1065839 h 1353221"/>
              <a:gd name="connsiteX19" fmla="*/ 1053738 w 1105989"/>
              <a:gd name="connsiteY19" fmla="*/ 734913 h 1353221"/>
              <a:gd name="connsiteX20" fmla="*/ 1079863 w 1105989"/>
              <a:gd name="connsiteY20" fmla="*/ 612993 h 1353221"/>
              <a:gd name="connsiteX21" fmla="*/ 1088572 w 1105989"/>
              <a:gd name="connsiteY21" fmla="*/ 586867 h 1353221"/>
              <a:gd name="connsiteX22" fmla="*/ 1105989 w 1105989"/>
              <a:gd name="connsiteY22" fmla="*/ 517199 h 1353221"/>
              <a:gd name="connsiteX23" fmla="*/ 1088572 w 1105989"/>
              <a:gd name="connsiteY23" fmla="*/ 299484 h 1353221"/>
              <a:gd name="connsiteX24" fmla="*/ 1079863 w 1105989"/>
              <a:gd name="connsiteY24" fmla="*/ 273359 h 1353221"/>
              <a:gd name="connsiteX25" fmla="*/ 1062446 w 1105989"/>
              <a:gd name="connsiteY25" fmla="*/ 247233 h 1353221"/>
              <a:gd name="connsiteX26" fmla="*/ 1018903 w 1105989"/>
              <a:gd name="connsiteY26" fmla="*/ 168856 h 1353221"/>
              <a:gd name="connsiteX27" fmla="*/ 975360 w 1105989"/>
              <a:gd name="connsiteY27" fmla="*/ 107896 h 1353221"/>
              <a:gd name="connsiteX28" fmla="*/ 896983 w 1105989"/>
              <a:gd name="connsiteY28" fmla="*/ 38227 h 1353221"/>
              <a:gd name="connsiteX29" fmla="*/ 844732 w 1105989"/>
              <a:gd name="connsiteY29" fmla="*/ 20810 h 1353221"/>
              <a:gd name="connsiteX30" fmla="*/ 522515 w 1105989"/>
              <a:gd name="connsiteY30" fmla="*/ 3393 h 1353221"/>
              <a:gd name="connsiteX31" fmla="*/ 330926 w 1105989"/>
              <a:gd name="connsiteY31" fmla="*/ 12101 h 1353221"/>
              <a:gd name="connsiteX32" fmla="*/ 296092 w 1105989"/>
              <a:gd name="connsiteY32" fmla="*/ 20810 h 1353221"/>
              <a:gd name="connsiteX33" fmla="*/ 243840 w 1105989"/>
              <a:gd name="connsiteY33" fmla="*/ 38227 h 1353221"/>
              <a:gd name="connsiteX34" fmla="*/ 200298 w 1105989"/>
              <a:gd name="connsiteY34" fmla="*/ 81770 h 1353221"/>
              <a:gd name="connsiteX35" fmla="*/ 156755 w 1105989"/>
              <a:gd name="connsiteY35" fmla="*/ 125313 h 1353221"/>
              <a:gd name="connsiteX36" fmla="*/ 130629 w 1105989"/>
              <a:gd name="connsiteY36" fmla="*/ 151439 h 1353221"/>
              <a:gd name="connsiteX37" fmla="*/ 113212 w 1105989"/>
              <a:gd name="connsiteY37" fmla="*/ 177564 h 1353221"/>
              <a:gd name="connsiteX38" fmla="*/ 104503 w 1105989"/>
              <a:gd name="connsiteY38" fmla="*/ 203690 h 1353221"/>
              <a:gd name="connsiteX39" fmla="*/ 69669 w 1105989"/>
              <a:gd name="connsiteY39" fmla="*/ 255941 h 1353221"/>
              <a:gd name="connsiteX40" fmla="*/ 43543 w 1105989"/>
              <a:gd name="connsiteY40" fmla="*/ 308193 h 1353221"/>
              <a:gd name="connsiteX41" fmla="*/ 26126 w 1105989"/>
              <a:gd name="connsiteY41" fmla="*/ 360444 h 1353221"/>
              <a:gd name="connsiteX42" fmla="*/ 17418 w 1105989"/>
              <a:gd name="connsiteY42" fmla="*/ 386570 h 1353221"/>
              <a:gd name="connsiteX43" fmla="*/ 8709 w 1105989"/>
              <a:gd name="connsiteY43" fmla="*/ 430113 h 1353221"/>
              <a:gd name="connsiteX44" fmla="*/ 0 w 1105989"/>
              <a:gd name="connsiteY44" fmla="*/ 761039 h 1353221"/>
              <a:gd name="connsiteX45" fmla="*/ 43543 w 1105989"/>
              <a:gd name="connsiteY45" fmla="*/ 1039713 h 135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05989" h="1353221">
                <a:moveTo>
                  <a:pt x="43543" y="1039713"/>
                </a:moveTo>
                <a:lnTo>
                  <a:pt x="43543" y="1039713"/>
                </a:lnTo>
                <a:cubicBezTo>
                  <a:pt x="58057" y="1062936"/>
                  <a:pt x="73972" y="1085340"/>
                  <a:pt x="87086" y="1109381"/>
                </a:cubicBezTo>
                <a:cubicBezTo>
                  <a:pt x="91482" y="1117440"/>
                  <a:pt x="91337" y="1127482"/>
                  <a:pt x="95795" y="1135507"/>
                </a:cubicBezTo>
                <a:cubicBezTo>
                  <a:pt x="105961" y="1153806"/>
                  <a:pt x="124009" y="1167900"/>
                  <a:pt x="130629" y="1187759"/>
                </a:cubicBezTo>
                <a:cubicBezTo>
                  <a:pt x="142648" y="1223813"/>
                  <a:pt x="134246" y="1206246"/>
                  <a:pt x="156755" y="1240010"/>
                </a:cubicBezTo>
                <a:cubicBezTo>
                  <a:pt x="171050" y="1282899"/>
                  <a:pt x="155228" y="1253252"/>
                  <a:pt x="191589" y="1283553"/>
                </a:cubicBezTo>
                <a:cubicBezTo>
                  <a:pt x="215026" y="1303083"/>
                  <a:pt x="216042" y="1314742"/>
                  <a:pt x="243840" y="1327096"/>
                </a:cubicBezTo>
                <a:cubicBezTo>
                  <a:pt x="280001" y="1343167"/>
                  <a:pt x="302383" y="1345771"/>
                  <a:pt x="339635" y="1353221"/>
                </a:cubicBezTo>
                <a:cubicBezTo>
                  <a:pt x="403498" y="1350318"/>
                  <a:pt x="467573" y="1350480"/>
                  <a:pt x="531223" y="1344513"/>
                </a:cubicBezTo>
                <a:cubicBezTo>
                  <a:pt x="560697" y="1341750"/>
                  <a:pt x="589589" y="1334276"/>
                  <a:pt x="618309" y="1327096"/>
                </a:cubicBezTo>
                <a:cubicBezTo>
                  <a:pt x="705807" y="1305222"/>
                  <a:pt x="665255" y="1317253"/>
                  <a:pt x="740229" y="1292261"/>
                </a:cubicBezTo>
                <a:lnTo>
                  <a:pt x="818606" y="1266136"/>
                </a:lnTo>
                <a:cubicBezTo>
                  <a:pt x="827315" y="1263233"/>
                  <a:pt x="837094" y="1262519"/>
                  <a:pt x="844732" y="1257427"/>
                </a:cubicBezTo>
                <a:lnTo>
                  <a:pt x="896983" y="1222593"/>
                </a:lnTo>
                <a:cubicBezTo>
                  <a:pt x="950590" y="1142180"/>
                  <a:pt x="882181" y="1241095"/>
                  <a:pt x="931818" y="1179050"/>
                </a:cubicBezTo>
                <a:cubicBezTo>
                  <a:pt x="938356" y="1170877"/>
                  <a:pt x="941834" y="1160325"/>
                  <a:pt x="949235" y="1152924"/>
                </a:cubicBezTo>
                <a:cubicBezTo>
                  <a:pt x="983510" y="1118648"/>
                  <a:pt x="966925" y="1152560"/>
                  <a:pt x="992778" y="1118090"/>
                </a:cubicBezTo>
                <a:cubicBezTo>
                  <a:pt x="1005338" y="1101344"/>
                  <a:pt x="1027612" y="1065839"/>
                  <a:pt x="1027612" y="1065839"/>
                </a:cubicBezTo>
                <a:cubicBezTo>
                  <a:pt x="1077418" y="916418"/>
                  <a:pt x="1029267" y="1077504"/>
                  <a:pt x="1053738" y="734913"/>
                </a:cubicBezTo>
                <a:cubicBezTo>
                  <a:pt x="1054690" y="721592"/>
                  <a:pt x="1071581" y="641979"/>
                  <a:pt x="1079863" y="612993"/>
                </a:cubicBezTo>
                <a:cubicBezTo>
                  <a:pt x="1082385" y="604166"/>
                  <a:pt x="1086157" y="595723"/>
                  <a:pt x="1088572" y="586867"/>
                </a:cubicBezTo>
                <a:cubicBezTo>
                  <a:pt x="1094870" y="563773"/>
                  <a:pt x="1105989" y="517199"/>
                  <a:pt x="1105989" y="517199"/>
                </a:cubicBezTo>
                <a:cubicBezTo>
                  <a:pt x="1102109" y="443490"/>
                  <a:pt x="1104518" y="371244"/>
                  <a:pt x="1088572" y="299484"/>
                </a:cubicBezTo>
                <a:cubicBezTo>
                  <a:pt x="1086581" y="290523"/>
                  <a:pt x="1083968" y="281569"/>
                  <a:pt x="1079863" y="273359"/>
                </a:cubicBezTo>
                <a:cubicBezTo>
                  <a:pt x="1075182" y="263998"/>
                  <a:pt x="1068252" y="255942"/>
                  <a:pt x="1062446" y="247233"/>
                </a:cubicBezTo>
                <a:cubicBezTo>
                  <a:pt x="1047119" y="201247"/>
                  <a:pt x="1058831" y="228747"/>
                  <a:pt x="1018903" y="168856"/>
                </a:cubicBezTo>
                <a:cubicBezTo>
                  <a:pt x="1006784" y="150678"/>
                  <a:pt x="989254" y="123334"/>
                  <a:pt x="975360" y="107896"/>
                </a:cubicBezTo>
                <a:cubicBezTo>
                  <a:pt x="962219" y="93295"/>
                  <a:pt x="923840" y="50164"/>
                  <a:pt x="896983" y="38227"/>
                </a:cubicBezTo>
                <a:cubicBezTo>
                  <a:pt x="880206" y="30771"/>
                  <a:pt x="862149" y="26616"/>
                  <a:pt x="844732" y="20810"/>
                </a:cubicBezTo>
                <a:cubicBezTo>
                  <a:pt x="724930" y="-19124"/>
                  <a:pt x="827818" y="12372"/>
                  <a:pt x="522515" y="3393"/>
                </a:cubicBezTo>
                <a:cubicBezTo>
                  <a:pt x="458652" y="6296"/>
                  <a:pt x="394667" y="7198"/>
                  <a:pt x="330926" y="12101"/>
                </a:cubicBezTo>
                <a:cubicBezTo>
                  <a:pt x="318993" y="13019"/>
                  <a:pt x="307556" y="17371"/>
                  <a:pt x="296092" y="20810"/>
                </a:cubicBezTo>
                <a:cubicBezTo>
                  <a:pt x="278507" y="26086"/>
                  <a:pt x="243840" y="38227"/>
                  <a:pt x="243840" y="38227"/>
                </a:cubicBezTo>
                <a:cubicBezTo>
                  <a:pt x="191589" y="73062"/>
                  <a:pt x="240939" y="35323"/>
                  <a:pt x="200298" y="81770"/>
                </a:cubicBezTo>
                <a:cubicBezTo>
                  <a:pt x="186781" y="97218"/>
                  <a:pt x="171269" y="110799"/>
                  <a:pt x="156755" y="125313"/>
                </a:cubicBezTo>
                <a:cubicBezTo>
                  <a:pt x="148046" y="134022"/>
                  <a:pt x="137461" y="141192"/>
                  <a:pt x="130629" y="151439"/>
                </a:cubicBezTo>
                <a:cubicBezTo>
                  <a:pt x="124823" y="160147"/>
                  <a:pt x="117893" y="168203"/>
                  <a:pt x="113212" y="177564"/>
                </a:cubicBezTo>
                <a:cubicBezTo>
                  <a:pt x="109107" y="185775"/>
                  <a:pt x="108961" y="195665"/>
                  <a:pt x="104503" y="203690"/>
                </a:cubicBezTo>
                <a:cubicBezTo>
                  <a:pt x="94337" y="221988"/>
                  <a:pt x="76289" y="236083"/>
                  <a:pt x="69669" y="255941"/>
                </a:cubicBezTo>
                <a:cubicBezTo>
                  <a:pt x="57650" y="291996"/>
                  <a:pt x="66052" y="274429"/>
                  <a:pt x="43543" y="308193"/>
                </a:cubicBezTo>
                <a:lnTo>
                  <a:pt x="26126" y="360444"/>
                </a:lnTo>
                <a:cubicBezTo>
                  <a:pt x="23223" y="369153"/>
                  <a:pt x="19218" y="377569"/>
                  <a:pt x="17418" y="386570"/>
                </a:cubicBezTo>
                <a:lnTo>
                  <a:pt x="8709" y="430113"/>
                </a:lnTo>
                <a:cubicBezTo>
                  <a:pt x="-249" y="743618"/>
                  <a:pt x="0" y="633272"/>
                  <a:pt x="0" y="761039"/>
                </a:cubicBezTo>
                <a:lnTo>
                  <a:pt x="43543" y="1039713"/>
                </a:ln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709440" y="4833257"/>
            <a:ext cx="1749349" cy="1436914"/>
          </a:xfrm>
          <a:custGeom>
            <a:avLst/>
            <a:gdLst>
              <a:gd name="connsiteX0" fmla="*/ 295017 w 1749349"/>
              <a:gd name="connsiteY0" fmla="*/ 148046 h 1436914"/>
              <a:gd name="connsiteX1" fmla="*/ 242766 w 1749349"/>
              <a:gd name="connsiteY1" fmla="*/ 209006 h 1436914"/>
              <a:gd name="connsiteX2" fmla="*/ 190514 w 1749349"/>
              <a:gd name="connsiteY2" fmla="*/ 252549 h 1436914"/>
              <a:gd name="connsiteX3" fmla="*/ 173097 w 1749349"/>
              <a:gd name="connsiteY3" fmla="*/ 278674 h 1436914"/>
              <a:gd name="connsiteX4" fmla="*/ 120846 w 1749349"/>
              <a:gd name="connsiteY4" fmla="*/ 348343 h 1436914"/>
              <a:gd name="connsiteX5" fmla="*/ 94720 w 1749349"/>
              <a:gd name="connsiteY5" fmla="*/ 426720 h 1436914"/>
              <a:gd name="connsiteX6" fmla="*/ 86011 w 1749349"/>
              <a:gd name="connsiteY6" fmla="*/ 452846 h 1436914"/>
              <a:gd name="connsiteX7" fmla="*/ 77303 w 1749349"/>
              <a:gd name="connsiteY7" fmla="*/ 496389 h 1436914"/>
              <a:gd name="connsiteX8" fmla="*/ 59886 w 1749349"/>
              <a:gd name="connsiteY8" fmla="*/ 531223 h 1436914"/>
              <a:gd name="connsiteX9" fmla="*/ 42469 w 1749349"/>
              <a:gd name="connsiteY9" fmla="*/ 583474 h 1436914"/>
              <a:gd name="connsiteX10" fmla="*/ 33760 w 1749349"/>
              <a:gd name="connsiteY10" fmla="*/ 609600 h 1436914"/>
              <a:gd name="connsiteX11" fmla="*/ 16343 w 1749349"/>
              <a:gd name="connsiteY11" fmla="*/ 635726 h 1436914"/>
              <a:gd name="connsiteX12" fmla="*/ 16343 w 1749349"/>
              <a:gd name="connsiteY12" fmla="*/ 888274 h 1436914"/>
              <a:gd name="connsiteX13" fmla="*/ 33760 w 1749349"/>
              <a:gd name="connsiteY13" fmla="*/ 940526 h 1436914"/>
              <a:gd name="connsiteX14" fmla="*/ 51177 w 1749349"/>
              <a:gd name="connsiteY14" fmla="*/ 992777 h 1436914"/>
              <a:gd name="connsiteX15" fmla="*/ 59886 w 1749349"/>
              <a:gd name="connsiteY15" fmla="*/ 1018903 h 1436914"/>
              <a:gd name="connsiteX16" fmla="*/ 112137 w 1749349"/>
              <a:gd name="connsiteY16" fmla="*/ 1097280 h 1436914"/>
              <a:gd name="connsiteX17" fmla="*/ 129554 w 1749349"/>
              <a:gd name="connsiteY17" fmla="*/ 1123406 h 1436914"/>
              <a:gd name="connsiteX18" fmla="*/ 164389 w 1749349"/>
              <a:gd name="connsiteY18" fmla="*/ 1166949 h 1436914"/>
              <a:gd name="connsiteX19" fmla="*/ 199223 w 1749349"/>
              <a:gd name="connsiteY19" fmla="*/ 1193074 h 1436914"/>
              <a:gd name="connsiteX20" fmla="*/ 216640 w 1749349"/>
              <a:gd name="connsiteY20" fmla="*/ 1210492 h 1436914"/>
              <a:gd name="connsiteX21" fmla="*/ 268891 w 1749349"/>
              <a:gd name="connsiteY21" fmla="*/ 1245326 h 1436914"/>
              <a:gd name="connsiteX22" fmla="*/ 295017 w 1749349"/>
              <a:gd name="connsiteY22" fmla="*/ 1262743 h 1436914"/>
              <a:gd name="connsiteX23" fmla="*/ 329851 w 1749349"/>
              <a:gd name="connsiteY23" fmla="*/ 1288869 h 1436914"/>
              <a:gd name="connsiteX24" fmla="*/ 373394 w 1749349"/>
              <a:gd name="connsiteY24" fmla="*/ 1332412 h 1436914"/>
              <a:gd name="connsiteX25" fmla="*/ 399520 w 1749349"/>
              <a:gd name="connsiteY25" fmla="*/ 1349829 h 1436914"/>
              <a:gd name="connsiteX26" fmla="*/ 425646 w 1749349"/>
              <a:gd name="connsiteY26" fmla="*/ 1375954 h 1436914"/>
              <a:gd name="connsiteX27" fmla="*/ 451771 w 1749349"/>
              <a:gd name="connsiteY27" fmla="*/ 1384663 h 1436914"/>
              <a:gd name="connsiteX28" fmla="*/ 530149 w 1749349"/>
              <a:gd name="connsiteY28" fmla="*/ 1419497 h 1436914"/>
              <a:gd name="connsiteX29" fmla="*/ 791406 w 1749349"/>
              <a:gd name="connsiteY29" fmla="*/ 1436914 h 1436914"/>
              <a:gd name="connsiteX30" fmla="*/ 1000411 w 1749349"/>
              <a:gd name="connsiteY30" fmla="*/ 1419497 h 1436914"/>
              <a:gd name="connsiteX31" fmla="*/ 1061371 w 1749349"/>
              <a:gd name="connsiteY31" fmla="*/ 1410789 h 1436914"/>
              <a:gd name="connsiteX32" fmla="*/ 1139749 w 1749349"/>
              <a:gd name="connsiteY32" fmla="*/ 1393372 h 1436914"/>
              <a:gd name="connsiteX33" fmla="*/ 1192000 w 1749349"/>
              <a:gd name="connsiteY33" fmla="*/ 1375954 h 1436914"/>
              <a:gd name="connsiteX34" fmla="*/ 1244251 w 1749349"/>
              <a:gd name="connsiteY34" fmla="*/ 1358537 h 1436914"/>
              <a:gd name="connsiteX35" fmla="*/ 1322629 w 1749349"/>
              <a:gd name="connsiteY35" fmla="*/ 1323703 h 1436914"/>
              <a:gd name="connsiteX36" fmla="*/ 1348754 w 1749349"/>
              <a:gd name="connsiteY36" fmla="*/ 1314994 h 1436914"/>
              <a:gd name="connsiteX37" fmla="*/ 1374880 w 1749349"/>
              <a:gd name="connsiteY37" fmla="*/ 1306286 h 1436914"/>
              <a:gd name="connsiteX38" fmla="*/ 1427131 w 1749349"/>
              <a:gd name="connsiteY38" fmla="*/ 1271452 h 1436914"/>
              <a:gd name="connsiteX39" fmla="*/ 1444549 w 1749349"/>
              <a:gd name="connsiteY39" fmla="*/ 1254034 h 1436914"/>
              <a:gd name="connsiteX40" fmla="*/ 1470674 w 1749349"/>
              <a:gd name="connsiteY40" fmla="*/ 1245326 h 1436914"/>
              <a:gd name="connsiteX41" fmla="*/ 1505509 w 1749349"/>
              <a:gd name="connsiteY41" fmla="*/ 1201783 h 1436914"/>
              <a:gd name="connsiteX42" fmla="*/ 1514217 w 1749349"/>
              <a:gd name="connsiteY42" fmla="*/ 1175657 h 1436914"/>
              <a:gd name="connsiteX43" fmla="*/ 1531634 w 1749349"/>
              <a:gd name="connsiteY43" fmla="*/ 1149532 h 1436914"/>
              <a:gd name="connsiteX44" fmla="*/ 1549051 w 1749349"/>
              <a:gd name="connsiteY44" fmla="*/ 1097280 h 1436914"/>
              <a:gd name="connsiteX45" fmla="*/ 1557760 w 1749349"/>
              <a:gd name="connsiteY45" fmla="*/ 1071154 h 1436914"/>
              <a:gd name="connsiteX46" fmla="*/ 1566469 w 1749349"/>
              <a:gd name="connsiteY46" fmla="*/ 992777 h 1436914"/>
              <a:gd name="connsiteX47" fmla="*/ 1575177 w 1749349"/>
              <a:gd name="connsiteY47" fmla="*/ 966652 h 1436914"/>
              <a:gd name="connsiteX48" fmla="*/ 1592594 w 1749349"/>
              <a:gd name="connsiteY48" fmla="*/ 870857 h 1436914"/>
              <a:gd name="connsiteX49" fmla="*/ 1601303 w 1749349"/>
              <a:gd name="connsiteY49" fmla="*/ 844732 h 1436914"/>
              <a:gd name="connsiteX50" fmla="*/ 1610011 w 1749349"/>
              <a:gd name="connsiteY50" fmla="*/ 801189 h 1436914"/>
              <a:gd name="connsiteX51" fmla="*/ 1627429 w 1749349"/>
              <a:gd name="connsiteY51" fmla="*/ 740229 h 1436914"/>
              <a:gd name="connsiteX52" fmla="*/ 1653554 w 1749349"/>
              <a:gd name="connsiteY52" fmla="*/ 600892 h 1436914"/>
              <a:gd name="connsiteX53" fmla="*/ 1670971 w 1749349"/>
              <a:gd name="connsiteY53" fmla="*/ 548640 h 1436914"/>
              <a:gd name="connsiteX54" fmla="*/ 1679680 w 1749349"/>
              <a:gd name="connsiteY54" fmla="*/ 522514 h 1436914"/>
              <a:gd name="connsiteX55" fmla="*/ 1697097 w 1749349"/>
              <a:gd name="connsiteY55" fmla="*/ 496389 h 1436914"/>
              <a:gd name="connsiteX56" fmla="*/ 1714514 w 1749349"/>
              <a:gd name="connsiteY56" fmla="*/ 444137 h 1436914"/>
              <a:gd name="connsiteX57" fmla="*/ 1731931 w 1749349"/>
              <a:gd name="connsiteY57" fmla="*/ 418012 h 1436914"/>
              <a:gd name="connsiteX58" fmla="*/ 1749349 w 1749349"/>
              <a:gd name="connsiteY58" fmla="*/ 357052 h 1436914"/>
              <a:gd name="connsiteX59" fmla="*/ 1740640 w 1749349"/>
              <a:gd name="connsiteY59" fmla="*/ 34834 h 1436914"/>
              <a:gd name="connsiteX60" fmla="*/ 1714514 w 1749349"/>
              <a:gd name="connsiteY60" fmla="*/ 26126 h 1436914"/>
              <a:gd name="connsiteX61" fmla="*/ 1557760 w 1749349"/>
              <a:gd name="connsiteY61" fmla="*/ 17417 h 1436914"/>
              <a:gd name="connsiteX62" fmla="*/ 1427131 w 1749349"/>
              <a:gd name="connsiteY62" fmla="*/ 0 h 1436914"/>
              <a:gd name="connsiteX63" fmla="*/ 1148457 w 1749349"/>
              <a:gd name="connsiteY63" fmla="*/ 8709 h 1436914"/>
              <a:gd name="connsiteX64" fmla="*/ 608526 w 1749349"/>
              <a:gd name="connsiteY64" fmla="*/ 26126 h 1436914"/>
              <a:gd name="connsiteX65" fmla="*/ 521440 w 1749349"/>
              <a:gd name="connsiteY65" fmla="*/ 52252 h 1436914"/>
              <a:gd name="connsiteX66" fmla="*/ 495314 w 1749349"/>
              <a:gd name="connsiteY66" fmla="*/ 69669 h 1436914"/>
              <a:gd name="connsiteX67" fmla="*/ 443063 w 1749349"/>
              <a:gd name="connsiteY67" fmla="*/ 87086 h 1436914"/>
              <a:gd name="connsiteX68" fmla="*/ 416937 w 1749349"/>
              <a:gd name="connsiteY68" fmla="*/ 95794 h 1436914"/>
              <a:gd name="connsiteX69" fmla="*/ 399520 w 1749349"/>
              <a:gd name="connsiteY69" fmla="*/ 113212 h 1436914"/>
              <a:gd name="connsiteX70" fmla="*/ 347269 w 1749349"/>
              <a:gd name="connsiteY70" fmla="*/ 130629 h 1436914"/>
              <a:gd name="connsiteX71" fmla="*/ 321143 w 1749349"/>
              <a:gd name="connsiteY71" fmla="*/ 139337 h 1436914"/>
              <a:gd name="connsiteX72" fmla="*/ 295017 w 1749349"/>
              <a:gd name="connsiteY72" fmla="*/ 148046 h 143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749349" h="1436914">
                <a:moveTo>
                  <a:pt x="295017" y="148046"/>
                </a:moveTo>
                <a:cubicBezTo>
                  <a:pt x="275800" y="173669"/>
                  <a:pt x="267022" y="188793"/>
                  <a:pt x="242766" y="209006"/>
                </a:cubicBezTo>
                <a:cubicBezTo>
                  <a:pt x="205397" y="240147"/>
                  <a:pt x="225212" y="210911"/>
                  <a:pt x="190514" y="252549"/>
                </a:cubicBezTo>
                <a:cubicBezTo>
                  <a:pt x="183814" y="260589"/>
                  <a:pt x="179635" y="270501"/>
                  <a:pt x="173097" y="278674"/>
                </a:cubicBezTo>
                <a:cubicBezTo>
                  <a:pt x="149520" y="308146"/>
                  <a:pt x="138205" y="296267"/>
                  <a:pt x="120846" y="348343"/>
                </a:cubicBezTo>
                <a:lnTo>
                  <a:pt x="94720" y="426720"/>
                </a:lnTo>
                <a:cubicBezTo>
                  <a:pt x="91817" y="435429"/>
                  <a:pt x="87811" y="443844"/>
                  <a:pt x="86011" y="452846"/>
                </a:cubicBezTo>
                <a:cubicBezTo>
                  <a:pt x="83108" y="467360"/>
                  <a:pt x="81984" y="482347"/>
                  <a:pt x="77303" y="496389"/>
                </a:cubicBezTo>
                <a:cubicBezTo>
                  <a:pt x="73198" y="508705"/>
                  <a:pt x="64707" y="519170"/>
                  <a:pt x="59886" y="531223"/>
                </a:cubicBezTo>
                <a:cubicBezTo>
                  <a:pt x="53068" y="548269"/>
                  <a:pt x="48275" y="566057"/>
                  <a:pt x="42469" y="583474"/>
                </a:cubicBezTo>
                <a:cubicBezTo>
                  <a:pt x="39566" y="592183"/>
                  <a:pt x="38852" y="601962"/>
                  <a:pt x="33760" y="609600"/>
                </a:cubicBezTo>
                <a:lnTo>
                  <a:pt x="16343" y="635726"/>
                </a:lnTo>
                <a:cubicBezTo>
                  <a:pt x="-8433" y="734824"/>
                  <a:pt x="-2245" y="696201"/>
                  <a:pt x="16343" y="888274"/>
                </a:cubicBezTo>
                <a:cubicBezTo>
                  <a:pt x="18111" y="906548"/>
                  <a:pt x="27954" y="923109"/>
                  <a:pt x="33760" y="940526"/>
                </a:cubicBezTo>
                <a:lnTo>
                  <a:pt x="51177" y="992777"/>
                </a:lnTo>
                <a:cubicBezTo>
                  <a:pt x="54080" y="1001486"/>
                  <a:pt x="54794" y="1011265"/>
                  <a:pt x="59886" y="1018903"/>
                </a:cubicBezTo>
                <a:lnTo>
                  <a:pt x="112137" y="1097280"/>
                </a:lnTo>
                <a:lnTo>
                  <a:pt x="129554" y="1123406"/>
                </a:lnTo>
                <a:cubicBezTo>
                  <a:pt x="143618" y="1144503"/>
                  <a:pt x="145773" y="1151436"/>
                  <a:pt x="164389" y="1166949"/>
                </a:cubicBezTo>
                <a:cubicBezTo>
                  <a:pt x="175539" y="1176241"/>
                  <a:pt x="188073" y="1183782"/>
                  <a:pt x="199223" y="1193074"/>
                </a:cubicBezTo>
                <a:cubicBezTo>
                  <a:pt x="205531" y="1198330"/>
                  <a:pt x="210071" y="1205566"/>
                  <a:pt x="216640" y="1210492"/>
                </a:cubicBezTo>
                <a:cubicBezTo>
                  <a:pt x="233386" y="1223052"/>
                  <a:pt x="251474" y="1233715"/>
                  <a:pt x="268891" y="1245326"/>
                </a:cubicBezTo>
                <a:cubicBezTo>
                  <a:pt x="277600" y="1251132"/>
                  <a:pt x="286644" y="1256463"/>
                  <a:pt x="295017" y="1262743"/>
                </a:cubicBezTo>
                <a:cubicBezTo>
                  <a:pt x="306628" y="1271452"/>
                  <a:pt x="319003" y="1279226"/>
                  <a:pt x="329851" y="1288869"/>
                </a:cubicBezTo>
                <a:cubicBezTo>
                  <a:pt x="345193" y="1302506"/>
                  <a:pt x="356315" y="1321026"/>
                  <a:pt x="373394" y="1332412"/>
                </a:cubicBezTo>
                <a:cubicBezTo>
                  <a:pt x="382103" y="1338218"/>
                  <a:pt x="391479" y="1343129"/>
                  <a:pt x="399520" y="1349829"/>
                </a:cubicBezTo>
                <a:cubicBezTo>
                  <a:pt x="408981" y="1357713"/>
                  <a:pt x="415399" y="1369122"/>
                  <a:pt x="425646" y="1375954"/>
                </a:cubicBezTo>
                <a:cubicBezTo>
                  <a:pt x="433284" y="1381046"/>
                  <a:pt x="443561" y="1380558"/>
                  <a:pt x="451771" y="1384663"/>
                </a:cubicBezTo>
                <a:cubicBezTo>
                  <a:pt x="487281" y="1402418"/>
                  <a:pt x="478303" y="1416041"/>
                  <a:pt x="530149" y="1419497"/>
                </a:cubicBezTo>
                <a:lnTo>
                  <a:pt x="791406" y="1436914"/>
                </a:lnTo>
                <a:cubicBezTo>
                  <a:pt x="959851" y="1415860"/>
                  <a:pt x="733125" y="1442739"/>
                  <a:pt x="1000411" y="1419497"/>
                </a:cubicBezTo>
                <a:cubicBezTo>
                  <a:pt x="1020860" y="1417719"/>
                  <a:pt x="1041124" y="1414163"/>
                  <a:pt x="1061371" y="1410789"/>
                </a:cubicBezTo>
                <a:cubicBezTo>
                  <a:pt x="1080002" y="1407684"/>
                  <a:pt x="1120189" y="1399240"/>
                  <a:pt x="1139749" y="1393372"/>
                </a:cubicBezTo>
                <a:cubicBezTo>
                  <a:pt x="1157334" y="1388096"/>
                  <a:pt x="1174583" y="1381760"/>
                  <a:pt x="1192000" y="1375954"/>
                </a:cubicBezTo>
                <a:cubicBezTo>
                  <a:pt x="1192005" y="1375952"/>
                  <a:pt x="1244246" y="1358541"/>
                  <a:pt x="1244251" y="1358537"/>
                </a:cubicBezTo>
                <a:cubicBezTo>
                  <a:pt x="1285654" y="1330935"/>
                  <a:pt x="1260446" y="1344431"/>
                  <a:pt x="1322629" y="1323703"/>
                </a:cubicBezTo>
                <a:lnTo>
                  <a:pt x="1348754" y="1314994"/>
                </a:lnTo>
                <a:lnTo>
                  <a:pt x="1374880" y="1306286"/>
                </a:lnTo>
                <a:cubicBezTo>
                  <a:pt x="1392297" y="1294675"/>
                  <a:pt x="1412329" y="1286254"/>
                  <a:pt x="1427131" y="1271452"/>
                </a:cubicBezTo>
                <a:cubicBezTo>
                  <a:pt x="1432937" y="1265646"/>
                  <a:pt x="1437508" y="1258259"/>
                  <a:pt x="1444549" y="1254034"/>
                </a:cubicBezTo>
                <a:cubicBezTo>
                  <a:pt x="1452420" y="1249311"/>
                  <a:pt x="1461966" y="1248229"/>
                  <a:pt x="1470674" y="1245326"/>
                </a:cubicBezTo>
                <a:cubicBezTo>
                  <a:pt x="1492565" y="1179655"/>
                  <a:pt x="1460489" y="1258059"/>
                  <a:pt x="1505509" y="1201783"/>
                </a:cubicBezTo>
                <a:cubicBezTo>
                  <a:pt x="1511243" y="1194615"/>
                  <a:pt x="1510112" y="1183868"/>
                  <a:pt x="1514217" y="1175657"/>
                </a:cubicBezTo>
                <a:cubicBezTo>
                  <a:pt x="1518898" y="1166296"/>
                  <a:pt x="1527383" y="1159096"/>
                  <a:pt x="1531634" y="1149532"/>
                </a:cubicBezTo>
                <a:cubicBezTo>
                  <a:pt x="1539090" y="1132755"/>
                  <a:pt x="1543245" y="1114697"/>
                  <a:pt x="1549051" y="1097280"/>
                </a:cubicBezTo>
                <a:lnTo>
                  <a:pt x="1557760" y="1071154"/>
                </a:lnTo>
                <a:cubicBezTo>
                  <a:pt x="1560663" y="1045028"/>
                  <a:pt x="1562148" y="1018706"/>
                  <a:pt x="1566469" y="992777"/>
                </a:cubicBezTo>
                <a:cubicBezTo>
                  <a:pt x="1567978" y="983723"/>
                  <a:pt x="1572951" y="975557"/>
                  <a:pt x="1575177" y="966652"/>
                </a:cubicBezTo>
                <a:cubicBezTo>
                  <a:pt x="1591036" y="903214"/>
                  <a:pt x="1577054" y="940787"/>
                  <a:pt x="1592594" y="870857"/>
                </a:cubicBezTo>
                <a:cubicBezTo>
                  <a:pt x="1594585" y="861896"/>
                  <a:pt x="1599077" y="853637"/>
                  <a:pt x="1601303" y="844732"/>
                </a:cubicBezTo>
                <a:cubicBezTo>
                  <a:pt x="1604893" y="830372"/>
                  <a:pt x="1606800" y="815638"/>
                  <a:pt x="1610011" y="801189"/>
                </a:cubicBezTo>
                <a:cubicBezTo>
                  <a:pt x="1617301" y="768385"/>
                  <a:pt x="1617731" y="769321"/>
                  <a:pt x="1627429" y="740229"/>
                </a:cubicBezTo>
                <a:cubicBezTo>
                  <a:pt x="1634070" y="700384"/>
                  <a:pt x="1640600" y="644072"/>
                  <a:pt x="1653554" y="600892"/>
                </a:cubicBezTo>
                <a:cubicBezTo>
                  <a:pt x="1658829" y="583307"/>
                  <a:pt x="1665165" y="566057"/>
                  <a:pt x="1670971" y="548640"/>
                </a:cubicBezTo>
                <a:cubicBezTo>
                  <a:pt x="1673874" y="539931"/>
                  <a:pt x="1674588" y="530152"/>
                  <a:pt x="1679680" y="522514"/>
                </a:cubicBezTo>
                <a:cubicBezTo>
                  <a:pt x="1685486" y="513806"/>
                  <a:pt x="1692846" y="505953"/>
                  <a:pt x="1697097" y="496389"/>
                </a:cubicBezTo>
                <a:cubicBezTo>
                  <a:pt x="1704553" y="479612"/>
                  <a:pt x="1704330" y="459413"/>
                  <a:pt x="1714514" y="444137"/>
                </a:cubicBezTo>
                <a:cubicBezTo>
                  <a:pt x="1720320" y="435429"/>
                  <a:pt x="1727250" y="427373"/>
                  <a:pt x="1731931" y="418012"/>
                </a:cubicBezTo>
                <a:cubicBezTo>
                  <a:pt x="1738178" y="405519"/>
                  <a:pt x="1746559" y="368213"/>
                  <a:pt x="1749349" y="357052"/>
                </a:cubicBezTo>
                <a:cubicBezTo>
                  <a:pt x="1746446" y="249646"/>
                  <a:pt x="1751888" y="141689"/>
                  <a:pt x="1740640" y="34834"/>
                </a:cubicBezTo>
                <a:cubicBezTo>
                  <a:pt x="1739679" y="25705"/>
                  <a:pt x="1723652" y="26996"/>
                  <a:pt x="1714514" y="26126"/>
                </a:cubicBezTo>
                <a:cubicBezTo>
                  <a:pt x="1662418" y="21164"/>
                  <a:pt x="1610011" y="20320"/>
                  <a:pt x="1557760" y="17417"/>
                </a:cubicBezTo>
                <a:cubicBezTo>
                  <a:pt x="1522541" y="11548"/>
                  <a:pt x="1459101" y="0"/>
                  <a:pt x="1427131" y="0"/>
                </a:cubicBezTo>
                <a:cubicBezTo>
                  <a:pt x="1334194" y="0"/>
                  <a:pt x="1241348" y="5806"/>
                  <a:pt x="1148457" y="8709"/>
                </a:cubicBezTo>
                <a:cubicBezTo>
                  <a:pt x="920157" y="41321"/>
                  <a:pt x="1180069" y="6752"/>
                  <a:pt x="608526" y="26126"/>
                </a:cubicBezTo>
                <a:cubicBezTo>
                  <a:pt x="595700" y="26561"/>
                  <a:pt x="523965" y="50569"/>
                  <a:pt x="521440" y="52252"/>
                </a:cubicBezTo>
                <a:cubicBezTo>
                  <a:pt x="512731" y="58058"/>
                  <a:pt x="504878" y="65418"/>
                  <a:pt x="495314" y="69669"/>
                </a:cubicBezTo>
                <a:cubicBezTo>
                  <a:pt x="478537" y="77125"/>
                  <a:pt x="460480" y="81280"/>
                  <a:pt x="443063" y="87086"/>
                </a:cubicBezTo>
                <a:lnTo>
                  <a:pt x="416937" y="95794"/>
                </a:lnTo>
                <a:cubicBezTo>
                  <a:pt x="411131" y="101600"/>
                  <a:pt x="406864" y="109540"/>
                  <a:pt x="399520" y="113212"/>
                </a:cubicBezTo>
                <a:cubicBezTo>
                  <a:pt x="383099" y="121423"/>
                  <a:pt x="364686" y="124823"/>
                  <a:pt x="347269" y="130629"/>
                </a:cubicBezTo>
                <a:cubicBezTo>
                  <a:pt x="338560" y="133532"/>
                  <a:pt x="327634" y="132846"/>
                  <a:pt x="321143" y="139337"/>
                </a:cubicBezTo>
                <a:lnTo>
                  <a:pt x="295017" y="148046"/>
                </a:ln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6653349" y="4589417"/>
            <a:ext cx="2024923" cy="1776549"/>
          </a:xfrm>
          <a:custGeom>
            <a:avLst/>
            <a:gdLst>
              <a:gd name="connsiteX0" fmla="*/ 278674 w 2024923"/>
              <a:gd name="connsiteY0" fmla="*/ 113212 h 1776549"/>
              <a:gd name="connsiteX1" fmla="*/ 252548 w 2024923"/>
              <a:gd name="connsiteY1" fmla="*/ 174172 h 1776549"/>
              <a:gd name="connsiteX2" fmla="*/ 226422 w 2024923"/>
              <a:gd name="connsiteY2" fmla="*/ 217714 h 1776549"/>
              <a:gd name="connsiteX3" fmla="*/ 209005 w 2024923"/>
              <a:gd name="connsiteY3" fmla="*/ 269966 h 1776549"/>
              <a:gd name="connsiteX4" fmla="*/ 200297 w 2024923"/>
              <a:gd name="connsiteY4" fmla="*/ 296092 h 1776549"/>
              <a:gd name="connsiteX5" fmla="*/ 191588 w 2024923"/>
              <a:gd name="connsiteY5" fmla="*/ 330926 h 1776549"/>
              <a:gd name="connsiteX6" fmla="*/ 182880 w 2024923"/>
              <a:gd name="connsiteY6" fmla="*/ 357052 h 1776549"/>
              <a:gd name="connsiteX7" fmla="*/ 165462 w 2024923"/>
              <a:gd name="connsiteY7" fmla="*/ 461554 h 1776549"/>
              <a:gd name="connsiteX8" fmla="*/ 156754 w 2024923"/>
              <a:gd name="connsiteY8" fmla="*/ 513806 h 1776549"/>
              <a:gd name="connsiteX9" fmla="*/ 148045 w 2024923"/>
              <a:gd name="connsiteY9" fmla="*/ 600892 h 1776549"/>
              <a:gd name="connsiteX10" fmla="*/ 139337 w 2024923"/>
              <a:gd name="connsiteY10" fmla="*/ 635726 h 1776549"/>
              <a:gd name="connsiteX11" fmla="*/ 121920 w 2024923"/>
              <a:gd name="connsiteY11" fmla="*/ 731520 h 1776549"/>
              <a:gd name="connsiteX12" fmla="*/ 113211 w 2024923"/>
              <a:gd name="connsiteY12" fmla="*/ 792480 h 1776549"/>
              <a:gd name="connsiteX13" fmla="*/ 104502 w 2024923"/>
              <a:gd name="connsiteY13" fmla="*/ 827314 h 1776549"/>
              <a:gd name="connsiteX14" fmla="*/ 95794 w 2024923"/>
              <a:gd name="connsiteY14" fmla="*/ 870857 h 1776549"/>
              <a:gd name="connsiteX15" fmla="*/ 69668 w 2024923"/>
              <a:gd name="connsiteY15" fmla="*/ 957943 h 1776549"/>
              <a:gd name="connsiteX16" fmla="*/ 60960 w 2024923"/>
              <a:gd name="connsiteY16" fmla="*/ 984069 h 1776549"/>
              <a:gd name="connsiteX17" fmla="*/ 43542 w 2024923"/>
              <a:gd name="connsiteY17" fmla="*/ 1053737 h 1776549"/>
              <a:gd name="connsiteX18" fmla="*/ 34834 w 2024923"/>
              <a:gd name="connsiteY18" fmla="*/ 1079863 h 1776549"/>
              <a:gd name="connsiteX19" fmla="*/ 8708 w 2024923"/>
              <a:gd name="connsiteY19" fmla="*/ 1166949 h 1776549"/>
              <a:gd name="connsiteX20" fmla="*/ 0 w 2024923"/>
              <a:gd name="connsiteY20" fmla="*/ 1193074 h 1776549"/>
              <a:gd name="connsiteX21" fmla="*/ 17417 w 2024923"/>
              <a:gd name="connsiteY21" fmla="*/ 1375954 h 1776549"/>
              <a:gd name="connsiteX22" fmla="*/ 34834 w 2024923"/>
              <a:gd name="connsiteY22" fmla="*/ 1463040 h 1776549"/>
              <a:gd name="connsiteX23" fmla="*/ 60960 w 2024923"/>
              <a:gd name="connsiteY23" fmla="*/ 1497874 h 1776549"/>
              <a:gd name="connsiteX24" fmla="*/ 78377 w 2024923"/>
              <a:gd name="connsiteY24" fmla="*/ 1515292 h 1776549"/>
              <a:gd name="connsiteX25" fmla="*/ 113211 w 2024923"/>
              <a:gd name="connsiteY25" fmla="*/ 1567543 h 1776549"/>
              <a:gd name="connsiteX26" fmla="*/ 139337 w 2024923"/>
              <a:gd name="connsiteY26" fmla="*/ 1593669 h 1776549"/>
              <a:gd name="connsiteX27" fmla="*/ 156754 w 2024923"/>
              <a:gd name="connsiteY27" fmla="*/ 1619794 h 1776549"/>
              <a:gd name="connsiteX28" fmla="*/ 200297 w 2024923"/>
              <a:gd name="connsiteY28" fmla="*/ 1663337 h 1776549"/>
              <a:gd name="connsiteX29" fmla="*/ 226422 w 2024923"/>
              <a:gd name="connsiteY29" fmla="*/ 1689463 h 1776549"/>
              <a:gd name="connsiteX30" fmla="*/ 252548 w 2024923"/>
              <a:gd name="connsiteY30" fmla="*/ 1698172 h 1776549"/>
              <a:gd name="connsiteX31" fmla="*/ 278674 w 2024923"/>
              <a:gd name="connsiteY31" fmla="*/ 1715589 h 1776549"/>
              <a:gd name="connsiteX32" fmla="*/ 348342 w 2024923"/>
              <a:gd name="connsiteY32" fmla="*/ 1733006 h 1776549"/>
              <a:gd name="connsiteX33" fmla="*/ 400594 w 2024923"/>
              <a:gd name="connsiteY33" fmla="*/ 1750423 h 1776549"/>
              <a:gd name="connsiteX34" fmla="*/ 426720 w 2024923"/>
              <a:gd name="connsiteY34" fmla="*/ 1759132 h 1776549"/>
              <a:gd name="connsiteX35" fmla="*/ 487680 w 2024923"/>
              <a:gd name="connsiteY35" fmla="*/ 1776549 h 1776549"/>
              <a:gd name="connsiteX36" fmla="*/ 1045028 w 2024923"/>
              <a:gd name="connsiteY36" fmla="*/ 1767840 h 1776549"/>
              <a:gd name="connsiteX37" fmla="*/ 1419497 w 2024923"/>
              <a:gd name="connsiteY37" fmla="*/ 1750423 h 1776549"/>
              <a:gd name="connsiteX38" fmla="*/ 1497874 w 2024923"/>
              <a:gd name="connsiteY38" fmla="*/ 1741714 h 1776549"/>
              <a:gd name="connsiteX39" fmla="*/ 1567542 w 2024923"/>
              <a:gd name="connsiteY39" fmla="*/ 1733006 h 1776549"/>
              <a:gd name="connsiteX40" fmla="*/ 1689462 w 2024923"/>
              <a:gd name="connsiteY40" fmla="*/ 1715589 h 1776549"/>
              <a:gd name="connsiteX41" fmla="*/ 1715588 w 2024923"/>
              <a:gd name="connsiteY41" fmla="*/ 1706880 h 1776549"/>
              <a:gd name="connsiteX42" fmla="*/ 1776548 w 2024923"/>
              <a:gd name="connsiteY42" fmla="*/ 1689463 h 1776549"/>
              <a:gd name="connsiteX43" fmla="*/ 1828800 w 2024923"/>
              <a:gd name="connsiteY43" fmla="*/ 1654629 h 1776549"/>
              <a:gd name="connsiteX44" fmla="*/ 1889760 w 2024923"/>
              <a:gd name="connsiteY44" fmla="*/ 1602377 h 1776549"/>
              <a:gd name="connsiteX45" fmla="*/ 1915885 w 2024923"/>
              <a:gd name="connsiteY45" fmla="*/ 1576252 h 1776549"/>
              <a:gd name="connsiteX46" fmla="*/ 1933302 w 2024923"/>
              <a:gd name="connsiteY46" fmla="*/ 1558834 h 1776549"/>
              <a:gd name="connsiteX47" fmla="*/ 1968137 w 2024923"/>
              <a:gd name="connsiteY47" fmla="*/ 1506583 h 1776549"/>
              <a:gd name="connsiteX48" fmla="*/ 1985554 w 2024923"/>
              <a:gd name="connsiteY48" fmla="*/ 1480457 h 1776549"/>
              <a:gd name="connsiteX49" fmla="*/ 2002971 w 2024923"/>
              <a:gd name="connsiteY49" fmla="*/ 1428206 h 1776549"/>
              <a:gd name="connsiteX50" fmla="*/ 2011680 w 2024923"/>
              <a:gd name="connsiteY50" fmla="*/ 1402080 h 1776549"/>
              <a:gd name="connsiteX51" fmla="*/ 2011680 w 2024923"/>
              <a:gd name="connsiteY51" fmla="*/ 1193074 h 1776549"/>
              <a:gd name="connsiteX52" fmla="*/ 1924594 w 2024923"/>
              <a:gd name="connsiteY52" fmla="*/ 1105989 h 1776549"/>
              <a:gd name="connsiteX53" fmla="*/ 1898468 w 2024923"/>
              <a:gd name="connsiteY53" fmla="*/ 1088572 h 1776549"/>
              <a:gd name="connsiteX54" fmla="*/ 1881051 w 2024923"/>
              <a:gd name="connsiteY54" fmla="*/ 1071154 h 1776549"/>
              <a:gd name="connsiteX55" fmla="*/ 1846217 w 2024923"/>
              <a:gd name="connsiteY55" fmla="*/ 1062446 h 1776549"/>
              <a:gd name="connsiteX56" fmla="*/ 1820091 w 2024923"/>
              <a:gd name="connsiteY56" fmla="*/ 1053737 h 1776549"/>
              <a:gd name="connsiteX57" fmla="*/ 1785257 w 2024923"/>
              <a:gd name="connsiteY57" fmla="*/ 1036320 h 1776549"/>
              <a:gd name="connsiteX58" fmla="*/ 1733005 w 2024923"/>
              <a:gd name="connsiteY58" fmla="*/ 1018903 h 1776549"/>
              <a:gd name="connsiteX59" fmla="*/ 1680754 w 2024923"/>
              <a:gd name="connsiteY59" fmla="*/ 1001486 h 1776549"/>
              <a:gd name="connsiteX60" fmla="*/ 1619794 w 2024923"/>
              <a:gd name="connsiteY60" fmla="*/ 984069 h 1776549"/>
              <a:gd name="connsiteX61" fmla="*/ 1567542 w 2024923"/>
              <a:gd name="connsiteY61" fmla="*/ 966652 h 1776549"/>
              <a:gd name="connsiteX62" fmla="*/ 1497874 w 2024923"/>
              <a:gd name="connsiteY62" fmla="*/ 905692 h 1776549"/>
              <a:gd name="connsiteX63" fmla="*/ 1471748 w 2024923"/>
              <a:gd name="connsiteY63" fmla="*/ 888274 h 1776549"/>
              <a:gd name="connsiteX64" fmla="*/ 1445622 w 2024923"/>
              <a:gd name="connsiteY64" fmla="*/ 862149 h 1776549"/>
              <a:gd name="connsiteX65" fmla="*/ 1419497 w 2024923"/>
              <a:gd name="connsiteY65" fmla="*/ 844732 h 1776549"/>
              <a:gd name="connsiteX66" fmla="*/ 1384662 w 2024923"/>
              <a:gd name="connsiteY66" fmla="*/ 809897 h 1776549"/>
              <a:gd name="connsiteX67" fmla="*/ 1358537 w 2024923"/>
              <a:gd name="connsiteY67" fmla="*/ 783772 h 1776549"/>
              <a:gd name="connsiteX68" fmla="*/ 1306285 w 2024923"/>
              <a:gd name="connsiteY68" fmla="*/ 740229 h 1776549"/>
              <a:gd name="connsiteX69" fmla="*/ 1280160 w 2024923"/>
              <a:gd name="connsiteY69" fmla="*/ 722812 h 1776549"/>
              <a:gd name="connsiteX70" fmla="*/ 1210491 w 2024923"/>
              <a:gd name="connsiteY70" fmla="*/ 644434 h 1776549"/>
              <a:gd name="connsiteX71" fmla="*/ 1166948 w 2024923"/>
              <a:gd name="connsiteY71" fmla="*/ 592183 h 1776549"/>
              <a:gd name="connsiteX72" fmla="*/ 1149531 w 2024923"/>
              <a:gd name="connsiteY72" fmla="*/ 505097 h 1776549"/>
              <a:gd name="connsiteX73" fmla="*/ 1140822 w 2024923"/>
              <a:gd name="connsiteY73" fmla="*/ 461554 h 1776549"/>
              <a:gd name="connsiteX74" fmla="*/ 1114697 w 2024923"/>
              <a:gd name="connsiteY74" fmla="*/ 426720 h 1776549"/>
              <a:gd name="connsiteX75" fmla="*/ 1105988 w 2024923"/>
              <a:gd name="connsiteY75" fmla="*/ 400594 h 1776549"/>
              <a:gd name="connsiteX76" fmla="*/ 1053737 w 2024923"/>
              <a:gd name="connsiteY76" fmla="*/ 339634 h 1776549"/>
              <a:gd name="connsiteX77" fmla="*/ 1018902 w 2024923"/>
              <a:gd name="connsiteY77" fmla="*/ 287383 h 1776549"/>
              <a:gd name="connsiteX78" fmla="*/ 1001485 w 2024923"/>
              <a:gd name="connsiteY78" fmla="*/ 261257 h 1776549"/>
              <a:gd name="connsiteX79" fmla="*/ 957942 w 2024923"/>
              <a:gd name="connsiteY79" fmla="*/ 217714 h 1776549"/>
              <a:gd name="connsiteX80" fmla="*/ 896982 w 2024923"/>
              <a:gd name="connsiteY80" fmla="*/ 148046 h 1776549"/>
              <a:gd name="connsiteX81" fmla="*/ 844731 w 2024923"/>
              <a:gd name="connsiteY81" fmla="*/ 113212 h 1776549"/>
              <a:gd name="connsiteX82" fmla="*/ 827314 w 2024923"/>
              <a:gd name="connsiteY82" fmla="*/ 95794 h 1776549"/>
              <a:gd name="connsiteX83" fmla="*/ 740228 w 2024923"/>
              <a:gd name="connsiteY83" fmla="*/ 78377 h 1776549"/>
              <a:gd name="connsiteX84" fmla="*/ 705394 w 2024923"/>
              <a:gd name="connsiteY84" fmla="*/ 69669 h 1776549"/>
              <a:gd name="connsiteX85" fmla="*/ 670560 w 2024923"/>
              <a:gd name="connsiteY85" fmla="*/ 52252 h 1776549"/>
              <a:gd name="connsiteX86" fmla="*/ 644434 w 2024923"/>
              <a:gd name="connsiteY86" fmla="*/ 43543 h 1776549"/>
              <a:gd name="connsiteX87" fmla="*/ 618308 w 2024923"/>
              <a:gd name="connsiteY87" fmla="*/ 26126 h 1776549"/>
              <a:gd name="connsiteX88" fmla="*/ 566057 w 2024923"/>
              <a:gd name="connsiteY88" fmla="*/ 8709 h 1776549"/>
              <a:gd name="connsiteX89" fmla="*/ 539931 w 2024923"/>
              <a:gd name="connsiteY89" fmla="*/ 0 h 1776549"/>
              <a:gd name="connsiteX90" fmla="*/ 452845 w 2024923"/>
              <a:gd name="connsiteY90" fmla="*/ 8709 h 1776549"/>
              <a:gd name="connsiteX91" fmla="*/ 426720 w 2024923"/>
              <a:gd name="connsiteY91" fmla="*/ 17417 h 1776549"/>
              <a:gd name="connsiteX92" fmla="*/ 365760 w 2024923"/>
              <a:gd name="connsiteY92" fmla="*/ 60960 h 1776549"/>
              <a:gd name="connsiteX93" fmla="*/ 348342 w 2024923"/>
              <a:gd name="connsiteY93" fmla="*/ 78377 h 1776549"/>
              <a:gd name="connsiteX94" fmla="*/ 322217 w 2024923"/>
              <a:gd name="connsiteY94" fmla="*/ 87086 h 1776549"/>
              <a:gd name="connsiteX95" fmla="*/ 278674 w 2024923"/>
              <a:gd name="connsiteY95" fmla="*/ 113212 h 177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024923" h="1776549">
                <a:moveTo>
                  <a:pt x="278674" y="113212"/>
                </a:moveTo>
                <a:cubicBezTo>
                  <a:pt x="267063" y="127726"/>
                  <a:pt x="282619" y="114029"/>
                  <a:pt x="252548" y="174172"/>
                </a:cubicBezTo>
                <a:cubicBezTo>
                  <a:pt x="229939" y="219390"/>
                  <a:pt x="260442" y="183696"/>
                  <a:pt x="226422" y="217714"/>
                </a:cubicBezTo>
                <a:lnTo>
                  <a:pt x="209005" y="269966"/>
                </a:lnTo>
                <a:cubicBezTo>
                  <a:pt x="206102" y="278675"/>
                  <a:pt x="202524" y="287186"/>
                  <a:pt x="200297" y="296092"/>
                </a:cubicBezTo>
                <a:cubicBezTo>
                  <a:pt x="197394" y="307703"/>
                  <a:pt x="194876" y="319418"/>
                  <a:pt x="191588" y="330926"/>
                </a:cubicBezTo>
                <a:cubicBezTo>
                  <a:pt x="189066" y="339752"/>
                  <a:pt x="185106" y="348146"/>
                  <a:pt x="182880" y="357052"/>
                </a:cubicBezTo>
                <a:cubicBezTo>
                  <a:pt x="173681" y="393849"/>
                  <a:pt x="171361" y="423207"/>
                  <a:pt x="165462" y="461554"/>
                </a:cubicBezTo>
                <a:cubicBezTo>
                  <a:pt x="162777" y="479006"/>
                  <a:pt x="158944" y="496285"/>
                  <a:pt x="156754" y="513806"/>
                </a:cubicBezTo>
                <a:cubicBezTo>
                  <a:pt x="153136" y="542754"/>
                  <a:pt x="152171" y="572012"/>
                  <a:pt x="148045" y="600892"/>
                </a:cubicBezTo>
                <a:cubicBezTo>
                  <a:pt x="146352" y="612740"/>
                  <a:pt x="141684" y="623990"/>
                  <a:pt x="139337" y="635726"/>
                </a:cubicBezTo>
                <a:cubicBezTo>
                  <a:pt x="132972" y="667551"/>
                  <a:pt x="127256" y="699507"/>
                  <a:pt x="121920" y="731520"/>
                </a:cubicBezTo>
                <a:cubicBezTo>
                  <a:pt x="118545" y="751767"/>
                  <a:pt x="116883" y="772285"/>
                  <a:pt x="113211" y="792480"/>
                </a:cubicBezTo>
                <a:cubicBezTo>
                  <a:pt x="111070" y="804256"/>
                  <a:pt x="107098" y="815630"/>
                  <a:pt x="104502" y="827314"/>
                </a:cubicBezTo>
                <a:cubicBezTo>
                  <a:pt x="101291" y="841763"/>
                  <a:pt x="99005" y="856408"/>
                  <a:pt x="95794" y="870857"/>
                </a:cubicBezTo>
                <a:cubicBezTo>
                  <a:pt x="87020" y="910339"/>
                  <a:pt x="84139" y="914530"/>
                  <a:pt x="69668" y="957943"/>
                </a:cubicBezTo>
                <a:cubicBezTo>
                  <a:pt x="66765" y="966652"/>
                  <a:pt x="63187" y="975163"/>
                  <a:pt x="60960" y="984069"/>
                </a:cubicBezTo>
                <a:cubicBezTo>
                  <a:pt x="55154" y="1007292"/>
                  <a:pt x="51111" y="1031028"/>
                  <a:pt x="43542" y="1053737"/>
                </a:cubicBezTo>
                <a:cubicBezTo>
                  <a:pt x="40639" y="1062446"/>
                  <a:pt x="37356" y="1071037"/>
                  <a:pt x="34834" y="1079863"/>
                </a:cubicBezTo>
                <a:cubicBezTo>
                  <a:pt x="8515" y="1171981"/>
                  <a:pt x="50092" y="1042794"/>
                  <a:pt x="8708" y="1166949"/>
                </a:cubicBezTo>
                <a:lnTo>
                  <a:pt x="0" y="1193074"/>
                </a:lnTo>
                <a:cubicBezTo>
                  <a:pt x="14033" y="1431648"/>
                  <a:pt x="-4401" y="1274137"/>
                  <a:pt x="17417" y="1375954"/>
                </a:cubicBezTo>
                <a:cubicBezTo>
                  <a:pt x="23620" y="1404900"/>
                  <a:pt x="17072" y="1439357"/>
                  <a:pt x="34834" y="1463040"/>
                </a:cubicBezTo>
                <a:cubicBezTo>
                  <a:pt x="43543" y="1474651"/>
                  <a:pt x="51668" y="1486724"/>
                  <a:pt x="60960" y="1497874"/>
                </a:cubicBezTo>
                <a:cubicBezTo>
                  <a:pt x="66216" y="1504182"/>
                  <a:pt x="73451" y="1508723"/>
                  <a:pt x="78377" y="1515292"/>
                </a:cubicBezTo>
                <a:cubicBezTo>
                  <a:pt x="90936" y="1532038"/>
                  <a:pt x="98409" y="1552741"/>
                  <a:pt x="113211" y="1567543"/>
                </a:cubicBezTo>
                <a:cubicBezTo>
                  <a:pt x="121920" y="1576252"/>
                  <a:pt x="131452" y="1584208"/>
                  <a:pt x="139337" y="1593669"/>
                </a:cubicBezTo>
                <a:cubicBezTo>
                  <a:pt x="146037" y="1601709"/>
                  <a:pt x="149862" y="1611917"/>
                  <a:pt x="156754" y="1619794"/>
                </a:cubicBezTo>
                <a:cubicBezTo>
                  <a:pt x="170271" y="1635242"/>
                  <a:pt x="185783" y="1648823"/>
                  <a:pt x="200297" y="1663337"/>
                </a:cubicBezTo>
                <a:cubicBezTo>
                  <a:pt x="209005" y="1672046"/>
                  <a:pt x="214738" y="1685568"/>
                  <a:pt x="226422" y="1689463"/>
                </a:cubicBezTo>
                <a:cubicBezTo>
                  <a:pt x="235131" y="1692366"/>
                  <a:pt x="244337" y="1694067"/>
                  <a:pt x="252548" y="1698172"/>
                </a:cubicBezTo>
                <a:cubicBezTo>
                  <a:pt x="261909" y="1702853"/>
                  <a:pt x="268838" y="1712012"/>
                  <a:pt x="278674" y="1715589"/>
                </a:cubicBezTo>
                <a:cubicBezTo>
                  <a:pt x="301170" y="1723769"/>
                  <a:pt x="325633" y="1725436"/>
                  <a:pt x="348342" y="1733006"/>
                </a:cubicBezTo>
                <a:lnTo>
                  <a:pt x="400594" y="1750423"/>
                </a:lnTo>
                <a:cubicBezTo>
                  <a:pt x="409303" y="1753326"/>
                  <a:pt x="417814" y="1756906"/>
                  <a:pt x="426720" y="1759132"/>
                </a:cubicBezTo>
                <a:cubicBezTo>
                  <a:pt x="470460" y="1770066"/>
                  <a:pt x="450200" y="1764055"/>
                  <a:pt x="487680" y="1776549"/>
                </a:cubicBezTo>
                <a:lnTo>
                  <a:pt x="1045028" y="1767840"/>
                </a:lnTo>
                <a:cubicBezTo>
                  <a:pt x="1172012" y="1764986"/>
                  <a:pt x="1293276" y="1757436"/>
                  <a:pt x="1419497" y="1750423"/>
                </a:cubicBezTo>
                <a:lnTo>
                  <a:pt x="1497874" y="1741714"/>
                </a:lnTo>
                <a:lnTo>
                  <a:pt x="1567542" y="1733006"/>
                </a:lnTo>
                <a:cubicBezTo>
                  <a:pt x="1618709" y="1726986"/>
                  <a:pt x="1643749" y="1727017"/>
                  <a:pt x="1689462" y="1715589"/>
                </a:cubicBezTo>
                <a:cubicBezTo>
                  <a:pt x="1698368" y="1713363"/>
                  <a:pt x="1706761" y="1709402"/>
                  <a:pt x="1715588" y="1706880"/>
                </a:cubicBezTo>
                <a:cubicBezTo>
                  <a:pt x="1724878" y="1704226"/>
                  <a:pt x="1765490" y="1695606"/>
                  <a:pt x="1776548" y="1689463"/>
                </a:cubicBezTo>
                <a:cubicBezTo>
                  <a:pt x="1794847" y="1679297"/>
                  <a:pt x="1811383" y="1666240"/>
                  <a:pt x="1828800" y="1654629"/>
                </a:cubicBezTo>
                <a:cubicBezTo>
                  <a:pt x="1868586" y="1628105"/>
                  <a:pt x="1847527" y="1644610"/>
                  <a:pt x="1889760" y="1602377"/>
                </a:cubicBezTo>
                <a:lnTo>
                  <a:pt x="1915885" y="1576252"/>
                </a:lnTo>
                <a:cubicBezTo>
                  <a:pt x="1921691" y="1570446"/>
                  <a:pt x="1928747" y="1565666"/>
                  <a:pt x="1933302" y="1558834"/>
                </a:cubicBezTo>
                <a:lnTo>
                  <a:pt x="1968137" y="1506583"/>
                </a:lnTo>
                <a:lnTo>
                  <a:pt x="1985554" y="1480457"/>
                </a:lnTo>
                <a:lnTo>
                  <a:pt x="2002971" y="1428206"/>
                </a:lnTo>
                <a:lnTo>
                  <a:pt x="2011680" y="1402080"/>
                </a:lnTo>
                <a:cubicBezTo>
                  <a:pt x="2024996" y="1322181"/>
                  <a:pt x="2033208" y="1296410"/>
                  <a:pt x="2011680" y="1193074"/>
                </a:cubicBezTo>
                <a:cubicBezTo>
                  <a:pt x="2002316" y="1148128"/>
                  <a:pt x="1957180" y="1127713"/>
                  <a:pt x="1924594" y="1105989"/>
                </a:cubicBezTo>
                <a:cubicBezTo>
                  <a:pt x="1915885" y="1100183"/>
                  <a:pt x="1905869" y="1095973"/>
                  <a:pt x="1898468" y="1088572"/>
                </a:cubicBezTo>
                <a:cubicBezTo>
                  <a:pt x="1892662" y="1082766"/>
                  <a:pt x="1888395" y="1074826"/>
                  <a:pt x="1881051" y="1071154"/>
                </a:cubicBezTo>
                <a:cubicBezTo>
                  <a:pt x="1870346" y="1065801"/>
                  <a:pt x="1857725" y="1065734"/>
                  <a:pt x="1846217" y="1062446"/>
                </a:cubicBezTo>
                <a:cubicBezTo>
                  <a:pt x="1837390" y="1059924"/>
                  <a:pt x="1828529" y="1057353"/>
                  <a:pt x="1820091" y="1053737"/>
                </a:cubicBezTo>
                <a:cubicBezTo>
                  <a:pt x="1808159" y="1048623"/>
                  <a:pt x="1797310" y="1041141"/>
                  <a:pt x="1785257" y="1036320"/>
                </a:cubicBezTo>
                <a:cubicBezTo>
                  <a:pt x="1768211" y="1029502"/>
                  <a:pt x="1750422" y="1024709"/>
                  <a:pt x="1733005" y="1018903"/>
                </a:cubicBezTo>
                <a:lnTo>
                  <a:pt x="1680754" y="1001486"/>
                </a:lnTo>
                <a:cubicBezTo>
                  <a:pt x="1592930" y="972212"/>
                  <a:pt x="1729173" y="1016882"/>
                  <a:pt x="1619794" y="984069"/>
                </a:cubicBezTo>
                <a:cubicBezTo>
                  <a:pt x="1602209" y="978794"/>
                  <a:pt x="1567542" y="966652"/>
                  <a:pt x="1567542" y="966652"/>
                </a:cubicBezTo>
                <a:cubicBezTo>
                  <a:pt x="1466425" y="890812"/>
                  <a:pt x="1603100" y="995886"/>
                  <a:pt x="1497874" y="905692"/>
                </a:cubicBezTo>
                <a:cubicBezTo>
                  <a:pt x="1489927" y="898880"/>
                  <a:pt x="1479789" y="894975"/>
                  <a:pt x="1471748" y="888274"/>
                </a:cubicBezTo>
                <a:cubicBezTo>
                  <a:pt x="1462287" y="880390"/>
                  <a:pt x="1455083" y="870033"/>
                  <a:pt x="1445622" y="862149"/>
                </a:cubicBezTo>
                <a:cubicBezTo>
                  <a:pt x="1437582" y="855449"/>
                  <a:pt x="1427443" y="851543"/>
                  <a:pt x="1419497" y="844732"/>
                </a:cubicBezTo>
                <a:cubicBezTo>
                  <a:pt x="1407029" y="834045"/>
                  <a:pt x="1396274" y="821509"/>
                  <a:pt x="1384662" y="809897"/>
                </a:cubicBezTo>
                <a:cubicBezTo>
                  <a:pt x="1375954" y="801189"/>
                  <a:pt x="1368784" y="790604"/>
                  <a:pt x="1358537" y="783772"/>
                </a:cubicBezTo>
                <a:cubicBezTo>
                  <a:pt x="1293669" y="740525"/>
                  <a:pt x="1373341" y="796108"/>
                  <a:pt x="1306285" y="740229"/>
                </a:cubicBezTo>
                <a:cubicBezTo>
                  <a:pt x="1298245" y="733529"/>
                  <a:pt x="1287982" y="729765"/>
                  <a:pt x="1280160" y="722812"/>
                </a:cubicBezTo>
                <a:cubicBezTo>
                  <a:pt x="1171265" y="626016"/>
                  <a:pt x="1262495" y="706838"/>
                  <a:pt x="1210491" y="644434"/>
                </a:cubicBezTo>
                <a:cubicBezTo>
                  <a:pt x="1154613" y="577381"/>
                  <a:pt x="1210191" y="657049"/>
                  <a:pt x="1166948" y="592183"/>
                </a:cubicBezTo>
                <a:cubicBezTo>
                  <a:pt x="1150257" y="542108"/>
                  <a:pt x="1162874" y="585154"/>
                  <a:pt x="1149531" y="505097"/>
                </a:cubicBezTo>
                <a:cubicBezTo>
                  <a:pt x="1147097" y="490497"/>
                  <a:pt x="1146834" y="475080"/>
                  <a:pt x="1140822" y="461554"/>
                </a:cubicBezTo>
                <a:cubicBezTo>
                  <a:pt x="1134927" y="448291"/>
                  <a:pt x="1123405" y="438331"/>
                  <a:pt x="1114697" y="426720"/>
                </a:cubicBezTo>
                <a:cubicBezTo>
                  <a:pt x="1111794" y="418011"/>
                  <a:pt x="1110543" y="408564"/>
                  <a:pt x="1105988" y="400594"/>
                </a:cubicBezTo>
                <a:cubicBezTo>
                  <a:pt x="1076164" y="348403"/>
                  <a:pt x="1086993" y="382391"/>
                  <a:pt x="1053737" y="339634"/>
                </a:cubicBezTo>
                <a:cubicBezTo>
                  <a:pt x="1040885" y="323111"/>
                  <a:pt x="1030514" y="304800"/>
                  <a:pt x="1018902" y="287383"/>
                </a:cubicBezTo>
                <a:cubicBezTo>
                  <a:pt x="1013096" y="278674"/>
                  <a:pt x="1008886" y="268658"/>
                  <a:pt x="1001485" y="261257"/>
                </a:cubicBezTo>
                <a:cubicBezTo>
                  <a:pt x="986971" y="246743"/>
                  <a:pt x="969328" y="234793"/>
                  <a:pt x="957942" y="217714"/>
                </a:cubicBezTo>
                <a:cubicBezTo>
                  <a:pt x="929138" y="174509"/>
                  <a:pt x="947927" y="198992"/>
                  <a:pt x="896982" y="148046"/>
                </a:cubicBezTo>
                <a:cubicBezTo>
                  <a:pt x="864365" y="115428"/>
                  <a:pt x="882542" y="125815"/>
                  <a:pt x="844731" y="113212"/>
                </a:cubicBezTo>
                <a:cubicBezTo>
                  <a:pt x="838925" y="107406"/>
                  <a:pt x="834355" y="100018"/>
                  <a:pt x="827314" y="95794"/>
                </a:cubicBezTo>
                <a:cubicBezTo>
                  <a:pt x="807878" y="84132"/>
                  <a:pt x="751774" y="80476"/>
                  <a:pt x="740228" y="78377"/>
                </a:cubicBezTo>
                <a:cubicBezTo>
                  <a:pt x="728452" y="76236"/>
                  <a:pt x="717005" y="72572"/>
                  <a:pt x="705394" y="69669"/>
                </a:cubicBezTo>
                <a:cubicBezTo>
                  <a:pt x="693783" y="63863"/>
                  <a:pt x="682492" y="57366"/>
                  <a:pt x="670560" y="52252"/>
                </a:cubicBezTo>
                <a:cubicBezTo>
                  <a:pt x="662122" y="48636"/>
                  <a:pt x="652645" y="47648"/>
                  <a:pt x="644434" y="43543"/>
                </a:cubicBezTo>
                <a:cubicBezTo>
                  <a:pt x="635073" y="38862"/>
                  <a:pt x="627872" y="30377"/>
                  <a:pt x="618308" y="26126"/>
                </a:cubicBezTo>
                <a:cubicBezTo>
                  <a:pt x="601531" y="18670"/>
                  <a:pt x="583474" y="14515"/>
                  <a:pt x="566057" y="8709"/>
                </a:cubicBezTo>
                <a:lnTo>
                  <a:pt x="539931" y="0"/>
                </a:lnTo>
                <a:cubicBezTo>
                  <a:pt x="510902" y="2903"/>
                  <a:pt x="481679" y="4273"/>
                  <a:pt x="452845" y="8709"/>
                </a:cubicBezTo>
                <a:cubicBezTo>
                  <a:pt x="443772" y="10105"/>
                  <a:pt x="434190" y="12082"/>
                  <a:pt x="426720" y="17417"/>
                </a:cubicBezTo>
                <a:cubicBezTo>
                  <a:pt x="354401" y="69073"/>
                  <a:pt x="424788" y="41285"/>
                  <a:pt x="365760" y="60960"/>
                </a:cubicBezTo>
                <a:cubicBezTo>
                  <a:pt x="359954" y="66766"/>
                  <a:pt x="355383" y="74153"/>
                  <a:pt x="348342" y="78377"/>
                </a:cubicBezTo>
                <a:cubicBezTo>
                  <a:pt x="340471" y="83100"/>
                  <a:pt x="329385" y="81351"/>
                  <a:pt x="322217" y="87086"/>
                </a:cubicBezTo>
                <a:cubicBezTo>
                  <a:pt x="286542" y="115627"/>
                  <a:pt x="290285" y="98698"/>
                  <a:pt x="278674" y="113212"/>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4654808" y="4589417"/>
            <a:ext cx="1443961" cy="1245326"/>
          </a:xfrm>
          <a:custGeom>
            <a:avLst/>
            <a:gdLst>
              <a:gd name="connsiteX0" fmla="*/ 239409 w 1443961"/>
              <a:gd name="connsiteY0" fmla="*/ 191589 h 1245326"/>
              <a:gd name="connsiteX1" fmla="*/ 178449 w 1443961"/>
              <a:gd name="connsiteY1" fmla="*/ 217714 h 1245326"/>
              <a:gd name="connsiteX2" fmla="*/ 152323 w 1443961"/>
              <a:gd name="connsiteY2" fmla="*/ 226423 h 1245326"/>
              <a:gd name="connsiteX3" fmla="*/ 100072 w 1443961"/>
              <a:gd name="connsiteY3" fmla="*/ 261257 h 1245326"/>
              <a:gd name="connsiteX4" fmla="*/ 73946 w 1443961"/>
              <a:gd name="connsiteY4" fmla="*/ 278674 h 1245326"/>
              <a:gd name="connsiteX5" fmla="*/ 30403 w 1443961"/>
              <a:gd name="connsiteY5" fmla="*/ 313509 h 1245326"/>
              <a:gd name="connsiteX6" fmla="*/ 12986 w 1443961"/>
              <a:gd name="connsiteY6" fmla="*/ 339634 h 1245326"/>
              <a:gd name="connsiteX7" fmla="*/ 12986 w 1443961"/>
              <a:gd name="connsiteY7" fmla="*/ 496389 h 1245326"/>
              <a:gd name="connsiteX8" fmla="*/ 21695 w 1443961"/>
              <a:gd name="connsiteY8" fmla="*/ 557349 h 1245326"/>
              <a:gd name="connsiteX9" fmla="*/ 30403 w 1443961"/>
              <a:gd name="connsiteY9" fmla="*/ 635726 h 1245326"/>
              <a:gd name="connsiteX10" fmla="*/ 73946 w 1443961"/>
              <a:gd name="connsiteY10" fmla="*/ 731520 h 1245326"/>
              <a:gd name="connsiteX11" fmla="*/ 100072 w 1443961"/>
              <a:gd name="connsiteY11" fmla="*/ 748937 h 1245326"/>
              <a:gd name="connsiteX12" fmla="*/ 126198 w 1443961"/>
              <a:gd name="connsiteY12" fmla="*/ 775063 h 1245326"/>
              <a:gd name="connsiteX13" fmla="*/ 221992 w 1443961"/>
              <a:gd name="connsiteY13" fmla="*/ 862149 h 1245326"/>
              <a:gd name="connsiteX14" fmla="*/ 274243 w 1443961"/>
              <a:gd name="connsiteY14" fmla="*/ 914400 h 1245326"/>
              <a:gd name="connsiteX15" fmla="*/ 300369 w 1443961"/>
              <a:gd name="connsiteY15" fmla="*/ 940526 h 1245326"/>
              <a:gd name="connsiteX16" fmla="*/ 326495 w 1443961"/>
              <a:gd name="connsiteY16" fmla="*/ 975360 h 1245326"/>
              <a:gd name="connsiteX17" fmla="*/ 352621 w 1443961"/>
              <a:gd name="connsiteY17" fmla="*/ 1001486 h 1245326"/>
              <a:gd name="connsiteX18" fmla="*/ 387455 w 1443961"/>
              <a:gd name="connsiteY18" fmla="*/ 1053737 h 1245326"/>
              <a:gd name="connsiteX19" fmla="*/ 439706 w 1443961"/>
              <a:gd name="connsiteY19" fmla="*/ 1105989 h 1245326"/>
              <a:gd name="connsiteX20" fmla="*/ 457123 w 1443961"/>
              <a:gd name="connsiteY20" fmla="*/ 1132114 h 1245326"/>
              <a:gd name="connsiteX21" fmla="*/ 509375 w 1443961"/>
              <a:gd name="connsiteY21" fmla="*/ 1166949 h 1245326"/>
              <a:gd name="connsiteX22" fmla="*/ 535501 w 1443961"/>
              <a:gd name="connsiteY22" fmla="*/ 1184366 h 1245326"/>
              <a:gd name="connsiteX23" fmla="*/ 596461 w 1443961"/>
              <a:gd name="connsiteY23" fmla="*/ 1201783 h 1245326"/>
              <a:gd name="connsiteX24" fmla="*/ 622586 w 1443961"/>
              <a:gd name="connsiteY24" fmla="*/ 1210492 h 1245326"/>
              <a:gd name="connsiteX25" fmla="*/ 692255 w 1443961"/>
              <a:gd name="connsiteY25" fmla="*/ 1227909 h 1245326"/>
              <a:gd name="connsiteX26" fmla="*/ 727089 w 1443961"/>
              <a:gd name="connsiteY26" fmla="*/ 1236617 h 1245326"/>
              <a:gd name="connsiteX27" fmla="*/ 814175 w 1443961"/>
              <a:gd name="connsiteY27" fmla="*/ 1245326 h 1245326"/>
              <a:gd name="connsiteX28" fmla="*/ 962221 w 1443961"/>
              <a:gd name="connsiteY28" fmla="*/ 1227909 h 1245326"/>
              <a:gd name="connsiteX29" fmla="*/ 997055 w 1443961"/>
              <a:gd name="connsiteY29" fmla="*/ 1210492 h 1245326"/>
              <a:gd name="connsiteX30" fmla="*/ 1023181 w 1443961"/>
              <a:gd name="connsiteY30" fmla="*/ 1201783 h 1245326"/>
              <a:gd name="connsiteX31" fmla="*/ 1127683 w 1443961"/>
              <a:gd name="connsiteY31" fmla="*/ 1114697 h 1245326"/>
              <a:gd name="connsiteX32" fmla="*/ 1188643 w 1443961"/>
              <a:gd name="connsiteY32" fmla="*/ 1036320 h 1245326"/>
              <a:gd name="connsiteX33" fmla="*/ 1197352 w 1443961"/>
              <a:gd name="connsiteY33" fmla="*/ 1010194 h 1245326"/>
              <a:gd name="connsiteX34" fmla="*/ 1232186 w 1443961"/>
              <a:gd name="connsiteY34" fmla="*/ 957943 h 1245326"/>
              <a:gd name="connsiteX35" fmla="*/ 1275729 w 1443961"/>
              <a:gd name="connsiteY35" fmla="*/ 896983 h 1245326"/>
              <a:gd name="connsiteX36" fmla="*/ 1310563 w 1443961"/>
              <a:gd name="connsiteY36" fmla="*/ 827314 h 1245326"/>
              <a:gd name="connsiteX37" fmla="*/ 1362815 w 1443961"/>
              <a:gd name="connsiteY37" fmla="*/ 740229 h 1245326"/>
              <a:gd name="connsiteX38" fmla="*/ 1380232 w 1443961"/>
              <a:gd name="connsiteY38" fmla="*/ 679269 h 1245326"/>
              <a:gd name="connsiteX39" fmla="*/ 1406358 w 1443961"/>
              <a:gd name="connsiteY39" fmla="*/ 609600 h 1245326"/>
              <a:gd name="connsiteX40" fmla="*/ 1423775 w 1443961"/>
              <a:gd name="connsiteY40" fmla="*/ 522514 h 1245326"/>
              <a:gd name="connsiteX41" fmla="*/ 1432483 w 1443961"/>
              <a:gd name="connsiteY41" fmla="*/ 496389 h 1245326"/>
              <a:gd name="connsiteX42" fmla="*/ 1432483 w 1443961"/>
              <a:gd name="connsiteY42" fmla="*/ 243840 h 1245326"/>
              <a:gd name="connsiteX43" fmla="*/ 1423775 w 1443961"/>
              <a:gd name="connsiteY43" fmla="*/ 217714 h 1245326"/>
              <a:gd name="connsiteX44" fmla="*/ 1371523 w 1443961"/>
              <a:gd name="connsiteY44" fmla="*/ 174172 h 1245326"/>
              <a:gd name="connsiteX45" fmla="*/ 1354106 w 1443961"/>
              <a:gd name="connsiteY45" fmla="*/ 156754 h 1245326"/>
              <a:gd name="connsiteX46" fmla="*/ 1275729 w 1443961"/>
              <a:gd name="connsiteY46" fmla="*/ 113212 h 1245326"/>
              <a:gd name="connsiteX47" fmla="*/ 1179935 w 1443961"/>
              <a:gd name="connsiteY47" fmla="*/ 69669 h 1245326"/>
              <a:gd name="connsiteX48" fmla="*/ 1153809 w 1443961"/>
              <a:gd name="connsiteY48" fmla="*/ 52252 h 1245326"/>
              <a:gd name="connsiteX49" fmla="*/ 1127683 w 1443961"/>
              <a:gd name="connsiteY49" fmla="*/ 43543 h 1245326"/>
              <a:gd name="connsiteX50" fmla="*/ 1058015 w 1443961"/>
              <a:gd name="connsiteY50" fmla="*/ 26126 h 1245326"/>
              <a:gd name="connsiteX51" fmla="*/ 988346 w 1443961"/>
              <a:gd name="connsiteY51" fmla="*/ 8709 h 1245326"/>
              <a:gd name="connsiteX52" fmla="*/ 944803 w 1443961"/>
              <a:gd name="connsiteY52" fmla="*/ 0 h 1245326"/>
              <a:gd name="connsiteX53" fmla="*/ 683546 w 1443961"/>
              <a:gd name="connsiteY53" fmla="*/ 8709 h 1245326"/>
              <a:gd name="connsiteX54" fmla="*/ 657421 w 1443961"/>
              <a:gd name="connsiteY54" fmla="*/ 17417 h 1245326"/>
              <a:gd name="connsiteX55" fmla="*/ 596461 w 1443961"/>
              <a:gd name="connsiteY55" fmla="*/ 52252 h 1245326"/>
              <a:gd name="connsiteX56" fmla="*/ 579043 w 1443961"/>
              <a:gd name="connsiteY56" fmla="*/ 69669 h 1245326"/>
              <a:gd name="connsiteX57" fmla="*/ 552918 w 1443961"/>
              <a:gd name="connsiteY57" fmla="*/ 78377 h 1245326"/>
              <a:gd name="connsiteX58" fmla="*/ 500666 w 1443961"/>
              <a:gd name="connsiteY58" fmla="*/ 113212 h 1245326"/>
              <a:gd name="connsiteX59" fmla="*/ 474541 w 1443961"/>
              <a:gd name="connsiteY59" fmla="*/ 130629 h 1245326"/>
              <a:gd name="connsiteX60" fmla="*/ 422289 w 1443961"/>
              <a:gd name="connsiteY60" fmla="*/ 148046 h 1245326"/>
              <a:gd name="connsiteX61" fmla="*/ 396163 w 1443961"/>
              <a:gd name="connsiteY61" fmla="*/ 156754 h 1245326"/>
              <a:gd name="connsiteX62" fmla="*/ 335203 w 1443961"/>
              <a:gd name="connsiteY62" fmla="*/ 165463 h 1245326"/>
              <a:gd name="connsiteX63" fmla="*/ 300369 w 1443961"/>
              <a:gd name="connsiteY63" fmla="*/ 174172 h 1245326"/>
              <a:gd name="connsiteX64" fmla="*/ 274243 w 1443961"/>
              <a:gd name="connsiteY64" fmla="*/ 182880 h 1245326"/>
              <a:gd name="connsiteX65" fmla="*/ 239409 w 1443961"/>
              <a:gd name="connsiteY65" fmla="*/ 191589 h 124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443961" h="1245326">
                <a:moveTo>
                  <a:pt x="239409" y="191589"/>
                </a:moveTo>
                <a:cubicBezTo>
                  <a:pt x="223443" y="197395"/>
                  <a:pt x="238587" y="187645"/>
                  <a:pt x="178449" y="217714"/>
                </a:cubicBezTo>
                <a:cubicBezTo>
                  <a:pt x="170238" y="221819"/>
                  <a:pt x="160348" y="221965"/>
                  <a:pt x="152323" y="226423"/>
                </a:cubicBezTo>
                <a:cubicBezTo>
                  <a:pt x="134025" y="236589"/>
                  <a:pt x="117489" y="249646"/>
                  <a:pt x="100072" y="261257"/>
                </a:cubicBezTo>
                <a:lnTo>
                  <a:pt x="73946" y="278674"/>
                </a:lnTo>
                <a:cubicBezTo>
                  <a:pt x="54552" y="291604"/>
                  <a:pt x="44582" y="295786"/>
                  <a:pt x="30403" y="313509"/>
                </a:cubicBezTo>
                <a:cubicBezTo>
                  <a:pt x="23865" y="321682"/>
                  <a:pt x="18792" y="330926"/>
                  <a:pt x="12986" y="339634"/>
                </a:cubicBezTo>
                <a:cubicBezTo>
                  <a:pt x="-8961" y="405480"/>
                  <a:pt x="1004" y="364590"/>
                  <a:pt x="12986" y="496389"/>
                </a:cubicBezTo>
                <a:cubicBezTo>
                  <a:pt x="14844" y="516831"/>
                  <a:pt x="19149" y="536981"/>
                  <a:pt x="21695" y="557349"/>
                </a:cubicBezTo>
                <a:cubicBezTo>
                  <a:pt x="24955" y="583432"/>
                  <a:pt x="25248" y="609950"/>
                  <a:pt x="30403" y="635726"/>
                </a:cubicBezTo>
                <a:cubicBezTo>
                  <a:pt x="36260" y="665009"/>
                  <a:pt x="53970" y="708214"/>
                  <a:pt x="73946" y="731520"/>
                </a:cubicBezTo>
                <a:cubicBezTo>
                  <a:pt x="80757" y="739467"/>
                  <a:pt x="92031" y="742237"/>
                  <a:pt x="100072" y="748937"/>
                </a:cubicBezTo>
                <a:cubicBezTo>
                  <a:pt x="109533" y="756821"/>
                  <a:pt x="116929" y="766953"/>
                  <a:pt x="126198" y="775063"/>
                </a:cubicBezTo>
                <a:cubicBezTo>
                  <a:pt x="226643" y="862951"/>
                  <a:pt x="106682" y="746838"/>
                  <a:pt x="221992" y="862149"/>
                </a:cubicBezTo>
                <a:lnTo>
                  <a:pt x="274243" y="914400"/>
                </a:lnTo>
                <a:cubicBezTo>
                  <a:pt x="282952" y="923109"/>
                  <a:pt x="292979" y="930673"/>
                  <a:pt x="300369" y="940526"/>
                </a:cubicBezTo>
                <a:cubicBezTo>
                  <a:pt x="309078" y="952137"/>
                  <a:pt x="317049" y="964340"/>
                  <a:pt x="326495" y="975360"/>
                </a:cubicBezTo>
                <a:cubicBezTo>
                  <a:pt x="334510" y="984711"/>
                  <a:pt x="345060" y="991764"/>
                  <a:pt x="352621" y="1001486"/>
                </a:cubicBezTo>
                <a:cubicBezTo>
                  <a:pt x="365472" y="1018009"/>
                  <a:pt x="372654" y="1038935"/>
                  <a:pt x="387455" y="1053737"/>
                </a:cubicBezTo>
                <a:cubicBezTo>
                  <a:pt x="404872" y="1071154"/>
                  <a:pt x="426043" y="1085494"/>
                  <a:pt x="439706" y="1105989"/>
                </a:cubicBezTo>
                <a:cubicBezTo>
                  <a:pt x="445512" y="1114697"/>
                  <a:pt x="449246" y="1125222"/>
                  <a:pt x="457123" y="1132114"/>
                </a:cubicBezTo>
                <a:cubicBezTo>
                  <a:pt x="472877" y="1145898"/>
                  <a:pt x="491958" y="1155337"/>
                  <a:pt x="509375" y="1166949"/>
                </a:cubicBezTo>
                <a:cubicBezTo>
                  <a:pt x="518084" y="1172755"/>
                  <a:pt x="525572" y="1181056"/>
                  <a:pt x="535501" y="1184366"/>
                </a:cubicBezTo>
                <a:cubicBezTo>
                  <a:pt x="598159" y="1205251"/>
                  <a:pt x="519891" y="1179905"/>
                  <a:pt x="596461" y="1201783"/>
                </a:cubicBezTo>
                <a:cubicBezTo>
                  <a:pt x="605287" y="1204305"/>
                  <a:pt x="613730" y="1208077"/>
                  <a:pt x="622586" y="1210492"/>
                </a:cubicBezTo>
                <a:cubicBezTo>
                  <a:pt x="645680" y="1216791"/>
                  <a:pt x="669032" y="1222103"/>
                  <a:pt x="692255" y="1227909"/>
                </a:cubicBezTo>
                <a:cubicBezTo>
                  <a:pt x="703866" y="1230812"/>
                  <a:pt x="715180" y="1235426"/>
                  <a:pt x="727089" y="1236617"/>
                </a:cubicBezTo>
                <a:lnTo>
                  <a:pt x="814175" y="1245326"/>
                </a:lnTo>
                <a:cubicBezTo>
                  <a:pt x="844421" y="1242999"/>
                  <a:pt x="920678" y="1243487"/>
                  <a:pt x="962221" y="1227909"/>
                </a:cubicBezTo>
                <a:cubicBezTo>
                  <a:pt x="974376" y="1223351"/>
                  <a:pt x="985123" y="1215606"/>
                  <a:pt x="997055" y="1210492"/>
                </a:cubicBezTo>
                <a:cubicBezTo>
                  <a:pt x="1005493" y="1206876"/>
                  <a:pt x="1015156" y="1206241"/>
                  <a:pt x="1023181" y="1201783"/>
                </a:cubicBezTo>
                <a:cubicBezTo>
                  <a:pt x="1077743" y="1171471"/>
                  <a:pt x="1082027" y="1160353"/>
                  <a:pt x="1127683" y="1114697"/>
                </a:cubicBezTo>
                <a:cubicBezTo>
                  <a:pt x="1150227" y="1092153"/>
                  <a:pt x="1178224" y="1067575"/>
                  <a:pt x="1188643" y="1036320"/>
                </a:cubicBezTo>
                <a:cubicBezTo>
                  <a:pt x="1191546" y="1027611"/>
                  <a:pt x="1192894" y="1018219"/>
                  <a:pt x="1197352" y="1010194"/>
                </a:cubicBezTo>
                <a:cubicBezTo>
                  <a:pt x="1207518" y="991896"/>
                  <a:pt x="1219626" y="974689"/>
                  <a:pt x="1232186" y="957943"/>
                </a:cubicBezTo>
                <a:cubicBezTo>
                  <a:pt x="1241050" y="946125"/>
                  <a:pt x="1267238" y="912550"/>
                  <a:pt x="1275729" y="896983"/>
                </a:cubicBezTo>
                <a:cubicBezTo>
                  <a:pt x="1288162" y="874189"/>
                  <a:pt x="1296160" y="848917"/>
                  <a:pt x="1310563" y="827314"/>
                </a:cubicBezTo>
                <a:cubicBezTo>
                  <a:pt x="1352599" y="764262"/>
                  <a:pt x="1336037" y="793786"/>
                  <a:pt x="1362815" y="740229"/>
                </a:cubicBezTo>
                <a:cubicBezTo>
                  <a:pt x="1369680" y="712767"/>
                  <a:pt x="1370859" y="704264"/>
                  <a:pt x="1380232" y="679269"/>
                </a:cubicBezTo>
                <a:cubicBezTo>
                  <a:pt x="1391269" y="649838"/>
                  <a:pt x="1398454" y="637264"/>
                  <a:pt x="1406358" y="609600"/>
                </a:cubicBezTo>
                <a:cubicBezTo>
                  <a:pt x="1423704" y="548888"/>
                  <a:pt x="1406672" y="599477"/>
                  <a:pt x="1423775" y="522514"/>
                </a:cubicBezTo>
                <a:cubicBezTo>
                  <a:pt x="1425766" y="513553"/>
                  <a:pt x="1429580" y="505097"/>
                  <a:pt x="1432483" y="496389"/>
                </a:cubicBezTo>
                <a:cubicBezTo>
                  <a:pt x="1448725" y="382698"/>
                  <a:pt x="1446821" y="423061"/>
                  <a:pt x="1432483" y="243840"/>
                </a:cubicBezTo>
                <a:cubicBezTo>
                  <a:pt x="1431751" y="234690"/>
                  <a:pt x="1428867" y="225352"/>
                  <a:pt x="1423775" y="217714"/>
                </a:cubicBezTo>
                <a:cubicBezTo>
                  <a:pt x="1406044" y="191118"/>
                  <a:pt x="1394472" y="192532"/>
                  <a:pt x="1371523" y="174172"/>
                </a:cubicBezTo>
                <a:cubicBezTo>
                  <a:pt x="1365112" y="169043"/>
                  <a:pt x="1360675" y="161680"/>
                  <a:pt x="1354106" y="156754"/>
                </a:cubicBezTo>
                <a:cubicBezTo>
                  <a:pt x="1268083" y="92236"/>
                  <a:pt x="1333174" y="139324"/>
                  <a:pt x="1275729" y="113212"/>
                </a:cubicBezTo>
                <a:cubicBezTo>
                  <a:pt x="1168646" y="64537"/>
                  <a:pt x="1241018" y="90029"/>
                  <a:pt x="1179935" y="69669"/>
                </a:cubicBezTo>
                <a:cubicBezTo>
                  <a:pt x="1171226" y="63863"/>
                  <a:pt x="1163170" y="56933"/>
                  <a:pt x="1153809" y="52252"/>
                </a:cubicBezTo>
                <a:cubicBezTo>
                  <a:pt x="1145598" y="48147"/>
                  <a:pt x="1136539" y="45958"/>
                  <a:pt x="1127683" y="43543"/>
                </a:cubicBezTo>
                <a:cubicBezTo>
                  <a:pt x="1104589" y="37245"/>
                  <a:pt x="1081238" y="31932"/>
                  <a:pt x="1058015" y="26126"/>
                </a:cubicBezTo>
                <a:lnTo>
                  <a:pt x="988346" y="8709"/>
                </a:lnTo>
                <a:lnTo>
                  <a:pt x="944803" y="0"/>
                </a:lnTo>
                <a:cubicBezTo>
                  <a:pt x="857717" y="2903"/>
                  <a:pt x="770520" y="3438"/>
                  <a:pt x="683546" y="8709"/>
                </a:cubicBezTo>
                <a:cubicBezTo>
                  <a:pt x="674383" y="9264"/>
                  <a:pt x="665858" y="13801"/>
                  <a:pt x="657421" y="17417"/>
                </a:cubicBezTo>
                <a:cubicBezTo>
                  <a:pt x="638159" y="25672"/>
                  <a:pt x="613285" y="38793"/>
                  <a:pt x="596461" y="52252"/>
                </a:cubicBezTo>
                <a:cubicBezTo>
                  <a:pt x="590050" y="57381"/>
                  <a:pt x="586084" y="65445"/>
                  <a:pt x="579043" y="69669"/>
                </a:cubicBezTo>
                <a:cubicBezTo>
                  <a:pt x="571172" y="74392"/>
                  <a:pt x="561626" y="75474"/>
                  <a:pt x="552918" y="78377"/>
                </a:cubicBezTo>
                <a:cubicBezTo>
                  <a:pt x="503392" y="127903"/>
                  <a:pt x="551079" y="88005"/>
                  <a:pt x="500666" y="113212"/>
                </a:cubicBezTo>
                <a:cubicBezTo>
                  <a:pt x="491305" y="117893"/>
                  <a:pt x="484105" y="126378"/>
                  <a:pt x="474541" y="130629"/>
                </a:cubicBezTo>
                <a:cubicBezTo>
                  <a:pt x="457764" y="138085"/>
                  <a:pt x="439706" y="142240"/>
                  <a:pt x="422289" y="148046"/>
                </a:cubicBezTo>
                <a:cubicBezTo>
                  <a:pt x="413580" y="150949"/>
                  <a:pt x="405250" y="155456"/>
                  <a:pt x="396163" y="156754"/>
                </a:cubicBezTo>
                <a:cubicBezTo>
                  <a:pt x="375843" y="159657"/>
                  <a:pt x="355398" y="161791"/>
                  <a:pt x="335203" y="165463"/>
                </a:cubicBezTo>
                <a:cubicBezTo>
                  <a:pt x="323427" y="167604"/>
                  <a:pt x="311877" y="170884"/>
                  <a:pt x="300369" y="174172"/>
                </a:cubicBezTo>
                <a:cubicBezTo>
                  <a:pt x="291543" y="176694"/>
                  <a:pt x="283244" y="181080"/>
                  <a:pt x="274243" y="182880"/>
                </a:cubicBezTo>
                <a:cubicBezTo>
                  <a:pt x="268550" y="184019"/>
                  <a:pt x="255375" y="185783"/>
                  <a:pt x="239409" y="191589"/>
                </a:cubicBez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7916091" y="4397829"/>
            <a:ext cx="1184366" cy="931817"/>
          </a:xfrm>
          <a:custGeom>
            <a:avLst/>
            <a:gdLst>
              <a:gd name="connsiteX0" fmla="*/ 496389 w 1184366"/>
              <a:gd name="connsiteY0" fmla="*/ 0 h 931817"/>
              <a:gd name="connsiteX1" fmla="*/ 461555 w 1184366"/>
              <a:gd name="connsiteY1" fmla="*/ 17417 h 931817"/>
              <a:gd name="connsiteX2" fmla="*/ 435429 w 1184366"/>
              <a:gd name="connsiteY2" fmla="*/ 26125 h 931817"/>
              <a:gd name="connsiteX3" fmla="*/ 365760 w 1184366"/>
              <a:gd name="connsiteY3" fmla="*/ 78377 h 931817"/>
              <a:gd name="connsiteX4" fmla="*/ 357052 w 1184366"/>
              <a:gd name="connsiteY4" fmla="*/ 104502 h 931817"/>
              <a:gd name="connsiteX5" fmla="*/ 313509 w 1184366"/>
              <a:gd name="connsiteY5" fmla="*/ 156754 h 931817"/>
              <a:gd name="connsiteX6" fmla="*/ 304800 w 1184366"/>
              <a:gd name="connsiteY6" fmla="*/ 182880 h 931817"/>
              <a:gd name="connsiteX7" fmla="*/ 252549 w 1184366"/>
              <a:gd name="connsiteY7" fmla="*/ 209005 h 931817"/>
              <a:gd name="connsiteX8" fmla="*/ 226423 w 1184366"/>
              <a:gd name="connsiteY8" fmla="*/ 226422 h 931817"/>
              <a:gd name="connsiteX9" fmla="*/ 200298 w 1184366"/>
              <a:gd name="connsiteY9" fmla="*/ 235131 h 931817"/>
              <a:gd name="connsiteX10" fmla="*/ 182880 w 1184366"/>
              <a:gd name="connsiteY10" fmla="*/ 252548 h 931817"/>
              <a:gd name="connsiteX11" fmla="*/ 130629 w 1184366"/>
              <a:gd name="connsiteY11" fmla="*/ 287382 h 931817"/>
              <a:gd name="connsiteX12" fmla="*/ 113212 w 1184366"/>
              <a:gd name="connsiteY12" fmla="*/ 304800 h 931817"/>
              <a:gd name="connsiteX13" fmla="*/ 78378 w 1184366"/>
              <a:gd name="connsiteY13" fmla="*/ 357051 h 931817"/>
              <a:gd name="connsiteX14" fmla="*/ 60960 w 1184366"/>
              <a:gd name="connsiteY14" fmla="*/ 374468 h 931817"/>
              <a:gd name="connsiteX15" fmla="*/ 43543 w 1184366"/>
              <a:gd name="connsiteY15" fmla="*/ 426720 h 931817"/>
              <a:gd name="connsiteX16" fmla="*/ 34835 w 1184366"/>
              <a:gd name="connsiteY16" fmla="*/ 452845 h 931817"/>
              <a:gd name="connsiteX17" fmla="*/ 26126 w 1184366"/>
              <a:gd name="connsiteY17" fmla="*/ 496388 h 931817"/>
              <a:gd name="connsiteX18" fmla="*/ 8709 w 1184366"/>
              <a:gd name="connsiteY18" fmla="*/ 548640 h 931817"/>
              <a:gd name="connsiteX19" fmla="*/ 0 w 1184366"/>
              <a:gd name="connsiteY19" fmla="*/ 574765 h 931817"/>
              <a:gd name="connsiteX20" fmla="*/ 17418 w 1184366"/>
              <a:gd name="connsiteY20" fmla="*/ 705394 h 931817"/>
              <a:gd name="connsiteX21" fmla="*/ 52252 w 1184366"/>
              <a:gd name="connsiteY21" fmla="*/ 757645 h 931817"/>
              <a:gd name="connsiteX22" fmla="*/ 60960 w 1184366"/>
              <a:gd name="connsiteY22" fmla="*/ 783771 h 931817"/>
              <a:gd name="connsiteX23" fmla="*/ 130629 w 1184366"/>
              <a:gd name="connsiteY23" fmla="*/ 818605 h 931817"/>
              <a:gd name="connsiteX24" fmla="*/ 209006 w 1184366"/>
              <a:gd name="connsiteY24" fmla="*/ 827314 h 931817"/>
              <a:gd name="connsiteX25" fmla="*/ 261258 w 1184366"/>
              <a:gd name="connsiteY25" fmla="*/ 836022 h 931817"/>
              <a:gd name="connsiteX26" fmla="*/ 322218 w 1184366"/>
              <a:gd name="connsiteY26" fmla="*/ 853440 h 931817"/>
              <a:gd name="connsiteX27" fmla="*/ 374469 w 1184366"/>
              <a:gd name="connsiteY27" fmla="*/ 870857 h 931817"/>
              <a:gd name="connsiteX28" fmla="*/ 409303 w 1184366"/>
              <a:gd name="connsiteY28" fmla="*/ 879565 h 931817"/>
              <a:gd name="connsiteX29" fmla="*/ 487680 w 1184366"/>
              <a:gd name="connsiteY29" fmla="*/ 905691 h 931817"/>
              <a:gd name="connsiteX30" fmla="*/ 513806 w 1184366"/>
              <a:gd name="connsiteY30" fmla="*/ 914400 h 931817"/>
              <a:gd name="connsiteX31" fmla="*/ 609600 w 1184366"/>
              <a:gd name="connsiteY31" fmla="*/ 931817 h 931817"/>
              <a:gd name="connsiteX32" fmla="*/ 896983 w 1184366"/>
              <a:gd name="connsiteY32" fmla="*/ 923108 h 931817"/>
              <a:gd name="connsiteX33" fmla="*/ 923109 w 1184366"/>
              <a:gd name="connsiteY33" fmla="*/ 914400 h 931817"/>
              <a:gd name="connsiteX34" fmla="*/ 957943 w 1184366"/>
              <a:gd name="connsiteY34" fmla="*/ 905691 h 931817"/>
              <a:gd name="connsiteX35" fmla="*/ 1010195 w 1184366"/>
              <a:gd name="connsiteY35" fmla="*/ 888274 h 931817"/>
              <a:gd name="connsiteX36" fmla="*/ 1079863 w 1184366"/>
              <a:gd name="connsiteY36" fmla="*/ 783771 h 931817"/>
              <a:gd name="connsiteX37" fmla="*/ 1097280 w 1184366"/>
              <a:gd name="connsiteY37" fmla="*/ 757645 h 931817"/>
              <a:gd name="connsiteX38" fmla="*/ 1132115 w 1184366"/>
              <a:gd name="connsiteY38" fmla="*/ 679268 h 931817"/>
              <a:gd name="connsiteX39" fmla="*/ 1166949 w 1184366"/>
              <a:gd name="connsiteY39" fmla="*/ 574765 h 931817"/>
              <a:gd name="connsiteX40" fmla="*/ 1175658 w 1184366"/>
              <a:gd name="connsiteY40" fmla="*/ 548640 h 931817"/>
              <a:gd name="connsiteX41" fmla="*/ 1184366 w 1184366"/>
              <a:gd name="connsiteY41" fmla="*/ 522514 h 931817"/>
              <a:gd name="connsiteX42" fmla="*/ 1175658 w 1184366"/>
              <a:gd name="connsiteY42" fmla="*/ 391885 h 931817"/>
              <a:gd name="connsiteX43" fmla="*/ 1158240 w 1184366"/>
              <a:gd name="connsiteY43" fmla="*/ 374468 h 931817"/>
              <a:gd name="connsiteX44" fmla="*/ 1140823 w 1184366"/>
              <a:gd name="connsiteY44" fmla="*/ 348342 h 931817"/>
              <a:gd name="connsiteX45" fmla="*/ 1062446 w 1184366"/>
              <a:gd name="connsiteY45" fmla="*/ 313508 h 931817"/>
              <a:gd name="connsiteX46" fmla="*/ 940526 w 1184366"/>
              <a:gd name="connsiteY46" fmla="*/ 296091 h 931817"/>
              <a:gd name="connsiteX47" fmla="*/ 862149 w 1184366"/>
              <a:gd name="connsiteY47" fmla="*/ 278674 h 931817"/>
              <a:gd name="connsiteX48" fmla="*/ 809898 w 1184366"/>
              <a:gd name="connsiteY48" fmla="*/ 261257 h 931817"/>
              <a:gd name="connsiteX49" fmla="*/ 783772 w 1184366"/>
              <a:gd name="connsiteY49" fmla="*/ 252548 h 931817"/>
              <a:gd name="connsiteX50" fmla="*/ 757646 w 1184366"/>
              <a:gd name="connsiteY50" fmla="*/ 243840 h 931817"/>
              <a:gd name="connsiteX51" fmla="*/ 679269 w 1184366"/>
              <a:gd name="connsiteY51" fmla="*/ 174171 h 931817"/>
              <a:gd name="connsiteX52" fmla="*/ 618309 w 1184366"/>
              <a:gd name="connsiteY52" fmla="*/ 104502 h 931817"/>
              <a:gd name="connsiteX53" fmla="*/ 592183 w 1184366"/>
              <a:gd name="connsiteY53" fmla="*/ 95794 h 931817"/>
              <a:gd name="connsiteX54" fmla="*/ 566058 w 1184366"/>
              <a:gd name="connsiteY54" fmla="*/ 78377 h 931817"/>
              <a:gd name="connsiteX55" fmla="*/ 496389 w 1184366"/>
              <a:gd name="connsiteY55" fmla="*/ 0 h 93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84366" h="931817">
                <a:moveTo>
                  <a:pt x="496389" y="0"/>
                </a:moveTo>
                <a:cubicBezTo>
                  <a:pt x="484778" y="5806"/>
                  <a:pt x="473487" y="12303"/>
                  <a:pt x="461555" y="17417"/>
                </a:cubicBezTo>
                <a:cubicBezTo>
                  <a:pt x="453118" y="21033"/>
                  <a:pt x="443453" y="21667"/>
                  <a:pt x="435429" y="26125"/>
                </a:cubicBezTo>
                <a:cubicBezTo>
                  <a:pt x="391121" y="50741"/>
                  <a:pt x="392185" y="51954"/>
                  <a:pt x="365760" y="78377"/>
                </a:cubicBezTo>
                <a:cubicBezTo>
                  <a:pt x="362857" y="87085"/>
                  <a:pt x="361157" y="96292"/>
                  <a:pt x="357052" y="104502"/>
                </a:cubicBezTo>
                <a:cubicBezTo>
                  <a:pt x="344927" y="128751"/>
                  <a:pt x="332769" y="137494"/>
                  <a:pt x="313509" y="156754"/>
                </a:cubicBezTo>
                <a:cubicBezTo>
                  <a:pt x="310606" y="165463"/>
                  <a:pt x="310535" y="175712"/>
                  <a:pt x="304800" y="182880"/>
                </a:cubicBezTo>
                <a:cubicBezTo>
                  <a:pt x="292522" y="198228"/>
                  <a:pt x="269760" y="203268"/>
                  <a:pt x="252549" y="209005"/>
                </a:cubicBezTo>
                <a:cubicBezTo>
                  <a:pt x="243840" y="214811"/>
                  <a:pt x="235784" y="221741"/>
                  <a:pt x="226423" y="226422"/>
                </a:cubicBezTo>
                <a:cubicBezTo>
                  <a:pt x="218213" y="230527"/>
                  <a:pt x="208169" y="230408"/>
                  <a:pt x="200298" y="235131"/>
                </a:cubicBezTo>
                <a:cubicBezTo>
                  <a:pt x="193257" y="239355"/>
                  <a:pt x="189449" y="247622"/>
                  <a:pt x="182880" y="252548"/>
                </a:cubicBezTo>
                <a:cubicBezTo>
                  <a:pt x="166134" y="265107"/>
                  <a:pt x="145430" y="272580"/>
                  <a:pt x="130629" y="287382"/>
                </a:cubicBezTo>
                <a:cubicBezTo>
                  <a:pt x="124823" y="293188"/>
                  <a:pt x="118138" y="298231"/>
                  <a:pt x="113212" y="304800"/>
                </a:cubicBezTo>
                <a:cubicBezTo>
                  <a:pt x="100653" y="321546"/>
                  <a:pt x="93180" y="342250"/>
                  <a:pt x="78378" y="357051"/>
                </a:cubicBezTo>
                <a:lnTo>
                  <a:pt x="60960" y="374468"/>
                </a:lnTo>
                <a:lnTo>
                  <a:pt x="43543" y="426720"/>
                </a:lnTo>
                <a:cubicBezTo>
                  <a:pt x="40640" y="435428"/>
                  <a:pt x="36635" y="443844"/>
                  <a:pt x="34835" y="452845"/>
                </a:cubicBezTo>
                <a:cubicBezTo>
                  <a:pt x="31932" y="467359"/>
                  <a:pt x="30021" y="482108"/>
                  <a:pt x="26126" y="496388"/>
                </a:cubicBezTo>
                <a:cubicBezTo>
                  <a:pt x="21295" y="514101"/>
                  <a:pt x="14515" y="531223"/>
                  <a:pt x="8709" y="548640"/>
                </a:cubicBezTo>
                <a:lnTo>
                  <a:pt x="0" y="574765"/>
                </a:lnTo>
                <a:cubicBezTo>
                  <a:pt x="618" y="582182"/>
                  <a:pt x="-20" y="674005"/>
                  <a:pt x="17418" y="705394"/>
                </a:cubicBezTo>
                <a:cubicBezTo>
                  <a:pt x="27584" y="723692"/>
                  <a:pt x="52252" y="757645"/>
                  <a:pt x="52252" y="757645"/>
                </a:cubicBezTo>
                <a:cubicBezTo>
                  <a:pt x="55155" y="766354"/>
                  <a:pt x="56237" y="775900"/>
                  <a:pt x="60960" y="783771"/>
                </a:cubicBezTo>
                <a:cubicBezTo>
                  <a:pt x="75100" y="807337"/>
                  <a:pt x="106947" y="813869"/>
                  <a:pt x="130629" y="818605"/>
                </a:cubicBezTo>
                <a:cubicBezTo>
                  <a:pt x="156405" y="823760"/>
                  <a:pt x="182950" y="823840"/>
                  <a:pt x="209006" y="827314"/>
                </a:cubicBezTo>
                <a:cubicBezTo>
                  <a:pt x="226509" y="829648"/>
                  <a:pt x="243841" y="833119"/>
                  <a:pt x="261258" y="836022"/>
                </a:cubicBezTo>
                <a:cubicBezTo>
                  <a:pt x="349017" y="865277"/>
                  <a:pt x="212919" y="820650"/>
                  <a:pt x="322218" y="853440"/>
                </a:cubicBezTo>
                <a:cubicBezTo>
                  <a:pt x="339803" y="858715"/>
                  <a:pt x="356658" y="866404"/>
                  <a:pt x="374469" y="870857"/>
                </a:cubicBezTo>
                <a:cubicBezTo>
                  <a:pt x="386080" y="873760"/>
                  <a:pt x="397839" y="876126"/>
                  <a:pt x="409303" y="879565"/>
                </a:cubicBezTo>
                <a:cubicBezTo>
                  <a:pt x="409366" y="879584"/>
                  <a:pt x="474586" y="901326"/>
                  <a:pt x="487680" y="905691"/>
                </a:cubicBezTo>
                <a:cubicBezTo>
                  <a:pt x="496389" y="908594"/>
                  <a:pt x="504804" y="912600"/>
                  <a:pt x="513806" y="914400"/>
                </a:cubicBezTo>
                <a:cubicBezTo>
                  <a:pt x="574663" y="926571"/>
                  <a:pt x="542749" y="920674"/>
                  <a:pt x="609600" y="931817"/>
                </a:cubicBezTo>
                <a:cubicBezTo>
                  <a:pt x="705394" y="928914"/>
                  <a:pt x="801292" y="928424"/>
                  <a:pt x="896983" y="923108"/>
                </a:cubicBezTo>
                <a:cubicBezTo>
                  <a:pt x="906149" y="922599"/>
                  <a:pt x="914283" y="916922"/>
                  <a:pt x="923109" y="914400"/>
                </a:cubicBezTo>
                <a:cubicBezTo>
                  <a:pt x="934617" y="911112"/>
                  <a:pt x="946479" y="909130"/>
                  <a:pt x="957943" y="905691"/>
                </a:cubicBezTo>
                <a:cubicBezTo>
                  <a:pt x="975528" y="900415"/>
                  <a:pt x="1010195" y="888274"/>
                  <a:pt x="1010195" y="888274"/>
                </a:cubicBezTo>
                <a:lnTo>
                  <a:pt x="1079863" y="783771"/>
                </a:lnTo>
                <a:cubicBezTo>
                  <a:pt x="1085669" y="775062"/>
                  <a:pt x="1093970" y="767574"/>
                  <a:pt x="1097280" y="757645"/>
                </a:cubicBezTo>
                <a:cubicBezTo>
                  <a:pt x="1118008" y="695465"/>
                  <a:pt x="1104514" y="720670"/>
                  <a:pt x="1132115" y="679268"/>
                </a:cubicBezTo>
                <a:lnTo>
                  <a:pt x="1166949" y="574765"/>
                </a:lnTo>
                <a:lnTo>
                  <a:pt x="1175658" y="548640"/>
                </a:lnTo>
                <a:lnTo>
                  <a:pt x="1184366" y="522514"/>
                </a:lnTo>
                <a:cubicBezTo>
                  <a:pt x="1181463" y="478971"/>
                  <a:pt x="1183242" y="434861"/>
                  <a:pt x="1175658" y="391885"/>
                </a:cubicBezTo>
                <a:cubicBezTo>
                  <a:pt x="1174231" y="383799"/>
                  <a:pt x="1163369" y="380879"/>
                  <a:pt x="1158240" y="374468"/>
                </a:cubicBezTo>
                <a:cubicBezTo>
                  <a:pt x="1151702" y="366295"/>
                  <a:pt x="1148224" y="355743"/>
                  <a:pt x="1140823" y="348342"/>
                </a:cubicBezTo>
                <a:cubicBezTo>
                  <a:pt x="1120122" y="327641"/>
                  <a:pt x="1088315" y="322131"/>
                  <a:pt x="1062446" y="313508"/>
                </a:cubicBezTo>
                <a:cubicBezTo>
                  <a:pt x="1005905" y="294662"/>
                  <a:pt x="1045452" y="305630"/>
                  <a:pt x="940526" y="296091"/>
                </a:cubicBezTo>
                <a:cubicBezTo>
                  <a:pt x="915676" y="291121"/>
                  <a:pt x="886738" y="286051"/>
                  <a:pt x="862149" y="278674"/>
                </a:cubicBezTo>
                <a:cubicBezTo>
                  <a:pt x="844564" y="273399"/>
                  <a:pt x="827315" y="267063"/>
                  <a:pt x="809898" y="261257"/>
                </a:cubicBezTo>
                <a:lnTo>
                  <a:pt x="783772" y="252548"/>
                </a:lnTo>
                <a:lnTo>
                  <a:pt x="757646" y="243840"/>
                </a:lnTo>
                <a:cubicBezTo>
                  <a:pt x="726235" y="222899"/>
                  <a:pt x="703128" y="209960"/>
                  <a:pt x="679269" y="174171"/>
                </a:cubicBezTo>
                <a:cubicBezTo>
                  <a:pt x="665310" y="153232"/>
                  <a:pt x="640142" y="111779"/>
                  <a:pt x="618309" y="104502"/>
                </a:cubicBezTo>
                <a:lnTo>
                  <a:pt x="592183" y="95794"/>
                </a:lnTo>
                <a:cubicBezTo>
                  <a:pt x="583475" y="89988"/>
                  <a:pt x="574004" y="85188"/>
                  <a:pt x="566058" y="78377"/>
                </a:cubicBezTo>
                <a:lnTo>
                  <a:pt x="496389" y="0"/>
                </a:lnTo>
                <a:close/>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647611" y="4232364"/>
            <a:ext cx="322218" cy="348343"/>
          </a:xfrm>
          <a:custGeom>
            <a:avLst/>
            <a:gdLst>
              <a:gd name="connsiteX0" fmla="*/ 52252 w 322218"/>
              <a:gd name="connsiteY0" fmla="*/ 60960 h 348343"/>
              <a:gd name="connsiteX1" fmla="*/ 43543 w 322218"/>
              <a:gd name="connsiteY1" fmla="*/ 130629 h 348343"/>
              <a:gd name="connsiteX2" fmla="*/ 26126 w 322218"/>
              <a:gd name="connsiteY2" fmla="*/ 156755 h 348343"/>
              <a:gd name="connsiteX3" fmla="*/ 0 w 322218"/>
              <a:gd name="connsiteY3" fmla="*/ 243840 h 348343"/>
              <a:gd name="connsiteX4" fmla="*/ 8709 w 322218"/>
              <a:gd name="connsiteY4" fmla="*/ 322218 h 348343"/>
              <a:gd name="connsiteX5" fmla="*/ 95795 w 322218"/>
              <a:gd name="connsiteY5" fmla="*/ 348343 h 348343"/>
              <a:gd name="connsiteX6" fmla="*/ 243840 w 322218"/>
              <a:gd name="connsiteY6" fmla="*/ 339635 h 348343"/>
              <a:gd name="connsiteX7" fmla="*/ 269966 w 322218"/>
              <a:gd name="connsiteY7" fmla="*/ 330926 h 348343"/>
              <a:gd name="connsiteX8" fmla="*/ 313509 w 322218"/>
              <a:gd name="connsiteY8" fmla="*/ 252549 h 348343"/>
              <a:gd name="connsiteX9" fmla="*/ 322218 w 322218"/>
              <a:gd name="connsiteY9" fmla="*/ 217715 h 348343"/>
              <a:gd name="connsiteX10" fmla="*/ 313509 w 322218"/>
              <a:gd name="connsiteY10" fmla="*/ 148046 h 348343"/>
              <a:gd name="connsiteX11" fmla="*/ 304800 w 322218"/>
              <a:gd name="connsiteY11" fmla="*/ 121920 h 348343"/>
              <a:gd name="connsiteX12" fmla="*/ 278675 w 322218"/>
              <a:gd name="connsiteY12" fmla="*/ 104503 h 348343"/>
              <a:gd name="connsiteX13" fmla="*/ 243840 w 322218"/>
              <a:gd name="connsiteY13" fmla="*/ 60960 h 348343"/>
              <a:gd name="connsiteX14" fmla="*/ 217715 w 322218"/>
              <a:gd name="connsiteY14" fmla="*/ 43543 h 348343"/>
              <a:gd name="connsiteX15" fmla="*/ 174172 w 322218"/>
              <a:gd name="connsiteY15" fmla="*/ 0 h 348343"/>
              <a:gd name="connsiteX16" fmla="*/ 87086 w 322218"/>
              <a:gd name="connsiteY16" fmla="*/ 34835 h 348343"/>
              <a:gd name="connsiteX17" fmla="*/ 52252 w 322218"/>
              <a:gd name="connsiteY17" fmla="*/ 60960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218" h="348343">
                <a:moveTo>
                  <a:pt x="52252" y="60960"/>
                </a:moveTo>
                <a:cubicBezTo>
                  <a:pt x="44995" y="76926"/>
                  <a:pt x="49701" y="108050"/>
                  <a:pt x="43543" y="130629"/>
                </a:cubicBezTo>
                <a:cubicBezTo>
                  <a:pt x="40789" y="140727"/>
                  <a:pt x="30377" y="147191"/>
                  <a:pt x="26126" y="156755"/>
                </a:cubicBezTo>
                <a:cubicBezTo>
                  <a:pt x="14012" y="184012"/>
                  <a:pt x="7238" y="214891"/>
                  <a:pt x="0" y="243840"/>
                </a:cubicBezTo>
                <a:cubicBezTo>
                  <a:pt x="2903" y="269966"/>
                  <a:pt x="-5404" y="300041"/>
                  <a:pt x="8709" y="322218"/>
                </a:cubicBezTo>
                <a:cubicBezTo>
                  <a:pt x="12721" y="328523"/>
                  <a:pt x="82000" y="344895"/>
                  <a:pt x="95795" y="348343"/>
                </a:cubicBezTo>
                <a:cubicBezTo>
                  <a:pt x="145143" y="345440"/>
                  <a:pt x="194652" y="344554"/>
                  <a:pt x="243840" y="339635"/>
                </a:cubicBezTo>
                <a:cubicBezTo>
                  <a:pt x="252974" y="338722"/>
                  <a:pt x="263475" y="337417"/>
                  <a:pt x="269966" y="330926"/>
                </a:cubicBezTo>
                <a:cubicBezTo>
                  <a:pt x="294916" y="305976"/>
                  <a:pt x="304748" y="283211"/>
                  <a:pt x="313509" y="252549"/>
                </a:cubicBezTo>
                <a:cubicBezTo>
                  <a:pt x="316797" y="241041"/>
                  <a:pt x="319315" y="229326"/>
                  <a:pt x="322218" y="217715"/>
                </a:cubicBezTo>
                <a:cubicBezTo>
                  <a:pt x="319315" y="194492"/>
                  <a:pt x="317696" y="171072"/>
                  <a:pt x="313509" y="148046"/>
                </a:cubicBezTo>
                <a:cubicBezTo>
                  <a:pt x="311867" y="139014"/>
                  <a:pt x="310535" y="129088"/>
                  <a:pt x="304800" y="121920"/>
                </a:cubicBezTo>
                <a:cubicBezTo>
                  <a:pt x="298262" y="113747"/>
                  <a:pt x="287383" y="110309"/>
                  <a:pt x="278675" y="104503"/>
                </a:cubicBezTo>
                <a:cubicBezTo>
                  <a:pt x="265742" y="85104"/>
                  <a:pt x="261568" y="75142"/>
                  <a:pt x="243840" y="60960"/>
                </a:cubicBezTo>
                <a:cubicBezTo>
                  <a:pt x="235667" y="54422"/>
                  <a:pt x="225592" y="50435"/>
                  <a:pt x="217715" y="43543"/>
                </a:cubicBezTo>
                <a:cubicBezTo>
                  <a:pt x="202267" y="30026"/>
                  <a:pt x="174172" y="0"/>
                  <a:pt x="174172" y="0"/>
                </a:cubicBezTo>
                <a:cubicBezTo>
                  <a:pt x="84742" y="11179"/>
                  <a:pt x="121678" y="-11288"/>
                  <a:pt x="87086" y="34835"/>
                </a:cubicBezTo>
                <a:cubicBezTo>
                  <a:pt x="84623" y="38119"/>
                  <a:pt x="59509" y="44994"/>
                  <a:pt x="52252" y="60960"/>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3827699" y="3570513"/>
            <a:ext cx="322218" cy="348343"/>
          </a:xfrm>
          <a:custGeom>
            <a:avLst/>
            <a:gdLst>
              <a:gd name="connsiteX0" fmla="*/ 52252 w 322218"/>
              <a:gd name="connsiteY0" fmla="*/ 60960 h 348343"/>
              <a:gd name="connsiteX1" fmla="*/ 43543 w 322218"/>
              <a:gd name="connsiteY1" fmla="*/ 130629 h 348343"/>
              <a:gd name="connsiteX2" fmla="*/ 26126 w 322218"/>
              <a:gd name="connsiteY2" fmla="*/ 156755 h 348343"/>
              <a:gd name="connsiteX3" fmla="*/ 0 w 322218"/>
              <a:gd name="connsiteY3" fmla="*/ 243840 h 348343"/>
              <a:gd name="connsiteX4" fmla="*/ 8709 w 322218"/>
              <a:gd name="connsiteY4" fmla="*/ 322218 h 348343"/>
              <a:gd name="connsiteX5" fmla="*/ 95795 w 322218"/>
              <a:gd name="connsiteY5" fmla="*/ 348343 h 348343"/>
              <a:gd name="connsiteX6" fmla="*/ 243840 w 322218"/>
              <a:gd name="connsiteY6" fmla="*/ 339635 h 348343"/>
              <a:gd name="connsiteX7" fmla="*/ 269966 w 322218"/>
              <a:gd name="connsiteY7" fmla="*/ 330926 h 348343"/>
              <a:gd name="connsiteX8" fmla="*/ 313509 w 322218"/>
              <a:gd name="connsiteY8" fmla="*/ 252549 h 348343"/>
              <a:gd name="connsiteX9" fmla="*/ 322218 w 322218"/>
              <a:gd name="connsiteY9" fmla="*/ 217715 h 348343"/>
              <a:gd name="connsiteX10" fmla="*/ 313509 w 322218"/>
              <a:gd name="connsiteY10" fmla="*/ 148046 h 348343"/>
              <a:gd name="connsiteX11" fmla="*/ 304800 w 322218"/>
              <a:gd name="connsiteY11" fmla="*/ 121920 h 348343"/>
              <a:gd name="connsiteX12" fmla="*/ 278675 w 322218"/>
              <a:gd name="connsiteY12" fmla="*/ 104503 h 348343"/>
              <a:gd name="connsiteX13" fmla="*/ 243840 w 322218"/>
              <a:gd name="connsiteY13" fmla="*/ 60960 h 348343"/>
              <a:gd name="connsiteX14" fmla="*/ 217715 w 322218"/>
              <a:gd name="connsiteY14" fmla="*/ 43543 h 348343"/>
              <a:gd name="connsiteX15" fmla="*/ 174172 w 322218"/>
              <a:gd name="connsiteY15" fmla="*/ 0 h 348343"/>
              <a:gd name="connsiteX16" fmla="*/ 87086 w 322218"/>
              <a:gd name="connsiteY16" fmla="*/ 34835 h 348343"/>
              <a:gd name="connsiteX17" fmla="*/ 52252 w 322218"/>
              <a:gd name="connsiteY17" fmla="*/ 60960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218" h="348343">
                <a:moveTo>
                  <a:pt x="52252" y="60960"/>
                </a:moveTo>
                <a:cubicBezTo>
                  <a:pt x="44995" y="76926"/>
                  <a:pt x="49701" y="108050"/>
                  <a:pt x="43543" y="130629"/>
                </a:cubicBezTo>
                <a:cubicBezTo>
                  <a:pt x="40789" y="140727"/>
                  <a:pt x="30377" y="147191"/>
                  <a:pt x="26126" y="156755"/>
                </a:cubicBezTo>
                <a:cubicBezTo>
                  <a:pt x="14012" y="184012"/>
                  <a:pt x="7238" y="214891"/>
                  <a:pt x="0" y="243840"/>
                </a:cubicBezTo>
                <a:cubicBezTo>
                  <a:pt x="2903" y="269966"/>
                  <a:pt x="-5404" y="300041"/>
                  <a:pt x="8709" y="322218"/>
                </a:cubicBezTo>
                <a:cubicBezTo>
                  <a:pt x="12721" y="328523"/>
                  <a:pt x="82000" y="344895"/>
                  <a:pt x="95795" y="348343"/>
                </a:cubicBezTo>
                <a:cubicBezTo>
                  <a:pt x="145143" y="345440"/>
                  <a:pt x="194652" y="344554"/>
                  <a:pt x="243840" y="339635"/>
                </a:cubicBezTo>
                <a:cubicBezTo>
                  <a:pt x="252974" y="338722"/>
                  <a:pt x="263475" y="337417"/>
                  <a:pt x="269966" y="330926"/>
                </a:cubicBezTo>
                <a:cubicBezTo>
                  <a:pt x="294916" y="305976"/>
                  <a:pt x="304748" y="283211"/>
                  <a:pt x="313509" y="252549"/>
                </a:cubicBezTo>
                <a:cubicBezTo>
                  <a:pt x="316797" y="241041"/>
                  <a:pt x="319315" y="229326"/>
                  <a:pt x="322218" y="217715"/>
                </a:cubicBezTo>
                <a:cubicBezTo>
                  <a:pt x="319315" y="194492"/>
                  <a:pt x="317696" y="171072"/>
                  <a:pt x="313509" y="148046"/>
                </a:cubicBezTo>
                <a:cubicBezTo>
                  <a:pt x="311867" y="139014"/>
                  <a:pt x="310535" y="129088"/>
                  <a:pt x="304800" y="121920"/>
                </a:cubicBezTo>
                <a:cubicBezTo>
                  <a:pt x="298262" y="113747"/>
                  <a:pt x="287383" y="110309"/>
                  <a:pt x="278675" y="104503"/>
                </a:cubicBezTo>
                <a:cubicBezTo>
                  <a:pt x="265742" y="85104"/>
                  <a:pt x="261568" y="75142"/>
                  <a:pt x="243840" y="60960"/>
                </a:cubicBezTo>
                <a:cubicBezTo>
                  <a:pt x="235667" y="54422"/>
                  <a:pt x="225592" y="50435"/>
                  <a:pt x="217715" y="43543"/>
                </a:cubicBezTo>
                <a:cubicBezTo>
                  <a:pt x="202267" y="30026"/>
                  <a:pt x="174172" y="0"/>
                  <a:pt x="174172" y="0"/>
                </a:cubicBezTo>
                <a:cubicBezTo>
                  <a:pt x="84742" y="11179"/>
                  <a:pt x="121678" y="-11288"/>
                  <a:pt x="87086" y="34835"/>
                </a:cubicBezTo>
                <a:cubicBezTo>
                  <a:pt x="84623" y="38119"/>
                  <a:pt x="59509" y="44994"/>
                  <a:pt x="52252" y="60960"/>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57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smtClean="0">
                <a:solidFill>
                  <a:schemeClr val="bg1"/>
                </a:solidFill>
              </a:rPr>
              <a:t>Word2Vec</a:t>
            </a:r>
            <a:endParaRPr lang="en-US" dirty="0">
              <a:solidFill>
                <a:schemeClr val="bg1"/>
              </a:solidFill>
            </a:endParaRPr>
          </a:p>
        </p:txBody>
      </p:sp>
      <p:sp>
        <p:nvSpPr>
          <p:cNvPr id="2" name="Slide Number Placeholder 1"/>
          <p:cNvSpPr>
            <a:spLocks noGrp="1"/>
          </p:cNvSpPr>
          <p:nvPr>
            <p:ph type="sldNum" sz="quarter" idx="12"/>
          </p:nvPr>
        </p:nvSpPr>
        <p:spPr/>
        <p:txBody>
          <a:bodyPr/>
          <a:lstStyle/>
          <a:p>
            <a:fld id="{82347E91-6F59-4549-8101-DA6AD817E647}" type="slidenum">
              <a:rPr lang="en-US" smtClean="0"/>
              <a:t>45</a:t>
            </a:fld>
            <a:endParaRPr lang="en-US"/>
          </a:p>
        </p:txBody>
      </p:sp>
      <p:sp>
        <p:nvSpPr>
          <p:cNvPr id="16" name="Content Placeholder 2"/>
          <p:cNvSpPr txBox="1">
            <a:spLocks/>
          </p:cNvSpPr>
          <p:nvPr/>
        </p:nvSpPr>
        <p:spPr>
          <a:xfrm>
            <a:off x="712339" y="1013329"/>
            <a:ext cx="10515600" cy="23682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600" b="1" smtClean="0"/>
              <a:t>Input: </a:t>
            </a:r>
            <a:r>
              <a:rPr lang="en-US" sz="3600" smtClean="0"/>
              <a:t>Wikipedia corpus</a:t>
            </a:r>
          </a:p>
          <a:p>
            <a:r>
              <a:rPr lang="en-US" sz="3600" b="1" smtClean="0"/>
              <a:t>Dimension:</a:t>
            </a:r>
            <a:r>
              <a:rPr lang="en-US" sz="3600" smtClean="0"/>
              <a:t> 200</a:t>
            </a:r>
          </a:p>
          <a:p>
            <a:r>
              <a:rPr lang="en-US" sz="3600" b="1" smtClean="0"/>
              <a:t>Output (CBoW): </a:t>
            </a:r>
            <a:r>
              <a:rPr lang="en-US" sz="3600" smtClean="0"/>
              <a:t>The model predicts the current word from a window of surrounding context words</a:t>
            </a:r>
          </a:p>
          <a:p>
            <a:r>
              <a:rPr lang="en-US" sz="3600" b="1" smtClean="0"/>
              <a:t>Output (CSG): </a:t>
            </a:r>
            <a:r>
              <a:rPr lang="en-US" sz="3600" smtClean="0"/>
              <a:t>The model uses the current word to predict the surrounding window of context words</a:t>
            </a:r>
          </a:p>
          <a:p>
            <a:endParaRPr lang="en-US" dirty="0" smtClean="0"/>
          </a:p>
        </p:txBody>
      </p:sp>
    </p:spTree>
    <p:extLst>
      <p:ext uri="{BB962C8B-B14F-4D97-AF65-F5344CB8AC3E}">
        <p14:creationId xmlns:p14="http://schemas.microsoft.com/office/powerpoint/2010/main" val="1415515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smtClean="0">
                <a:solidFill>
                  <a:schemeClr val="bg1"/>
                </a:solidFill>
              </a:rPr>
              <a:t>Word2Vec</a:t>
            </a:r>
            <a:endParaRPr lang="en-US" dirty="0">
              <a:solidFill>
                <a:schemeClr val="bg1"/>
              </a:solidFill>
            </a:endParaRPr>
          </a:p>
        </p:txBody>
      </p:sp>
      <p:sp>
        <p:nvSpPr>
          <p:cNvPr id="96" name="Content Placeholder 2"/>
          <p:cNvSpPr>
            <a:spLocks noGrp="1"/>
          </p:cNvSpPr>
          <p:nvPr>
            <p:ph idx="1"/>
          </p:nvPr>
        </p:nvSpPr>
        <p:spPr>
          <a:xfrm>
            <a:off x="712339" y="1013329"/>
            <a:ext cx="10515600" cy="2368225"/>
          </a:xfrm>
        </p:spPr>
        <p:txBody>
          <a:bodyPr>
            <a:normAutofit fontScale="77500" lnSpcReduction="20000"/>
          </a:bodyPr>
          <a:lstStyle/>
          <a:p>
            <a:r>
              <a:rPr lang="en-US" sz="3600" b="1" dirty="0" smtClean="0"/>
              <a:t>Input: </a:t>
            </a:r>
            <a:r>
              <a:rPr lang="en-US" sz="3600" dirty="0" smtClean="0"/>
              <a:t>Wikipedia corpus</a:t>
            </a:r>
          </a:p>
          <a:p>
            <a:r>
              <a:rPr lang="en-US" sz="3600" b="1" dirty="0" smtClean="0"/>
              <a:t>Dimension:</a:t>
            </a:r>
            <a:r>
              <a:rPr lang="en-US" sz="3600" dirty="0" smtClean="0"/>
              <a:t> 200</a:t>
            </a:r>
          </a:p>
          <a:p>
            <a:r>
              <a:rPr lang="en-US" sz="3600" b="1" dirty="0" smtClean="0"/>
              <a:t>Output (</a:t>
            </a:r>
            <a:r>
              <a:rPr lang="en-US" sz="3600" b="1" dirty="0" err="1" smtClean="0"/>
              <a:t>CBoW</a:t>
            </a:r>
            <a:r>
              <a:rPr lang="en-US" sz="3600" b="1" dirty="0" smtClean="0"/>
              <a:t>): </a:t>
            </a:r>
            <a:r>
              <a:rPr lang="en-US" sz="3600" dirty="0" smtClean="0"/>
              <a:t>T</a:t>
            </a:r>
            <a:r>
              <a:rPr lang="en-US" sz="3600" dirty="0" smtClean="0"/>
              <a:t>he </a:t>
            </a:r>
            <a:r>
              <a:rPr lang="en-US" sz="3600" dirty="0"/>
              <a:t>model predicts the current word from a window of surrounding context </a:t>
            </a:r>
            <a:r>
              <a:rPr lang="en-US" sz="3600" dirty="0" smtClean="0"/>
              <a:t>words</a:t>
            </a:r>
          </a:p>
          <a:p>
            <a:r>
              <a:rPr lang="en-US" sz="3600" b="1" dirty="0"/>
              <a:t>Output (</a:t>
            </a:r>
            <a:r>
              <a:rPr lang="en-US" sz="3600" b="1" dirty="0" smtClean="0"/>
              <a:t>CSG): </a:t>
            </a:r>
            <a:r>
              <a:rPr lang="en-US" sz="3600" dirty="0" smtClean="0"/>
              <a:t>The</a:t>
            </a:r>
            <a:r>
              <a:rPr lang="en-US" sz="3600" dirty="0"/>
              <a:t> </a:t>
            </a:r>
            <a:r>
              <a:rPr lang="en-US" sz="3600" dirty="0" smtClean="0"/>
              <a:t>model </a:t>
            </a:r>
            <a:r>
              <a:rPr lang="en-US" sz="3600" dirty="0"/>
              <a:t>uses the current word to predict the surrounding window of context words</a:t>
            </a:r>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46</a:t>
            </a:fld>
            <a:endParaRPr lang="en-US"/>
          </a:p>
        </p:txBody>
      </p:sp>
      <p:pic>
        <p:nvPicPr>
          <p:cNvPr id="5" name="Picture 4"/>
          <p:cNvPicPr>
            <a:picLocks noChangeAspect="1"/>
          </p:cNvPicPr>
          <p:nvPr/>
        </p:nvPicPr>
        <p:blipFill>
          <a:blip r:embed="rId3"/>
          <a:stretch>
            <a:fillRect/>
          </a:stretch>
        </p:blipFill>
        <p:spPr>
          <a:xfrm>
            <a:off x="1460969" y="3480482"/>
            <a:ext cx="3415861" cy="2979422"/>
          </a:xfrm>
          <a:prstGeom prst="rect">
            <a:avLst/>
          </a:prstGeom>
        </p:spPr>
      </p:pic>
      <p:sp>
        <p:nvSpPr>
          <p:cNvPr id="3" name="Rectangle 2"/>
          <p:cNvSpPr/>
          <p:nvPr/>
        </p:nvSpPr>
        <p:spPr>
          <a:xfrm>
            <a:off x="856439" y="6459904"/>
            <a:ext cx="4679423" cy="369332"/>
          </a:xfrm>
          <a:prstGeom prst="rect">
            <a:avLst/>
          </a:prstGeom>
        </p:spPr>
        <p:txBody>
          <a:bodyPr wrap="none">
            <a:spAutoFit/>
          </a:bodyPr>
          <a:lstStyle/>
          <a:p>
            <a:r>
              <a:rPr lang="en-US" dirty="0" smtClean="0"/>
              <a:t>Examples from: http</a:t>
            </a:r>
            <a:r>
              <a:rPr lang="en-US" dirty="0"/>
              <a:t>://projector.tensorflow.org/</a:t>
            </a:r>
          </a:p>
        </p:txBody>
      </p:sp>
    </p:spTree>
    <p:extLst>
      <p:ext uri="{BB962C8B-B14F-4D97-AF65-F5344CB8AC3E}">
        <p14:creationId xmlns:p14="http://schemas.microsoft.com/office/powerpoint/2010/main" val="7864087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smtClean="0">
                <a:solidFill>
                  <a:schemeClr val="bg1"/>
                </a:solidFill>
              </a:rPr>
              <a:t>Word2Vec</a:t>
            </a:r>
            <a:endParaRPr lang="en-US" dirty="0">
              <a:solidFill>
                <a:schemeClr val="bg1"/>
              </a:solidFill>
            </a:endParaRPr>
          </a:p>
        </p:txBody>
      </p:sp>
      <p:sp>
        <p:nvSpPr>
          <p:cNvPr id="96" name="Content Placeholder 2"/>
          <p:cNvSpPr>
            <a:spLocks noGrp="1"/>
          </p:cNvSpPr>
          <p:nvPr>
            <p:ph idx="1"/>
          </p:nvPr>
        </p:nvSpPr>
        <p:spPr>
          <a:xfrm>
            <a:off x="712339" y="1013329"/>
            <a:ext cx="10515600" cy="2368225"/>
          </a:xfrm>
        </p:spPr>
        <p:txBody>
          <a:bodyPr>
            <a:normAutofit fontScale="77500" lnSpcReduction="20000"/>
          </a:bodyPr>
          <a:lstStyle/>
          <a:p>
            <a:r>
              <a:rPr lang="en-US" sz="3600" b="1" dirty="0" smtClean="0"/>
              <a:t>Input: </a:t>
            </a:r>
            <a:r>
              <a:rPr lang="en-US" sz="3600" dirty="0" smtClean="0"/>
              <a:t>Wikipedia corpus</a:t>
            </a:r>
          </a:p>
          <a:p>
            <a:r>
              <a:rPr lang="en-US" sz="3600" b="1" dirty="0" smtClean="0"/>
              <a:t>Dimension:</a:t>
            </a:r>
            <a:r>
              <a:rPr lang="en-US" sz="3600" dirty="0" smtClean="0"/>
              <a:t> 200</a:t>
            </a:r>
          </a:p>
          <a:p>
            <a:r>
              <a:rPr lang="en-US" sz="3600" b="1" dirty="0" smtClean="0"/>
              <a:t>Output (</a:t>
            </a:r>
            <a:r>
              <a:rPr lang="en-US" sz="3600" b="1" dirty="0" err="1" smtClean="0"/>
              <a:t>CBoW</a:t>
            </a:r>
            <a:r>
              <a:rPr lang="en-US" sz="3600" b="1" dirty="0" smtClean="0"/>
              <a:t>): </a:t>
            </a:r>
            <a:r>
              <a:rPr lang="en-US" sz="3600" dirty="0" smtClean="0"/>
              <a:t>T</a:t>
            </a:r>
            <a:r>
              <a:rPr lang="en-US" sz="3600" dirty="0" smtClean="0"/>
              <a:t>he </a:t>
            </a:r>
            <a:r>
              <a:rPr lang="en-US" sz="3600" dirty="0"/>
              <a:t>model predicts the current word from a window of surrounding context </a:t>
            </a:r>
            <a:r>
              <a:rPr lang="en-US" sz="3600" dirty="0" smtClean="0"/>
              <a:t>words</a:t>
            </a:r>
          </a:p>
          <a:p>
            <a:r>
              <a:rPr lang="en-US" sz="3600" b="1" dirty="0"/>
              <a:t>Output (</a:t>
            </a:r>
            <a:r>
              <a:rPr lang="en-US" sz="3600" b="1" dirty="0" smtClean="0"/>
              <a:t>CSG): </a:t>
            </a:r>
            <a:r>
              <a:rPr lang="en-US" sz="3600" dirty="0" smtClean="0"/>
              <a:t>The</a:t>
            </a:r>
            <a:r>
              <a:rPr lang="en-US" sz="3600" dirty="0"/>
              <a:t> </a:t>
            </a:r>
            <a:r>
              <a:rPr lang="en-US" sz="3600" dirty="0" smtClean="0"/>
              <a:t>model </a:t>
            </a:r>
            <a:r>
              <a:rPr lang="en-US" sz="3600" dirty="0"/>
              <a:t>uses the current word to predict the surrounding window of context words</a:t>
            </a:r>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47</a:t>
            </a:fld>
            <a:endParaRPr lang="en-US"/>
          </a:p>
        </p:txBody>
      </p:sp>
      <p:pic>
        <p:nvPicPr>
          <p:cNvPr id="5" name="Picture 4"/>
          <p:cNvPicPr>
            <a:picLocks noChangeAspect="1"/>
          </p:cNvPicPr>
          <p:nvPr/>
        </p:nvPicPr>
        <p:blipFill>
          <a:blip r:embed="rId3"/>
          <a:stretch>
            <a:fillRect/>
          </a:stretch>
        </p:blipFill>
        <p:spPr>
          <a:xfrm>
            <a:off x="1460969" y="3480482"/>
            <a:ext cx="3415861" cy="2979422"/>
          </a:xfrm>
          <a:prstGeom prst="rect">
            <a:avLst/>
          </a:prstGeom>
        </p:spPr>
      </p:pic>
      <p:sp>
        <p:nvSpPr>
          <p:cNvPr id="3" name="Rectangle 2"/>
          <p:cNvSpPr/>
          <p:nvPr/>
        </p:nvSpPr>
        <p:spPr>
          <a:xfrm>
            <a:off x="856439" y="6459904"/>
            <a:ext cx="4679423" cy="369332"/>
          </a:xfrm>
          <a:prstGeom prst="rect">
            <a:avLst/>
          </a:prstGeom>
        </p:spPr>
        <p:txBody>
          <a:bodyPr wrap="none">
            <a:spAutoFit/>
          </a:bodyPr>
          <a:lstStyle/>
          <a:p>
            <a:r>
              <a:rPr lang="en-US" dirty="0" smtClean="0"/>
              <a:t>Examples from: http</a:t>
            </a:r>
            <a:r>
              <a:rPr lang="en-US" dirty="0"/>
              <a:t>://projector.tensorflow.org/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0738"/>
            <a:ext cx="4952999" cy="2896427"/>
          </a:xfrm>
          <a:prstGeom prst="rect">
            <a:avLst/>
          </a:prstGeom>
        </p:spPr>
      </p:pic>
    </p:spTree>
    <p:extLst>
      <p:ext uri="{BB962C8B-B14F-4D97-AF65-F5344CB8AC3E}">
        <p14:creationId xmlns:p14="http://schemas.microsoft.com/office/powerpoint/2010/main" val="1901395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smtClean="0">
                <a:solidFill>
                  <a:schemeClr val="bg1"/>
                </a:solidFill>
              </a:rPr>
              <a:t>BERT</a:t>
            </a:r>
            <a:endParaRPr lang="en-US" dirty="0">
              <a:solidFill>
                <a:schemeClr val="bg1"/>
              </a:solidFill>
            </a:endParaRPr>
          </a:p>
        </p:txBody>
      </p:sp>
      <p:sp>
        <p:nvSpPr>
          <p:cNvPr id="96" name="Content Placeholder 2"/>
          <p:cNvSpPr>
            <a:spLocks noGrp="1"/>
          </p:cNvSpPr>
          <p:nvPr>
            <p:ph idx="1"/>
          </p:nvPr>
        </p:nvSpPr>
        <p:spPr>
          <a:xfrm>
            <a:off x="712339" y="1013329"/>
            <a:ext cx="10515600" cy="2368225"/>
          </a:xfrm>
        </p:spPr>
        <p:txBody>
          <a:bodyPr>
            <a:normAutofit/>
          </a:bodyPr>
          <a:lstStyle/>
          <a:p>
            <a:r>
              <a:rPr lang="en-US" sz="3600" b="1" dirty="0" smtClean="0"/>
              <a:t>Input: </a:t>
            </a:r>
            <a:r>
              <a:rPr lang="en-US" sz="3600" dirty="0" smtClean="0"/>
              <a:t>Wikipedia corpus</a:t>
            </a:r>
          </a:p>
          <a:p>
            <a:r>
              <a:rPr lang="en-US" sz="3600" b="1" dirty="0" smtClean="0"/>
              <a:t>Output</a:t>
            </a:r>
            <a:r>
              <a:rPr lang="en-US" sz="3600" dirty="0" smtClean="0"/>
              <a:t>: Masked words</a:t>
            </a:r>
          </a:p>
          <a:p>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48</a:t>
            </a:fld>
            <a:endParaRPr lang="en-US"/>
          </a:p>
        </p:txBody>
      </p:sp>
    </p:spTree>
    <p:extLst>
      <p:ext uri="{BB962C8B-B14F-4D97-AF65-F5344CB8AC3E}">
        <p14:creationId xmlns:p14="http://schemas.microsoft.com/office/powerpoint/2010/main" val="1069190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smtClean="0">
                <a:solidFill>
                  <a:schemeClr val="bg1"/>
                </a:solidFill>
              </a:rPr>
              <a:t>BERT</a:t>
            </a:r>
            <a:endParaRPr lang="en-US" dirty="0">
              <a:solidFill>
                <a:schemeClr val="bg1"/>
              </a:solidFill>
            </a:endParaRPr>
          </a:p>
        </p:txBody>
      </p:sp>
      <p:sp>
        <p:nvSpPr>
          <p:cNvPr id="96" name="Content Placeholder 2"/>
          <p:cNvSpPr>
            <a:spLocks noGrp="1"/>
          </p:cNvSpPr>
          <p:nvPr>
            <p:ph idx="1"/>
          </p:nvPr>
        </p:nvSpPr>
        <p:spPr>
          <a:xfrm>
            <a:off x="712339" y="1013329"/>
            <a:ext cx="10515600" cy="2368225"/>
          </a:xfrm>
        </p:spPr>
        <p:txBody>
          <a:bodyPr>
            <a:normAutofit/>
          </a:bodyPr>
          <a:lstStyle/>
          <a:p>
            <a:r>
              <a:rPr lang="en-US" sz="3600" b="1" dirty="0" smtClean="0"/>
              <a:t>Input: </a:t>
            </a:r>
            <a:r>
              <a:rPr lang="en-US" sz="3600" dirty="0" smtClean="0"/>
              <a:t>Wikipedia + </a:t>
            </a:r>
            <a:r>
              <a:rPr lang="en-US" sz="3600" dirty="0" err="1" smtClean="0"/>
              <a:t>BookCorpus</a:t>
            </a:r>
            <a:endParaRPr lang="en-US" sz="3600" dirty="0" smtClean="0"/>
          </a:p>
          <a:p>
            <a:r>
              <a:rPr lang="en-US" sz="3600" b="1" dirty="0" smtClean="0"/>
              <a:t>Output</a:t>
            </a:r>
            <a:r>
              <a:rPr lang="en-US" sz="3600" dirty="0" smtClean="0"/>
              <a:t>: Masked words</a:t>
            </a:r>
          </a:p>
          <a:p>
            <a:endParaRPr lang="en-US" sz="3600" dirty="0" smtClean="0"/>
          </a:p>
          <a:p>
            <a:endParaRPr lang="en-US" dirty="0" smtClean="0"/>
          </a:p>
        </p:txBody>
      </p:sp>
      <p:sp>
        <p:nvSpPr>
          <p:cNvPr id="2" name="Slide Number Placeholder 1"/>
          <p:cNvSpPr>
            <a:spLocks noGrp="1"/>
          </p:cNvSpPr>
          <p:nvPr>
            <p:ph type="sldNum" sz="quarter" idx="12"/>
          </p:nvPr>
        </p:nvSpPr>
        <p:spPr/>
        <p:txBody>
          <a:bodyPr/>
          <a:lstStyle/>
          <a:p>
            <a:fld id="{82347E91-6F59-4549-8101-DA6AD817E647}" type="slidenum">
              <a:rPr lang="en-US" smtClean="0"/>
              <a:t>49</a:t>
            </a:fld>
            <a:endParaRPr lang="en-US"/>
          </a:p>
        </p:txBody>
      </p:sp>
      <p:pic>
        <p:nvPicPr>
          <p:cNvPr id="6" name="Picture 5"/>
          <p:cNvPicPr>
            <a:picLocks noChangeAspect="1"/>
          </p:cNvPicPr>
          <p:nvPr/>
        </p:nvPicPr>
        <p:blipFill>
          <a:blip r:embed="rId3"/>
          <a:stretch>
            <a:fillRect/>
          </a:stretch>
        </p:blipFill>
        <p:spPr>
          <a:xfrm>
            <a:off x="361950" y="2463800"/>
            <a:ext cx="11468100" cy="1930400"/>
          </a:xfrm>
          <a:prstGeom prst="rect">
            <a:avLst/>
          </a:prstGeom>
        </p:spPr>
      </p:pic>
    </p:spTree>
    <p:extLst>
      <p:ext uri="{BB962C8B-B14F-4D97-AF65-F5344CB8AC3E}">
        <p14:creationId xmlns:p14="http://schemas.microsoft.com/office/powerpoint/2010/main" val="8850020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sp>
        <p:nvSpPr>
          <p:cNvPr id="96"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In short, </a:t>
            </a:r>
            <a:r>
              <a:rPr lang="en-US" sz="4400" dirty="0" err="1" smtClean="0">
                <a:solidFill>
                  <a:srgbClr val="434343"/>
                </a:solidFill>
                <a:latin typeface="Calibri"/>
                <a:ea typeface="Calibri"/>
                <a:cs typeface="Calibri"/>
              </a:rPr>
              <a:t>embeddings</a:t>
            </a:r>
            <a:r>
              <a:rPr lang="en-US" sz="4400" dirty="0" smtClean="0">
                <a:solidFill>
                  <a:srgbClr val="434343"/>
                </a:solidFill>
                <a:latin typeface="Calibri"/>
                <a:ea typeface="Calibri"/>
                <a:cs typeface="Calibri"/>
              </a:rPr>
              <a:t> maps categorical variables into vectors</a:t>
            </a:r>
            <a:r>
              <a:rPr lang="en-US" sz="4000" dirty="0" smtClean="0">
                <a:solidFill>
                  <a:srgbClr val="434343"/>
                </a:solidFill>
                <a:latin typeface="Calibri"/>
                <a:ea typeface="Calibri"/>
                <a:cs typeface="Calibri"/>
              </a:rPr>
              <a:t> </a:t>
            </a:r>
            <a:endParaRPr lang="en-US" sz="3600" dirty="0" smtClean="0"/>
          </a:p>
          <a:p>
            <a:endParaRPr lang="en-US" dirty="0" smtClean="0"/>
          </a:p>
        </p:txBody>
      </p:sp>
      <p:sp>
        <p:nvSpPr>
          <p:cNvPr id="17" name="TextBox 16"/>
          <p:cNvSpPr txBox="1"/>
          <p:nvPr/>
        </p:nvSpPr>
        <p:spPr>
          <a:xfrm>
            <a:off x="2427175" y="3099576"/>
            <a:ext cx="1861407" cy="830997"/>
          </a:xfrm>
          <a:prstGeom prst="rect">
            <a:avLst/>
          </a:prstGeom>
          <a:noFill/>
        </p:spPr>
        <p:txBody>
          <a:bodyPr wrap="none" rtlCol="0">
            <a:spAutoFit/>
          </a:bodyPr>
          <a:lstStyle/>
          <a:p>
            <a:pPr algn="ctr"/>
            <a:r>
              <a:rPr lang="en-US" sz="2400" b="1" dirty="0" smtClean="0">
                <a:solidFill>
                  <a:schemeClr val="tx1">
                    <a:lumMod val="75000"/>
                    <a:lumOff val="25000"/>
                  </a:schemeClr>
                </a:solidFill>
                <a:latin typeface="Arial" charset="0"/>
                <a:ea typeface="Arial" charset="0"/>
                <a:cs typeface="Arial" charset="0"/>
              </a:rPr>
              <a:t>Categorical</a:t>
            </a:r>
          </a:p>
          <a:p>
            <a:pPr algn="ctr"/>
            <a:r>
              <a:rPr lang="en-US" sz="2400" b="1" dirty="0" smtClean="0">
                <a:solidFill>
                  <a:schemeClr val="tx1">
                    <a:lumMod val="75000"/>
                    <a:lumOff val="25000"/>
                  </a:schemeClr>
                </a:solidFill>
                <a:latin typeface="Arial" charset="0"/>
                <a:ea typeface="Arial" charset="0"/>
                <a:cs typeface="Arial" charset="0"/>
              </a:rPr>
              <a:t>Variable</a:t>
            </a:r>
          </a:p>
        </p:txBody>
      </p:sp>
      <p:grpSp>
        <p:nvGrpSpPr>
          <p:cNvPr id="18" name="Group 17"/>
          <p:cNvGrpSpPr/>
          <p:nvPr/>
        </p:nvGrpSpPr>
        <p:grpSpPr>
          <a:xfrm>
            <a:off x="5516956" y="2810701"/>
            <a:ext cx="1663278" cy="1408751"/>
            <a:chOff x="5516956" y="2810701"/>
            <a:chExt cx="1663278" cy="1408751"/>
          </a:xfrm>
        </p:grpSpPr>
        <p:sp>
          <p:nvSpPr>
            <p:cNvPr id="19" name="Rounded Rectangle 18"/>
            <p:cNvSpPr/>
            <p:nvPr/>
          </p:nvSpPr>
          <p:spPr>
            <a:xfrm>
              <a:off x="5550619" y="2810701"/>
              <a:ext cx="1595953" cy="1408751"/>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p:cNvSpPr txBox="1"/>
            <p:nvPr/>
          </p:nvSpPr>
          <p:spPr>
            <a:xfrm>
              <a:off x="5516956" y="3053411"/>
              <a:ext cx="1663278" cy="923330"/>
            </a:xfrm>
            <a:prstGeom prst="rect">
              <a:avLst/>
            </a:prstGeom>
            <a:noFill/>
          </p:spPr>
          <p:txBody>
            <a:bodyPr wrap="square" rtlCol="0">
              <a:spAutoFit/>
            </a:bodyPr>
            <a:lstStyle/>
            <a:p>
              <a:pPr algn="ctr"/>
              <a:r>
                <a:rPr lang="en-US" sz="5400" dirty="0" smtClean="0"/>
                <a:t>EB</a:t>
              </a:r>
              <a:endParaRPr lang="en-US" sz="5400" dirty="0"/>
            </a:p>
          </p:txBody>
        </p:sp>
      </p:grpSp>
      <p:sp>
        <p:nvSpPr>
          <p:cNvPr id="27" name="TextBox 26"/>
          <p:cNvSpPr txBox="1"/>
          <p:nvPr/>
        </p:nvSpPr>
        <p:spPr>
          <a:xfrm>
            <a:off x="8435197" y="3284241"/>
            <a:ext cx="1126334" cy="461665"/>
          </a:xfrm>
          <a:prstGeom prst="rect">
            <a:avLst/>
          </a:prstGeom>
          <a:noFill/>
        </p:spPr>
        <p:txBody>
          <a:bodyPr wrap="none" rtlCol="0">
            <a:spAutoFit/>
          </a:bodyPr>
          <a:lstStyle/>
          <a:p>
            <a:r>
              <a:rPr lang="en-US" sz="2400" b="1" smtClean="0">
                <a:solidFill>
                  <a:schemeClr val="tx1">
                    <a:lumMod val="75000"/>
                    <a:lumOff val="25000"/>
                  </a:schemeClr>
                </a:solidFill>
                <a:latin typeface="Arial" charset="0"/>
                <a:ea typeface="Arial" charset="0"/>
                <a:cs typeface="Arial" charset="0"/>
              </a:rPr>
              <a:t>Vector</a:t>
            </a:r>
            <a:endParaRPr lang="en-US" sz="2400" b="1" dirty="0" smtClean="0">
              <a:solidFill>
                <a:schemeClr val="tx1">
                  <a:lumMod val="75000"/>
                  <a:lumOff val="25000"/>
                </a:schemeClr>
              </a:solidFill>
              <a:latin typeface="Arial" charset="0"/>
              <a:ea typeface="Arial" charset="0"/>
              <a:cs typeface="Arial" charset="0"/>
            </a:endParaRPr>
          </a:p>
        </p:txBody>
      </p:sp>
      <p:sp>
        <p:nvSpPr>
          <p:cNvPr id="28" name="Right Arrow 27"/>
          <p:cNvSpPr/>
          <p:nvPr/>
        </p:nvSpPr>
        <p:spPr>
          <a:xfrm>
            <a:off x="4481184"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ight Arrow 28"/>
          <p:cNvSpPr/>
          <p:nvPr/>
        </p:nvSpPr>
        <p:spPr>
          <a:xfrm>
            <a:off x="7372836"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2347E91-6F59-4549-8101-DA6AD817E647}" type="slidenum">
              <a:rPr lang="en-US" smtClean="0"/>
              <a:t>5</a:t>
            </a:fld>
            <a:endParaRPr lang="en-US"/>
          </a:p>
        </p:txBody>
      </p:sp>
    </p:spTree>
    <p:extLst>
      <p:ext uri="{BB962C8B-B14F-4D97-AF65-F5344CB8AC3E}">
        <p14:creationId xmlns:p14="http://schemas.microsoft.com/office/powerpoint/2010/main" val="1083271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smtClean="0">
                <a:solidFill>
                  <a:schemeClr val="bg1"/>
                </a:solidFill>
              </a:rPr>
              <a:t>Applications</a:t>
            </a:r>
            <a:endParaRPr lang="en-US" dirty="0">
              <a:solidFill>
                <a:schemeClr val="bg1"/>
              </a:solidFill>
            </a:endParaRPr>
          </a:p>
        </p:txBody>
      </p:sp>
      <p:sp>
        <p:nvSpPr>
          <p:cNvPr id="87" name="Content Placeholder 2"/>
          <p:cNvSpPr>
            <a:spLocks noGrp="1"/>
          </p:cNvSpPr>
          <p:nvPr>
            <p:ph idx="1"/>
          </p:nvPr>
        </p:nvSpPr>
        <p:spPr>
          <a:xfrm>
            <a:off x="712339" y="1013330"/>
            <a:ext cx="10515600" cy="5542016"/>
          </a:xfrm>
        </p:spPr>
        <p:txBody>
          <a:bodyPr>
            <a:normAutofit/>
          </a:bodyPr>
          <a:lstStyle/>
          <a:p>
            <a:r>
              <a:rPr lang="en-US" sz="4400" dirty="0" smtClean="0">
                <a:solidFill>
                  <a:schemeClr val="accent1">
                    <a:lumMod val="75000"/>
                  </a:schemeClr>
                </a:solidFill>
                <a:ea typeface="Calibri"/>
                <a:cs typeface="Calibri"/>
              </a:rPr>
              <a:t>Encoding Categorical Variables</a:t>
            </a:r>
            <a:endParaRPr lang="en-US" sz="11500" dirty="0" smtClean="0">
              <a:solidFill>
                <a:schemeClr val="accent1">
                  <a:lumMod val="75000"/>
                </a:schemeClr>
              </a:solidFill>
              <a:ea typeface="Calibri"/>
              <a:cs typeface="Calibri"/>
            </a:endParaRPr>
          </a:p>
          <a:p>
            <a:r>
              <a:rPr lang="en-US" sz="4400" dirty="0" smtClean="0">
                <a:solidFill>
                  <a:schemeClr val="accent6">
                    <a:lumMod val="75000"/>
                  </a:schemeClr>
                </a:solidFill>
                <a:ea typeface="Calibri"/>
                <a:cs typeface="Calibri"/>
              </a:rPr>
              <a:t>Recommendation Systems</a:t>
            </a:r>
            <a:endParaRPr lang="en-US" sz="11500" dirty="0" smtClean="0">
              <a:solidFill>
                <a:schemeClr val="accent6">
                  <a:lumMod val="75000"/>
                </a:schemeClr>
              </a:solidFill>
              <a:ea typeface="Calibri"/>
              <a:cs typeface="Calibri"/>
            </a:endParaRPr>
          </a:p>
          <a:p>
            <a:r>
              <a:rPr lang="en-US" sz="4400" dirty="0" smtClean="0">
                <a:solidFill>
                  <a:schemeClr val="accent4">
                    <a:lumMod val="75000"/>
                  </a:schemeClr>
                </a:solidFill>
                <a:ea typeface="Calibri"/>
                <a:cs typeface="Calibri"/>
              </a:rPr>
              <a:t>Mapping words into vectors </a:t>
            </a:r>
            <a:endParaRPr lang="en-US" sz="1800" dirty="0" smtClean="0">
              <a:solidFill>
                <a:schemeClr val="accent4">
                  <a:lumMod val="75000"/>
                </a:schemeClr>
              </a:solidFill>
              <a:ea typeface="Calibri"/>
              <a:cs typeface="Calibri"/>
            </a:endParaRPr>
          </a:p>
        </p:txBody>
      </p:sp>
      <p:pic>
        <p:nvPicPr>
          <p:cNvPr id="8" name="Picture 7"/>
          <p:cNvPicPr>
            <a:picLocks noChangeAspect="1"/>
          </p:cNvPicPr>
          <p:nvPr/>
        </p:nvPicPr>
        <p:blipFill>
          <a:blip r:embed="rId3"/>
          <a:stretch>
            <a:fillRect/>
          </a:stretch>
        </p:blipFill>
        <p:spPr>
          <a:xfrm>
            <a:off x="1095429" y="3138650"/>
            <a:ext cx="4030609" cy="3515625"/>
          </a:xfrm>
          <a:prstGeom prst="rect">
            <a:avLst/>
          </a:prstGeom>
        </p:spPr>
      </p:pic>
      <p:grpSp>
        <p:nvGrpSpPr>
          <p:cNvPr id="9" name="Group 8"/>
          <p:cNvGrpSpPr/>
          <p:nvPr/>
        </p:nvGrpSpPr>
        <p:grpSpPr>
          <a:xfrm>
            <a:off x="7921756" y="4038811"/>
            <a:ext cx="3773368" cy="2587501"/>
            <a:chOff x="7889636" y="2253118"/>
            <a:chExt cx="4670881" cy="3202951"/>
          </a:xfrm>
        </p:grpSpPr>
        <p:cxnSp>
          <p:nvCxnSpPr>
            <p:cNvPr id="109" name="Straight Arrow Connector 108"/>
            <p:cNvCxnSpPr/>
            <p:nvPr/>
          </p:nvCxnSpPr>
          <p:spPr>
            <a:xfrm flipV="1">
              <a:off x="10047493" y="2664809"/>
              <a:ext cx="0" cy="2340681"/>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10" name="Straight Arrow Connector 109"/>
            <p:cNvCxnSpPr/>
            <p:nvPr/>
          </p:nvCxnSpPr>
          <p:spPr>
            <a:xfrm>
              <a:off x="8772166" y="3850244"/>
              <a:ext cx="2652047" cy="0"/>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11" name="TextBox 110"/>
            <p:cNvSpPr txBox="1"/>
            <p:nvPr/>
          </p:nvSpPr>
          <p:spPr>
            <a:xfrm>
              <a:off x="9554348" y="2253118"/>
              <a:ext cx="1217558" cy="457179"/>
            </a:xfrm>
            <a:prstGeom prst="rect">
              <a:avLst/>
            </a:prstGeom>
            <a:noFill/>
          </p:spPr>
          <p:txBody>
            <a:bodyPr wrap="none" rtlCol="0">
              <a:spAutoFit/>
            </a:bodyPr>
            <a:lstStyle/>
            <a:p>
              <a:r>
                <a:rPr lang="en-US" b="1" dirty="0" smtClean="0">
                  <a:solidFill>
                    <a:schemeClr val="accent6">
                      <a:lumMod val="75000"/>
                    </a:schemeClr>
                  </a:solidFill>
                </a:rPr>
                <a:t>Children</a:t>
              </a:r>
              <a:endParaRPr lang="en-US" b="1" dirty="0">
                <a:solidFill>
                  <a:schemeClr val="accent6">
                    <a:lumMod val="75000"/>
                  </a:schemeClr>
                </a:solidFill>
              </a:endParaRPr>
            </a:p>
          </p:txBody>
        </p:sp>
        <p:sp>
          <p:nvSpPr>
            <p:cNvPr id="112" name="TextBox 111"/>
            <p:cNvSpPr txBox="1"/>
            <p:nvPr/>
          </p:nvSpPr>
          <p:spPr>
            <a:xfrm>
              <a:off x="9694708" y="4998890"/>
              <a:ext cx="875467" cy="457179"/>
            </a:xfrm>
            <a:prstGeom prst="rect">
              <a:avLst/>
            </a:prstGeom>
            <a:noFill/>
          </p:spPr>
          <p:txBody>
            <a:bodyPr wrap="none" rtlCol="0">
              <a:spAutoFit/>
            </a:bodyPr>
            <a:lstStyle/>
            <a:p>
              <a:r>
                <a:rPr lang="en-US" b="1" smtClean="0">
                  <a:solidFill>
                    <a:schemeClr val="accent6">
                      <a:lumMod val="75000"/>
                    </a:schemeClr>
                  </a:solidFill>
                </a:rPr>
                <a:t>Adult</a:t>
              </a:r>
              <a:endParaRPr lang="en-US" b="1" dirty="0">
                <a:solidFill>
                  <a:schemeClr val="accent6">
                    <a:lumMod val="75000"/>
                  </a:schemeClr>
                </a:solidFill>
              </a:endParaRPr>
            </a:p>
          </p:txBody>
        </p:sp>
        <p:sp>
          <p:nvSpPr>
            <p:cNvPr id="113" name="TextBox 112"/>
            <p:cNvSpPr txBox="1"/>
            <p:nvPr/>
          </p:nvSpPr>
          <p:spPr>
            <a:xfrm>
              <a:off x="11417332" y="3665579"/>
              <a:ext cx="1124297" cy="457179"/>
            </a:xfrm>
            <a:prstGeom prst="rect">
              <a:avLst/>
            </a:prstGeom>
            <a:noFill/>
          </p:spPr>
          <p:txBody>
            <a:bodyPr wrap="none" rtlCol="0">
              <a:spAutoFit/>
            </a:bodyPr>
            <a:lstStyle/>
            <a:p>
              <a:r>
                <a:rPr lang="en-US" b="1" dirty="0" smtClean="0">
                  <a:solidFill>
                    <a:schemeClr val="accent6">
                      <a:lumMod val="75000"/>
                    </a:schemeClr>
                  </a:solidFill>
                </a:rPr>
                <a:t>Fantasy</a:t>
              </a:r>
              <a:endParaRPr lang="en-US" b="1" dirty="0">
                <a:solidFill>
                  <a:schemeClr val="accent6">
                    <a:lumMod val="75000"/>
                  </a:schemeClr>
                </a:solidFill>
              </a:endParaRPr>
            </a:p>
          </p:txBody>
        </p:sp>
        <p:sp>
          <p:nvSpPr>
            <p:cNvPr id="114" name="TextBox 113"/>
            <p:cNvSpPr txBox="1"/>
            <p:nvPr/>
          </p:nvSpPr>
          <p:spPr>
            <a:xfrm>
              <a:off x="7889636" y="3650483"/>
              <a:ext cx="1153266" cy="457179"/>
            </a:xfrm>
            <a:prstGeom prst="rect">
              <a:avLst/>
            </a:prstGeom>
            <a:noFill/>
          </p:spPr>
          <p:txBody>
            <a:bodyPr wrap="none" rtlCol="0">
              <a:spAutoFit/>
            </a:bodyPr>
            <a:lstStyle/>
            <a:p>
              <a:r>
                <a:rPr lang="en-US" b="1" dirty="0" smtClean="0">
                  <a:solidFill>
                    <a:schemeClr val="accent6">
                      <a:lumMod val="75000"/>
                    </a:schemeClr>
                  </a:solidFill>
                </a:rPr>
                <a:t>Realism</a:t>
              </a:r>
              <a:endParaRPr lang="en-US" b="1" dirty="0">
                <a:solidFill>
                  <a:schemeClr val="accent6">
                    <a:lumMod val="75000"/>
                  </a:schemeClr>
                </a:solidFill>
              </a:endParaRPr>
            </a:p>
          </p:txBody>
        </p:sp>
        <p:sp>
          <p:nvSpPr>
            <p:cNvPr id="115" name="TextBox 114"/>
            <p:cNvSpPr txBox="1"/>
            <p:nvPr/>
          </p:nvSpPr>
          <p:spPr>
            <a:xfrm>
              <a:off x="10642665" y="4200197"/>
              <a:ext cx="1917852" cy="419081"/>
            </a:xfrm>
            <a:prstGeom prst="rect">
              <a:avLst/>
            </a:prstGeom>
            <a:noFill/>
          </p:spPr>
          <p:txBody>
            <a:bodyPr wrap="none" rtlCol="0">
              <a:spAutoFit/>
            </a:bodyPr>
            <a:lstStyle/>
            <a:p>
              <a:r>
                <a:rPr lang="en-US" sz="1600">
                  <a:solidFill>
                    <a:schemeClr val="accent6">
                      <a:lumMod val="75000"/>
                    </a:schemeClr>
                  </a:solidFill>
                </a:rPr>
                <a:t>Lord of the rings</a:t>
              </a:r>
              <a:endParaRPr lang="en-US" sz="1600" dirty="0">
                <a:solidFill>
                  <a:schemeClr val="accent6">
                    <a:lumMod val="75000"/>
                  </a:schemeClr>
                </a:solidFill>
              </a:endParaRPr>
            </a:p>
          </p:txBody>
        </p:sp>
        <p:sp>
          <p:nvSpPr>
            <p:cNvPr id="116" name="TextBox 115"/>
            <p:cNvSpPr txBox="1"/>
            <p:nvPr/>
          </p:nvSpPr>
          <p:spPr>
            <a:xfrm>
              <a:off x="10621138" y="2891363"/>
              <a:ext cx="1502263" cy="419081"/>
            </a:xfrm>
            <a:prstGeom prst="rect">
              <a:avLst/>
            </a:prstGeom>
            <a:noFill/>
          </p:spPr>
          <p:txBody>
            <a:bodyPr wrap="none" rtlCol="0">
              <a:spAutoFit/>
            </a:bodyPr>
            <a:lstStyle>
              <a:defPPr>
                <a:defRPr lang="en-US"/>
              </a:defPPr>
              <a:lvl1pPr>
                <a:defRPr sz="1600"/>
              </a:lvl1pPr>
            </a:lstStyle>
            <a:p>
              <a:r>
                <a:rPr lang="en-US" dirty="0">
                  <a:solidFill>
                    <a:schemeClr val="accent6">
                      <a:lumMod val="75000"/>
                    </a:schemeClr>
                  </a:solidFill>
                </a:rPr>
                <a:t>Harry Potter</a:t>
              </a:r>
            </a:p>
          </p:txBody>
        </p:sp>
        <p:sp>
          <p:nvSpPr>
            <p:cNvPr id="117" name="TextBox 116"/>
            <p:cNvSpPr txBox="1"/>
            <p:nvPr/>
          </p:nvSpPr>
          <p:spPr>
            <a:xfrm>
              <a:off x="8813373" y="4630218"/>
              <a:ext cx="1527661" cy="419081"/>
            </a:xfrm>
            <a:prstGeom prst="rect">
              <a:avLst/>
            </a:prstGeom>
            <a:noFill/>
          </p:spPr>
          <p:txBody>
            <a:bodyPr wrap="none" rtlCol="0">
              <a:spAutoFit/>
            </a:bodyPr>
            <a:lstStyle>
              <a:defPPr>
                <a:defRPr lang="en-US"/>
              </a:defPPr>
              <a:lvl1pPr>
                <a:defRPr sz="1600"/>
              </a:lvl1pPr>
            </a:lstStyle>
            <a:p>
              <a:r>
                <a:rPr lang="en-US" dirty="0">
                  <a:solidFill>
                    <a:schemeClr val="accent6">
                      <a:lumMod val="75000"/>
                    </a:schemeClr>
                  </a:solidFill>
                </a:rPr>
                <a:t>Animal Farm</a:t>
              </a:r>
            </a:p>
          </p:txBody>
        </p:sp>
        <p:sp>
          <p:nvSpPr>
            <p:cNvPr id="118" name="TextBox 117"/>
            <p:cNvSpPr txBox="1"/>
            <p:nvPr/>
          </p:nvSpPr>
          <p:spPr>
            <a:xfrm>
              <a:off x="8435197" y="3370804"/>
              <a:ext cx="1946979" cy="419081"/>
            </a:xfrm>
            <a:prstGeom prst="rect">
              <a:avLst/>
            </a:prstGeom>
            <a:noFill/>
          </p:spPr>
          <p:txBody>
            <a:bodyPr wrap="none" rtlCol="0">
              <a:spAutoFit/>
            </a:bodyPr>
            <a:lstStyle>
              <a:defPPr>
                <a:defRPr lang="en-US"/>
              </a:defPPr>
              <a:lvl1pPr>
                <a:defRPr sz="1600"/>
              </a:lvl1pPr>
            </a:lstStyle>
            <a:p>
              <a:r>
                <a:rPr lang="en-US" dirty="0">
                  <a:solidFill>
                    <a:schemeClr val="accent6">
                      <a:lumMod val="75000"/>
                    </a:schemeClr>
                  </a:solidFill>
                </a:rPr>
                <a:t>Sherlock Holmes</a:t>
              </a:r>
            </a:p>
          </p:txBody>
        </p:sp>
      </p:grpSp>
      <p:grpSp>
        <p:nvGrpSpPr>
          <p:cNvPr id="120" name="Group 119"/>
          <p:cNvGrpSpPr/>
          <p:nvPr/>
        </p:nvGrpSpPr>
        <p:grpSpPr>
          <a:xfrm>
            <a:off x="7854280" y="983565"/>
            <a:ext cx="4283073" cy="2587501"/>
            <a:chOff x="7640244" y="2253118"/>
            <a:chExt cx="5301820" cy="3202951"/>
          </a:xfrm>
        </p:grpSpPr>
        <p:cxnSp>
          <p:nvCxnSpPr>
            <p:cNvPr id="121" name="Straight Arrow Connector 120"/>
            <p:cNvCxnSpPr/>
            <p:nvPr/>
          </p:nvCxnSpPr>
          <p:spPr>
            <a:xfrm flipV="1">
              <a:off x="10047493" y="2664809"/>
              <a:ext cx="0" cy="2340681"/>
            </a:xfrm>
            <a:prstGeom prst="straightConnector1">
              <a:avLst/>
            </a:prstGeom>
            <a:ln>
              <a:solidFill>
                <a:schemeClr val="accent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22" name="Straight Arrow Connector 121"/>
            <p:cNvCxnSpPr/>
            <p:nvPr/>
          </p:nvCxnSpPr>
          <p:spPr>
            <a:xfrm>
              <a:off x="8772166" y="3850244"/>
              <a:ext cx="2652047" cy="0"/>
            </a:xfrm>
            <a:prstGeom prst="straightConnector1">
              <a:avLst/>
            </a:prstGeom>
            <a:ln>
              <a:solidFill>
                <a:schemeClr val="accent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23" name="TextBox 122"/>
            <p:cNvSpPr txBox="1"/>
            <p:nvPr/>
          </p:nvSpPr>
          <p:spPr>
            <a:xfrm>
              <a:off x="9554348" y="2253118"/>
              <a:ext cx="923089" cy="457179"/>
            </a:xfrm>
            <a:prstGeom prst="rect">
              <a:avLst/>
            </a:prstGeom>
            <a:noFill/>
          </p:spPr>
          <p:txBody>
            <a:bodyPr wrap="none" rtlCol="0">
              <a:spAutoFit/>
            </a:bodyPr>
            <a:lstStyle/>
            <a:p>
              <a:r>
                <a:rPr lang="en-US" b="1" dirty="0" smtClean="0">
                  <a:solidFill>
                    <a:schemeClr val="accent1">
                      <a:lumMod val="75000"/>
                    </a:schemeClr>
                  </a:solidFill>
                </a:rPr>
                <a:t>North</a:t>
              </a:r>
              <a:endParaRPr lang="en-US" b="1" dirty="0">
                <a:solidFill>
                  <a:schemeClr val="accent1">
                    <a:lumMod val="75000"/>
                  </a:schemeClr>
                </a:solidFill>
              </a:endParaRPr>
            </a:p>
          </p:txBody>
        </p:sp>
        <p:sp>
          <p:nvSpPr>
            <p:cNvPr id="124" name="TextBox 123"/>
            <p:cNvSpPr txBox="1"/>
            <p:nvPr/>
          </p:nvSpPr>
          <p:spPr>
            <a:xfrm>
              <a:off x="9617971" y="4998890"/>
              <a:ext cx="921105" cy="457179"/>
            </a:xfrm>
            <a:prstGeom prst="rect">
              <a:avLst/>
            </a:prstGeom>
            <a:noFill/>
          </p:spPr>
          <p:txBody>
            <a:bodyPr wrap="none" rtlCol="0">
              <a:spAutoFit/>
            </a:bodyPr>
            <a:lstStyle/>
            <a:p>
              <a:r>
                <a:rPr lang="en-US" b="1" smtClean="0">
                  <a:solidFill>
                    <a:schemeClr val="accent1">
                      <a:lumMod val="75000"/>
                    </a:schemeClr>
                  </a:solidFill>
                </a:rPr>
                <a:t>South</a:t>
              </a:r>
              <a:endParaRPr lang="en-US" b="1" dirty="0">
                <a:solidFill>
                  <a:schemeClr val="accent1">
                    <a:lumMod val="75000"/>
                  </a:schemeClr>
                </a:solidFill>
              </a:endParaRPr>
            </a:p>
          </p:txBody>
        </p:sp>
        <p:sp>
          <p:nvSpPr>
            <p:cNvPr id="125" name="TextBox 124"/>
            <p:cNvSpPr txBox="1"/>
            <p:nvPr/>
          </p:nvSpPr>
          <p:spPr>
            <a:xfrm>
              <a:off x="10828164" y="3817461"/>
              <a:ext cx="2113900" cy="457179"/>
            </a:xfrm>
            <a:prstGeom prst="rect">
              <a:avLst/>
            </a:prstGeom>
            <a:noFill/>
          </p:spPr>
          <p:txBody>
            <a:bodyPr wrap="none" rtlCol="0">
              <a:spAutoFit/>
            </a:bodyPr>
            <a:lstStyle/>
            <a:p>
              <a:r>
                <a:rPr lang="en-US" b="1" dirty="0" smtClean="0">
                  <a:solidFill>
                    <a:schemeClr val="accent1">
                      <a:lumMod val="75000"/>
                    </a:schemeClr>
                  </a:solidFill>
                </a:rPr>
                <a:t>More Expensive</a:t>
              </a:r>
              <a:endParaRPr lang="en-US" b="1" dirty="0">
                <a:solidFill>
                  <a:schemeClr val="accent1">
                    <a:lumMod val="75000"/>
                  </a:schemeClr>
                </a:solidFill>
              </a:endParaRPr>
            </a:p>
          </p:txBody>
        </p:sp>
        <p:sp>
          <p:nvSpPr>
            <p:cNvPr id="126" name="TextBox 125"/>
            <p:cNvSpPr txBox="1"/>
            <p:nvPr/>
          </p:nvSpPr>
          <p:spPr>
            <a:xfrm>
              <a:off x="7640244" y="3612114"/>
              <a:ext cx="1212794" cy="457179"/>
            </a:xfrm>
            <a:prstGeom prst="rect">
              <a:avLst/>
            </a:prstGeom>
            <a:noFill/>
          </p:spPr>
          <p:txBody>
            <a:bodyPr wrap="none" rtlCol="0">
              <a:spAutoFit/>
            </a:bodyPr>
            <a:lstStyle/>
            <a:p>
              <a:r>
                <a:rPr lang="en-US" b="1" smtClean="0">
                  <a:solidFill>
                    <a:schemeClr val="accent1">
                      <a:lumMod val="75000"/>
                    </a:schemeClr>
                  </a:solidFill>
                </a:rPr>
                <a:t>Cheaper</a:t>
              </a:r>
              <a:endParaRPr lang="en-US" b="1" dirty="0">
                <a:solidFill>
                  <a:schemeClr val="accent1">
                    <a:lumMod val="75000"/>
                  </a:schemeClr>
                </a:solidFill>
              </a:endParaRPr>
            </a:p>
          </p:txBody>
        </p:sp>
        <p:sp>
          <p:nvSpPr>
            <p:cNvPr id="127" name="TextBox 126"/>
            <p:cNvSpPr txBox="1"/>
            <p:nvPr/>
          </p:nvSpPr>
          <p:spPr>
            <a:xfrm>
              <a:off x="10527559" y="3298522"/>
              <a:ext cx="804032" cy="419081"/>
            </a:xfrm>
            <a:prstGeom prst="rect">
              <a:avLst/>
            </a:prstGeom>
            <a:noFill/>
          </p:spPr>
          <p:txBody>
            <a:bodyPr wrap="none" rtlCol="0">
              <a:spAutoFit/>
            </a:bodyPr>
            <a:lstStyle/>
            <a:p>
              <a:r>
                <a:rPr lang="en-US" sz="1600" smtClean="0">
                  <a:solidFill>
                    <a:schemeClr val="accent1">
                      <a:lumMod val="75000"/>
                    </a:schemeClr>
                  </a:solidFill>
                </a:rPr>
                <a:t>Soma</a:t>
              </a:r>
              <a:endParaRPr lang="en-US" sz="1600" dirty="0">
                <a:solidFill>
                  <a:schemeClr val="accent1">
                    <a:lumMod val="75000"/>
                  </a:schemeClr>
                </a:solidFill>
              </a:endParaRPr>
            </a:p>
          </p:txBody>
        </p:sp>
        <p:sp>
          <p:nvSpPr>
            <p:cNvPr id="128" name="TextBox 127"/>
            <p:cNvSpPr txBox="1"/>
            <p:nvPr/>
          </p:nvSpPr>
          <p:spPr>
            <a:xfrm>
              <a:off x="9451120" y="3890805"/>
              <a:ext cx="700850" cy="419081"/>
            </a:xfrm>
            <a:prstGeom prst="rect">
              <a:avLst/>
            </a:prstGeom>
            <a:noFill/>
          </p:spPr>
          <p:txBody>
            <a:bodyPr wrap="none" rtlCol="0">
              <a:spAutoFit/>
            </a:bodyPr>
            <a:lstStyle>
              <a:defPPr>
                <a:defRPr lang="en-US"/>
              </a:defPPr>
              <a:lvl1pPr>
                <a:defRPr sz="1600"/>
              </a:lvl1pPr>
            </a:lstStyle>
            <a:p>
              <a:r>
                <a:rPr lang="en-US" dirty="0" smtClean="0">
                  <a:solidFill>
                    <a:schemeClr val="accent1">
                      <a:lumMod val="75000"/>
                    </a:schemeClr>
                  </a:solidFill>
                </a:rPr>
                <a:t>Civic</a:t>
              </a:r>
              <a:endParaRPr lang="en-US" dirty="0">
                <a:solidFill>
                  <a:schemeClr val="accent1">
                    <a:lumMod val="75000"/>
                  </a:schemeClr>
                </a:solidFill>
              </a:endParaRPr>
            </a:p>
          </p:txBody>
        </p:sp>
        <p:sp>
          <p:nvSpPr>
            <p:cNvPr id="129" name="TextBox 128"/>
            <p:cNvSpPr txBox="1"/>
            <p:nvPr/>
          </p:nvSpPr>
          <p:spPr>
            <a:xfrm>
              <a:off x="10801132" y="2843489"/>
              <a:ext cx="1180649" cy="419081"/>
            </a:xfrm>
            <a:prstGeom prst="rect">
              <a:avLst/>
            </a:prstGeom>
            <a:noFill/>
          </p:spPr>
          <p:txBody>
            <a:bodyPr wrap="none" rtlCol="0">
              <a:spAutoFit/>
            </a:bodyPr>
            <a:lstStyle>
              <a:defPPr>
                <a:defRPr lang="en-US"/>
              </a:defPPr>
              <a:lvl1pPr>
                <a:defRPr sz="1600"/>
              </a:lvl1pPr>
            </a:lstStyle>
            <a:p>
              <a:r>
                <a:rPr lang="en-US" dirty="0" smtClean="0">
                  <a:solidFill>
                    <a:schemeClr val="accent1">
                      <a:lumMod val="75000"/>
                    </a:schemeClr>
                  </a:solidFill>
                </a:rPr>
                <a:t>Fin. Distr.</a:t>
              </a:r>
              <a:endParaRPr lang="en-US" dirty="0">
                <a:solidFill>
                  <a:schemeClr val="accent1">
                    <a:lumMod val="75000"/>
                  </a:schemeClr>
                </a:solidFill>
              </a:endParaRPr>
            </a:p>
          </p:txBody>
        </p:sp>
        <p:sp>
          <p:nvSpPr>
            <p:cNvPr id="130" name="TextBox 129"/>
            <p:cNvSpPr txBox="1"/>
            <p:nvPr/>
          </p:nvSpPr>
          <p:spPr>
            <a:xfrm>
              <a:off x="8665411" y="3370804"/>
              <a:ext cx="995952" cy="419081"/>
            </a:xfrm>
            <a:prstGeom prst="rect">
              <a:avLst/>
            </a:prstGeom>
            <a:noFill/>
          </p:spPr>
          <p:txBody>
            <a:bodyPr wrap="none" rtlCol="0">
              <a:spAutoFit/>
            </a:bodyPr>
            <a:lstStyle>
              <a:defPPr>
                <a:defRPr lang="en-US"/>
              </a:defPPr>
              <a:lvl1pPr>
                <a:defRPr sz="1600"/>
              </a:lvl1pPr>
            </a:lstStyle>
            <a:p>
              <a:r>
                <a:rPr lang="en-US" smtClean="0">
                  <a:solidFill>
                    <a:schemeClr val="accent1">
                      <a:lumMod val="75000"/>
                    </a:schemeClr>
                  </a:solidFill>
                </a:rPr>
                <a:t>Tenderl</a:t>
              </a:r>
              <a:endParaRPr lang="en-US" dirty="0">
                <a:solidFill>
                  <a:schemeClr val="accent1">
                    <a:lumMod val="75000"/>
                  </a:schemeClr>
                </a:solidFill>
              </a:endParaRPr>
            </a:p>
          </p:txBody>
        </p:sp>
      </p:grpSp>
      <p:sp>
        <p:nvSpPr>
          <p:cNvPr id="2" name="Slide Number Placeholder 1"/>
          <p:cNvSpPr>
            <a:spLocks noGrp="1"/>
          </p:cNvSpPr>
          <p:nvPr>
            <p:ph type="sldNum" sz="quarter" idx="12"/>
          </p:nvPr>
        </p:nvSpPr>
        <p:spPr/>
        <p:txBody>
          <a:bodyPr/>
          <a:lstStyle/>
          <a:p>
            <a:fld id="{82347E91-6F59-4549-8101-DA6AD817E647}" type="slidenum">
              <a:rPr lang="en-US" smtClean="0">
                <a:solidFill>
                  <a:schemeClr val="accent6">
                    <a:lumMod val="75000"/>
                  </a:schemeClr>
                </a:solidFill>
              </a:rPr>
              <a:t>50</a:t>
            </a:fld>
            <a:endParaRPr lang="en-US">
              <a:solidFill>
                <a:schemeClr val="accent6">
                  <a:lumMod val="75000"/>
                </a:schemeClr>
              </a:solidFill>
            </a:endParaRPr>
          </a:p>
        </p:txBody>
      </p:sp>
    </p:spTree>
    <p:extLst>
      <p:ext uri="{BB962C8B-B14F-4D97-AF65-F5344CB8AC3E}">
        <p14:creationId xmlns:p14="http://schemas.microsoft.com/office/powerpoint/2010/main" val="7213127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6"/>
            <a:ext cx="10515600" cy="2864362"/>
          </a:xfrm>
        </p:spPr>
        <p:txBody>
          <a:bodyPr>
            <a:normAutofit/>
          </a:bodyPr>
          <a:lstStyle/>
          <a:p>
            <a:r>
              <a:rPr lang="en-US" dirty="0" smtClean="0"/>
              <a:t>We use </a:t>
            </a:r>
            <a:r>
              <a:rPr lang="en-US" dirty="0" smtClean="0"/>
              <a:t>embedding </a:t>
            </a:r>
            <a:r>
              <a:rPr lang="en-US" dirty="0" smtClean="0"/>
              <a:t>to map categorical variables into a vector</a:t>
            </a:r>
          </a:p>
          <a:p>
            <a:r>
              <a:rPr lang="en-US" dirty="0" smtClean="0"/>
              <a:t>It overcomes the limitations of one-hot encoding</a:t>
            </a:r>
          </a:p>
          <a:p>
            <a:r>
              <a:rPr lang="en-US" dirty="0" smtClean="0"/>
              <a:t>The embedding layer is just a hidden layer</a:t>
            </a:r>
          </a:p>
          <a:p>
            <a:r>
              <a:rPr lang="en-US" dirty="0" smtClean="0"/>
              <a:t>The weights of the embedding serves as a lookup table</a:t>
            </a:r>
          </a:p>
          <a:p>
            <a:endParaRPr lang="en-US" dirty="0" smtClean="0"/>
          </a:p>
          <a:p>
            <a:endParaRPr lang="en-US" dirty="0"/>
          </a:p>
        </p:txBody>
      </p:sp>
      <p:sp>
        <p:nvSpPr>
          <p:cNvPr id="5" name="Title 1"/>
          <p:cNvSpPr>
            <a:spLocks noGrp="1"/>
          </p:cNvSpPr>
          <p:nvPr>
            <p:ph type="title"/>
          </p:nvPr>
        </p:nvSpPr>
        <p:spPr>
          <a:xfrm>
            <a:off x="0" y="1"/>
            <a:ext cx="12192000" cy="914400"/>
          </a:xfrm>
          <a:solidFill>
            <a:srgbClr val="333333"/>
          </a:solidFill>
        </p:spPr>
        <p:txBody>
          <a:bodyPr/>
          <a:lstStyle/>
          <a:p>
            <a:pPr algn="ctr"/>
            <a:r>
              <a:rPr lang="en-US" dirty="0" smtClean="0">
                <a:solidFill>
                  <a:schemeClr val="bg1"/>
                </a:solidFill>
              </a:rPr>
              <a:t>Summary</a:t>
            </a:r>
            <a:endParaRPr lang="en-US" dirty="0">
              <a:solidFill>
                <a:schemeClr val="bg1"/>
              </a:solidFill>
            </a:endParaRPr>
          </a:p>
        </p:txBody>
      </p:sp>
      <p:sp>
        <p:nvSpPr>
          <p:cNvPr id="2" name="Slide Number Placeholder 1"/>
          <p:cNvSpPr>
            <a:spLocks noGrp="1"/>
          </p:cNvSpPr>
          <p:nvPr>
            <p:ph type="sldNum" sz="quarter" idx="12"/>
          </p:nvPr>
        </p:nvSpPr>
        <p:spPr/>
        <p:txBody>
          <a:bodyPr/>
          <a:lstStyle/>
          <a:p>
            <a:fld id="{82347E91-6F59-4549-8101-DA6AD817E647}" type="slidenum">
              <a:rPr lang="en-US" smtClean="0"/>
              <a:t>51</a:t>
            </a:fld>
            <a:endParaRPr lang="en-US"/>
          </a:p>
        </p:txBody>
      </p:sp>
    </p:spTree>
    <p:extLst>
      <p:ext uri="{BB962C8B-B14F-4D97-AF65-F5344CB8AC3E}">
        <p14:creationId xmlns:p14="http://schemas.microsoft.com/office/powerpoint/2010/main" val="405307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D703B"/>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518119" y="2426167"/>
            <a:ext cx="10967880" cy="1244223"/>
          </a:xfrm>
          <a:prstGeom prst="rect">
            <a:avLst/>
          </a:prstGeom>
        </p:spPr>
        <p:txBody>
          <a:bodyPr vert="horz" lIns="121916" tIns="121916" rIns="121916" bIns="121916" rtlCol="0" anchor="b" anchorCtr="0">
            <a:noAutofit/>
          </a:bodyPr>
          <a:lstStyle/>
          <a:p>
            <a:r>
              <a:rPr lang="en-US" sz="5400" dirty="0" smtClean="0">
                <a:solidFill>
                  <a:schemeClr val="bg1"/>
                </a:solidFill>
              </a:rPr>
              <a:t>Implementing a simplistic example</a:t>
            </a:r>
            <a:endParaRPr lang="en" sz="8800" dirty="0">
              <a:solidFill>
                <a:schemeClr val="bg1"/>
              </a:solidFill>
            </a:endParaRPr>
          </a:p>
        </p:txBody>
      </p:sp>
      <p:sp>
        <p:nvSpPr>
          <p:cNvPr id="156" name="Shape 156"/>
          <p:cNvSpPr txBox="1">
            <a:spLocks noGrp="1"/>
          </p:cNvSpPr>
          <p:nvPr>
            <p:ph type="subTitle" idx="1"/>
          </p:nvPr>
        </p:nvSpPr>
        <p:spPr>
          <a:xfrm>
            <a:off x="518119" y="3718708"/>
            <a:ext cx="10967880" cy="576933"/>
          </a:xfrm>
          <a:prstGeom prst="rect">
            <a:avLst/>
          </a:prstGeom>
        </p:spPr>
        <p:txBody>
          <a:bodyPr vert="horz" lIns="121916" tIns="121916" rIns="121916" bIns="121916" rtlCol="0" anchor="t" anchorCtr="0">
            <a:noAutofit/>
          </a:bodyPr>
          <a:lstStyle/>
          <a:p>
            <a:r>
              <a:rPr lang="en-US" sz="3600" dirty="0" smtClean="0"/>
              <a:t>Next Video</a:t>
            </a:r>
            <a:endParaRPr lang="en" sz="3600" dirty="0"/>
          </a:p>
        </p:txBody>
      </p:sp>
    </p:spTree>
    <p:extLst>
      <p:ext uri="{BB962C8B-B14F-4D97-AF65-F5344CB8AC3E}">
        <p14:creationId xmlns:p14="http://schemas.microsoft.com/office/powerpoint/2010/main" val="1793048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sp>
        <p:nvSpPr>
          <p:cNvPr id="96"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In short, </a:t>
            </a:r>
            <a:r>
              <a:rPr lang="en-US" sz="4400" dirty="0" err="1" smtClean="0">
                <a:solidFill>
                  <a:srgbClr val="434343"/>
                </a:solidFill>
                <a:latin typeface="Calibri"/>
                <a:ea typeface="Calibri"/>
                <a:cs typeface="Calibri"/>
              </a:rPr>
              <a:t>embeddings</a:t>
            </a:r>
            <a:r>
              <a:rPr lang="en-US" sz="4400" dirty="0" smtClean="0">
                <a:solidFill>
                  <a:srgbClr val="434343"/>
                </a:solidFill>
                <a:latin typeface="Calibri"/>
                <a:ea typeface="Calibri"/>
                <a:cs typeface="Calibri"/>
              </a:rPr>
              <a:t> maps categorical variables into vectors</a:t>
            </a:r>
            <a:r>
              <a:rPr lang="en-US" sz="4000" dirty="0" smtClean="0">
                <a:solidFill>
                  <a:srgbClr val="434343"/>
                </a:solidFill>
                <a:latin typeface="Calibri"/>
                <a:ea typeface="Calibri"/>
                <a:cs typeface="Calibri"/>
              </a:rPr>
              <a:t> </a:t>
            </a:r>
            <a:endParaRPr lang="en-US" sz="3600" dirty="0" smtClean="0"/>
          </a:p>
          <a:p>
            <a:endParaRPr lang="en-US" dirty="0" smtClean="0"/>
          </a:p>
        </p:txBody>
      </p:sp>
      <p:grpSp>
        <p:nvGrpSpPr>
          <p:cNvPr id="18" name="Group 17"/>
          <p:cNvGrpSpPr/>
          <p:nvPr/>
        </p:nvGrpSpPr>
        <p:grpSpPr>
          <a:xfrm>
            <a:off x="5516956" y="2810701"/>
            <a:ext cx="1663278" cy="1408751"/>
            <a:chOff x="5516956" y="2810701"/>
            <a:chExt cx="1663278" cy="1408751"/>
          </a:xfrm>
        </p:grpSpPr>
        <p:sp>
          <p:nvSpPr>
            <p:cNvPr id="19" name="Rounded Rectangle 18"/>
            <p:cNvSpPr/>
            <p:nvPr/>
          </p:nvSpPr>
          <p:spPr>
            <a:xfrm>
              <a:off x="5550619" y="2810701"/>
              <a:ext cx="1595953" cy="1408751"/>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p:cNvSpPr txBox="1"/>
            <p:nvPr/>
          </p:nvSpPr>
          <p:spPr>
            <a:xfrm>
              <a:off x="5516956" y="3053411"/>
              <a:ext cx="1663278" cy="923330"/>
            </a:xfrm>
            <a:prstGeom prst="rect">
              <a:avLst/>
            </a:prstGeom>
            <a:noFill/>
          </p:spPr>
          <p:txBody>
            <a:bodyPr wrap="square" rtlCol="0">
              <a:spAutoFit/>
            </a:bodyPr>
            <a:lstStyle/>
            <a:p>
              <a:pPr algn="ctr"/>
              <a:r>
                <a:rPr lang="en-US" sz="5400" dirty="0" smtClean="0"/>
                <a:t>EB</a:t>
              </a:r>
              <a:endParaRPr lang="en-US" sz="5400" dirty="0"/>
            </a:p>
          </p:txBody>
        </p:sp>
      </p:grpSp>
      <p:sp>
        <p:nvSpPr>
          <p:cNvPr id="27" name="TextBox 26"/>
          <p:cNvSpPr txBox="1"/>
          <p:nvPr/>
        </p:nvSpPr>
        <p:spPr>
          <a:xfrm>
            <a:off x="8435197" y="3284241"/>
            <a:ext cx="1126334" cy="461665"/>
          </a:xfrm>
          <a:prstGeom prst="rect">
            <a:avLst/>
          </a:prstGeom>
          <a:noFill/>
        </p:spPr>
        <p:txBody>
          <a:bodyPr wrap="none" rtlCol="0">
            <a:spAutoFit/>
          </a:bodyPr>
          <a:lstStyle/>
          <a:p>
            <a:r>
              <a:rPr lang="en-US" sz="2400" b="1" smtClean="0">
                <a:solidFill>
                  <a:schemeClr val="tx1">
                    <a:lumMod val="75000"/>
                    <a:lumOff val="25000"/>
                  </a:schemeClr>
                </a:solidFill>
                <a:latin typeface="Arial" charset="0"/>
                <a:ea typeface="Arial" charset="0"/>
                <a:cs typeface="Arial" charset="0"/>
              </a:rPr>
              <a:t>Vector</a:t>
            </a:r>
            <a:endParaRPr lang="en-US" sz="2400" b="1" dirty="0" smtClean="0">
              <a:solidFill>
                <a:schemeClr val="tx1">
                  <a:lumMod val="75000"/>
                  <a:lumOff val="25000"/>
                </a:schemeClr>
              </a:solidFill>
              <a:latin typeface="Arial" charset="0"/>
              <a:ea typeface="Arial" charset="0"/>
              <a:cs typeface="Arial" charset="0"/>
            </a:endParaRPr>
          </a:p>
        </p:txBody>
      </p:sp>
      <p:sp>
        <p:nvSpPr>
          <p:cNvPr id="28" name="Right Arrow 27"/>
          <p:cNvSpPr/>
          <p:nvPr/>
        </p:nvSpPr>
        <p:spPr>
          <a:xfrm>
            <a:off x="4481184"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ight Arrow 28"/>
          <p:cNvSpPr/>
          <p:nvPr/>
        </p:nvSpPr>
        <p:spPr>
          <a:xfrm>
            <a:off x="7372836"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115437431"/>
              </p:ext>
            </p:extLst>
          </p:nvPr>
        </p:nvGraphicFramePr>
        <p:xfrm>
          <a:off x="2303364" y="2679686"/>
          <a:ext cx="1886673" cy="1854200"/>
        </p:xfrm>
        <a:graphic>
          <a:graphicData uri="http://schemas.openxmlformats.org/drawingml/2006/table">
            <a:tbl>
              <a:tblPr firstRow="1" bandRow="1">
                <a:tableStyleId>{5940675A-B579-460E-94D1-54222C63F5DA}</a:tableStyleId>
              </a:tblPr>
              <a:tblGrid>
                <a:gridCol w="1886673"/>
              </a:tblGrid>
              <a:tr h="370840">
                <a:tc>
                  <a:txBody>
                    <a:bodyPr/>
                    <a:lstStyle/>
                    <a:p>
                      <a:pPr algn="ctr"/>
                      <a:r>
                        <a:rPr lang="en-US" b="0" dirty="0" smtClean="0">
                          <a:solidFill>
                            <a:schemeClr val="bg1"/>
                          </a:solidFill>
                        </a:rPr>
                        <a:t>Book Title</a:t>
                      </a:r>
                      <a:endParaRPr lang="en-US" b="0" dirty="0">
                        <a:solidFill>
                          <a:schemeClr val="bg1"/>
                        </a:solidFill>
                      </a:endParaRPr>
                    </a:p>
                  </a:txBody>
                  <a:tcPr>
                    <a:solidFill>
                      <a:schemeClr val="accent1">
                        <a:lumMod val="50000"/>
                      </a:schemeClr>
                    </a:solidFill>
                  </a:tcPr>
                </a:tc>
              </a:tr>
              <a:tr h="370840">
                <a:tc>
                  <a:txBody>
                    <a:bodyPr/>
                    <a:lstStyle/>
                    <a:p>
                      <a:pPr algn="l"/>
                      <a:r>
                        <a:rPr lang="en-US" dirty="0" smtClean="0"/>
                        <a:t>Lord of the Rings</a:t>
                      </a:r>
                      <a:endParaRPr lang="en-US" dirty="0"/>
                    </a:p>
                  </a:txBody>
                  <a:tcPr>
                    <a:solidFill>
                      <a:schemeClr val="accent1">
                        <a:lumMod val="20000"/>
                        <a:lumOff val="80000"/>
                      </a:schemeClr>
                    </a:solidFill>
                  </a:tcPr>
                </a:tc>
              </a:tr>
              <a:tr h="370840">
                <a:tc>
                  <a:txBody>
                    <a:bodyPr/>
                    <a:lstStyle/>
                    <a:p>
                      <a:pPr algn="l"/>
                      <a:r>
                        <a:rPr lang="en-US" dirty="0" smtClean="0"/>
                        <a:t>Harry Potter</a:t>
                      </a:r>
                      <a:endParaRPr lang="en-US" dirty="0"/>
                    </a:p>
                  </a:txBody>
                  <a:tcPr>
                    <a:solidFill>
                      <a:schemeClr val="accent1">
                        <a:lumMod val="20000"/>
                        <a:lumOff val="80000"/>
                      </a:schemeClr>
                    </a:solidFill>
                  </a:tcPr>
                </a:tc>
              </a:tr>
              <a:tr h="370840">
                <a:tc>
                  <a:txBody>
                    <a:bodyPr/>
                    <a:lstStyle/>
                    <a:p>
                      <a:pPr algn="l"/>
                      <a:r>
                        <a:rPr lang="en-US" dirty="0" smtClean="0"/>
                        <a:t>Animal</a:t>
                      </a:r>
                      <a:r>
                        <a:rPr lang="en-US" baseline="0" dirty="0" smtClean="0"/>
                        <a:t> Farm</a:t>
                      </a:r>
                      <a:endParaRPr lang="en-US" dirty="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Sherlock Holmes</a:t>
                      </a:r>
                    </a:p>
                  </a:txBody>
                  <a:tcPr>
                    <a:solidFill>
                      <a:schemeClr val="accent1">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82347E91-6F59-4549-8101-DA6AD817E647}" type="slidenum">
              <a:rPr lang="en-US" smtClean="0"/>
              <a:t>6</a:t>
            </a:fld>
            <a:endParaRPr lang="en-US"/>
          </a:p>
        </p:txBody>
      </p:sp>
    </p:spTree>
    <p:extLst>
      <p:ext uri="{BB962C8B-B14F-4D97-AF65-F5344CB8AC3E}">
        <p14:creationId xmlns:p14="http://schemas.microsoft.com/office/powerpoint/2010/main" val="398304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sp>
        <p:nvSpPr>
          <p:cNvPr id="96"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In short, </a:t>
            </a:r>
            <a:r>
              <a:rPr lang="en-US" sz="4400" dirty="0" err="1" smtClean="0">
                <a:solidFill>
                  <a:srgbClr val="434343"/>
                </a:solidFill>
                <a:latin typeface="Calibri"/>
                <a:ea typeface="Calibri"/>
                <a:cs typeface="Calibri"/>
              </a:rPr>
              <a:t>embeddings</a:t>
            </a:r>
            <a:r>
              <a:rPr lang="en-US" sz="4400" dirty="0" smtClean="0">
                <a:solidFill>
                  <a:srgbClr val="434343"/>
                </a:solidFill>
                <a:latin typeface="Calibri"/>
                <a:ea typeface="Calibri"/>
                <a:cs typeface="Calibri"/>
              </a:rPr>
              <a:t> maps categorical variables into vectors</a:t>
            </a:r>
            <a:r>
              <a:rPr lang="en-US" sz="4000" dirty="0" smtClean="0">
                <a:solidFill>
                  <a:srgbClr val="434343"/>
                </a:solidFill>
                <a:latin typeface="Calibri"/>
                <a:ea typeface="Calibri"/>
                <a:cs typeface="Calibri"/>
              </a:rPr>
              <a:t> </a:t>
            </a:r>
            <a:endParaRPr lang="en-US" sz="3600" dirty="0" smtClean="0"/>
          </a:p>
          <a:p>
            <a:endParaRPr lang="en-US" dirty="0" smtClean="0"/>
          </a:p>
        </p:txBody>
      </p:sp>
      <p:grpSp>
        <p:nvGrpSpPr>
          <p:cNvPr id="18" name="Group 17"/>
          <p:cNvGrpSpPr/>
          <p:nvPr/>
        </p:nvGrpSpPr>
        <p:grpSpPr>
          <a:xfrm>
            <a:off x="5516956" y="2810701"/>
            <a:ext cx="1663278" cy="1408751"/>
            <a:chOff x="5516956" y="2810701"/>
            <a:chExt cx="1663278" cy="1408751"/>
          </a:xfrm>
        </p:grpSpPr>
        <p:sp>
          <p:nvSpPr>
            <p:cNvPr id="19" name="Rounded Rectangle 18"/>
            <p:cNvSpPr/>
            <p:nvPr/>
          </p:nvSpPr>
          <p:spPr>
            <a:xfrm>
              <a:off x="5550619" y="2810701"/>
              <a:ext cx="1595953" cy="1408751"/>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p:cNvSpPr txBox="1"/>
            <p:nvPr/>
          </p:nvSpPr>
          <p:spPr>
            <a:xfrm>
              <a:off x="5516956" y="3053411"/>
              <a:ext cx="1663278" cy="923330"/>
            </a:xfrm>
            <a:prstGeom prst="rect">
              <a:avLst/>
            </a:prstGeom>
            <a:noFill/>
          </p:spPr>
          <p:txBody>
            <a:bodyPr wrap="square" rtlCol="0">
              <a:spAutoFit/>
            </a:bodyPr>
            <a:lstStyle/>
            <a:p>
              <a:pPr algn="ctr"/>
              <a:r>
                <a:rPr lang="en-US" sz="5400" dirty="0" smtClean="0"/>
                <a:t>EB</a:t>
              </a:r>
              <a:endParaRPr lang="en-US" sz="5400" dirty="0"/>
            </a:p>
          </p:txBody>
        </p:sp>
      </p:grpSp>
      <p:sp>
        <p:nvSpPr>
          <p:cNvPr id="28" name="Right Arrow 27"/>
          <p:cNvSpPr/>
          <p:nvPr/>
        </p:nvSpPr>
        <p:spPr>
          <a:xfrm>
            <a:off x="4481184"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ight Arrow 28"/>
          <p:cNvSpPr/>
          <p:nvPr/>
        </p:nvSpPr>
        <p:spPr>
          <a:xfrm>
            <a:off x="7372836"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890866570"/>
              </p:ext>
            </p:extLst>
          </p:nvPr>
        </p:nvGraphicFramePr>
        <p:xfrm>
          <a:off x="2303364" y="2679686"/>
          <a:ext cx="1886673" cy="1854200"/>
        </p:xfrm>
        <a:graphic>
          <a:graphicData uri="http://schemas.openxmlformats.org/drawingml/2006/table">
            <a:tbl>
              <a:tblPr firstRow="1" bandRow="1">
                <a:tableStyleId>{5940675A-B579-460E-94D1-54222C63F5DA}</a:tableStyleId>
              </a:tblPr>
              <a:tblGrid>
                <a:gridCol w="1886673"/>
              </a:tblGrid>
              <a:tr h="370840">
                <a:tc>
                  <a:txBody>
                    <a:bodyPr/>
                    <a:lstStyle/>
                    <a:p>
                      <a:pPr algn="ctr"/>
                      <a:r>
                        <a:rPr lang="en-US" b="0" dirty="0" smtClean="0">
                          <a:solidFill>
                            <a:schemeClr val="bg1"/>
                          </a:solidFill>
                        </a:rPr>
                        <a:t>Book Title</a:t>
                      </a:r>
                      <a:endParaRPr lang="en-US" b="0" dirty="0">
                        <a:solidFill>
                          <a:schemeClr val="bg1"/>
                        </a:solidFill>
                      </a:endParaRPr>
                    </a:p>
                  </a:txBody>
                  <a:tcPr>
                    <a:solidFill>
                      <a:schemeClr val="accent1">
                        <a:lumMod val="50000"/>
                      </a:schemeClr>
                    </a:solidFill>
                  </a:tcPr>
                </a:tc>
              </a:tr>
              <a:tr h="370840">
                <a:tc>
                  <a:txBody>
                    <a:bodyPr/>
                    <a:lstStyle/>
                    <a:p>
                      <a:pPr algn="l"/>
                      <a:r>
                        <a:rPr lang="en-US" dirty="0" smtClean="0"/>
                        <a:t>Lord of the Rings</a:t>
                      </a:r>
                      <a:endParaRPr lang="en-US" dirty="0"/>
                    </a:p>
                  </a:txBody>
                  <a:tcPr>
                    <a:solidFill>
                      <a:schemeClr val="accent1">
                        <a:lumMod val="20000"/>
                        <a:lumOff val="80000"/>
                      </a:schemeClr>
                    </a:solidFill>
                  </a:tcPr>
                </a:tc>
              </a:tr>
              <a:tr h="370840">
                <a:tc>
                  <a:txBody>
                    <a:bodyPr/>
                    <a:lstStyle/>
                    <a:p>
                      <a:pPr algn="l"/>
                      <a:r>
                        <a:rPr lang="en-US" dirty="0" smtClean="0"/>
                        <a:t>Harry Potter</a:t>
                      </a:r>
                      <a:endParaRPr lang="en-US" dirty="0"/>
                    </a:p>
                  </a:txBody>
                  <a:tcPr>
                    <a:solidFill>
                      <a:schemeClr val="accent1">
                        <a:lumMod val="20000"/>
                        <a:lumOff val="80000"/>
                      </a:schemeClr>
                    </a:solidFill>
                  </a:tcPr>
                </a:tc>
              </a:tr>
              <a:tr h="370840">
                <a:tc>
                  <a:txBody>
                    <a:bodyPr/>
                    <a:lstStyle/>
                    <a:p>
                      <a:pPr algn="l"/>
                      <a:r>
                        <a:rPr lang="en-US" dirty="0" smtClean="0"/>
                        <a:t>Animal</a:t>
                      </a:r>
                      <a:r>
                        <a:rPr lang="en-US" baseline="0" dirty="0" smtClean="0"/>
                        <a:t> Farm</a:t>
                      </a:r>
                      <a:endParaRPr lang="en-US" dirty="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Sherlock Holmes</a:t>
                      </a:r>
                    </a:p>
                  </a:txBody>
                  <a:tcPr>
                    <a:solidFill>
                      <a:schemeClr val="accent1">
                        <a:lumMod val="20000"/>
                        <a:lumOff val="80000"/>
                      </a:schemeClr>
                    </a:solidFill>
                  </a:tcPr>
                </a:tc>
              </a:tr>
            </a:tbl>
          </a:graphicData>
        </a:graphic>
      </p:graphicFrame>
      <p:cxnSp>
        <p:nvCxnSpPr>
          <p:cNvPr id="14" name="Straight Arrow Connector 13"/>
          <p:cNvCxnSpPr/>
          <p:nvPr/>
        </p:nvCxnSpPr>
        <p:spPr>
          <a:xfrm flipV="1">
            <a:off x="10047493" y="2664809"/>
            <a:ext cx="0" cy="23406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8772166" y="3850244"/>
            <a:ext cx="26520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9554348" y="2253118"/>
            <a:ext cx="983603" cy="369332"/>
          </a:xfrm>
          <a:prstGeom prst="rect">
            <a:avLst/>
          </a:prstGeom>
          <a:noFill/>
        </p:spPr>
        <p:txBody>
          <a:bodyPr wrap="none" rtlCol="0">
            <a:spAutoFit/>
          </a:bodyPr>
          <a:lstStyle/>
          <a:p>
            <a:r>
              <a:rPr lang="en-US" b="1" dirty="0" smtClean="0"/>
              <a:t>Children</a:t>
            </a:r>
            <a:endParaRPr lang="en-US" b="1" dirty="0"/>
          </a:p>
        </p:txBody>
      </p:sp>
      <p:sp>
        <p:nvSpPr>
          <p:cNvPr id="30" name="TextBox 29"/>
          <p:cNvSpPr txBox="1"/>
          <p:nvPr/>
        </p:nvSpPr>
        <p:spPr>
          <a:xfrm>
            <a:off x="9694708" y="4998891"/>
            <a:ext cx="707245" cy="369332"/>
          </a:xfrm>
          <a:prstGeom prst="rect">
            <a:avLst/>
          </a:prstGeom>
          <a:noFill/>
        </p:spPr>
        <p:txBody>
          <a:bodyPr wrap="none" rtlCol="0">
            <a:spAutoFit/>
          </a:bodyPr>
          <a:lstStyle/>
          <a:p>
            <a:r>
              <a:rPr lang="en-US" b="1" smtClean="0"/>
              <a:t>Adult</a:t>
            </a:r>
            <a:endParaRPr lang="en-US" b="1" dirty="0"/>
          </a:p>
        </p:txBody>
      </p:sp>
      <p:sp>
        <p:nvSpPr>
          <p:cNvPr id="31" name="TextBox 30"/>
          <p:cNvSpPr txBox="1"/>
          <p:nvPr/>
        </p:nvSpPr>
        <p:spPr>
          <a:xfrm>
            <a:off x="11417332" y="3665578"/>
            <a:ext cx="908262" cy="369332"/>
          </a:xfrm>
          <a:prstGeom prst="rect">
            <a:avLst/>
          </a:prstGeom>
          <a:noFill/>
        </p:spPr>
        <p:txBody>
          <a:bodyPr wrap="none" rtlCol="0">
            <a:spAutoFit/>
          </a:bodyPr>
          <a:lstStyle/>
          <a:p>
            <a:r>
              <a:rPr lang="en-US" b="1" dirty="0" smtClean="0"/>
              <a:t>Fantasy</a:t>
            </a:r>
            <a:endParaRPr lang="en-US" b="1" dirty="0"/>
          </a:p>
        </p:txBody>
      </p:sp>
      <p:sp>
        <p:nvSpPr>
          <p:cNvPr id="32" name="TextBox 31"/>
          <p:cNvSpPr txBox="1"/>
          <p:nvPr/>
        </p:nvSpPr>
        <p:spPr>
          <a:xfrm>
            <a:off x="7889636" y="3650483"/>
            <a:ext cx="931665" cy="369332"/>
          </a:xfrm>
          <a:prstGeom prst="rect">
            <a:avLst/>
          </a:prstGeom>
          <a:noFill/>
        </p:spPr>
        <p:txBody>
          <a:bodyPr wrap="none" rtlCol="0">
            <a:spAutoFit/>
          </a:bodyPr>
          <a:lstStyle/>
          <a:p>
            <a:r>
              <a:rPr lang="en-US" b="1" dirty="0" smtClean="0"/>
              <a:t>Realism</a:t>
            </a:r>
            <a:endParaRPr lang="en-US" b="1" dirty="0"/>
          </a:p>
        </p:txBody>
      </p:sp>
      <p:sp>
        <p:nvSpPr>
          <p:cNvPr id="33" name="TextBox 32"/>
          <p:cNvSpPr txBox="1"/>
          <p:nvPr/>
        </p:nvSpPr>
        <p:spPr>
          <a:xfrm>
            <a:off x="10642665" y="4200197"/>
            <a:ext cx="1549335" cy="338554"/>
          </a:xfrm>
          <a:prstGeom prst="rect">
            <a:avLst/>
          </a:prstGeom>
          <a:noFill/>
        </p:spPr>
        <p:txBody>
          <a:bodyPr wrap="none" rtlCol="0">
            <a:spAutoFit/>
          </a:bodyPr>
          <a:lstStyle/>
          <a:p>
            <a:r>
              <a:rPr lang="en-US" sz="1600"/>
              <a:t>Lord of the rings</a:t>
            </a:r>
            <a:endParaRPr lang="en-US" sz="1600" dirty="0"/>
          </a:p>
        </p:txBody>
      </p:sp>
      <p:sp>
        <p:nvSpPr>
          <p:cNvPr id="34" name="TextBox 33"/>
          <p:cNvSpPr txBox="1"/>
          <p:nvPr/>
        </p:nvSpPr>
        <p:spPr>
          <a:xfrm>
            <a:off x="10621138" y="2891363"/>
            <a:ext cx="1237134" cy="338554"/>
          </a:xfrm>
          <a:prstGeom prst="rect">
            <a:avLst/>
          </a:prstGeom>
          <a:noFill/>
        </p:spPr>
        <p:txBody>
          <a:bodyPr wrap="none" rtlCol="0">
            <a:spAutoFit/>
          </a:bodyPr>
          <a:lstStyle>
            <a:defPPr>
              <a:defRPr lang="en-US"/>
            </a:defPPr>
            <a:lvl1pPr>
              <a:defRPr sz="1600"/>
            </a:lvl1pPr>
          </a:lstStyle>
          <a:p>
            <a:r>
              <a:rPr lang="en-US" dirty="0"/>
              <a:t>Harry Potter</a:t>
            </a:r>
          </a:p>
        </p:txBody>
      </p:sp>
      <p:sp>
        <p:nvSpPr>
          <p:cNvPr id="35" name="TextBox 34"/>
          <p:cNvSpPr txBox="1"/>
          <p:nvPr/>
        </p:nvSpPr>
        <p:spPr>
          <a:xfrm>
            <a:off x="8813373" y="4630218"/>
            <a:ext cx="1264385" cy="338554"/>
          </a:xfrm>
          <a:prstGeom prst="rect">
            <a:avLst/>
          </a:prstGeom>
          <a:noFill/>
        </p:spPr>
        <p:txBody>
          <a:bodyPr wrap="none" rtlCol="0">
            <a:spAutoFit/>
          </a:bodyPr>
          <a:lstStyle>
            <a:defPPr>
              <a:defRPr lang="en-US"/>
            </a:defPPr>
            <a:lvl1pPr>
              <a:defRPr sz="1600"/>
            </a:lvl1pPr>
          </a:lstStyle>
          <a:p>
            <a:r>
              <a:rPr lang="en-US" dirty="0"/>
              <a:t>Animal Farm</a:t>
            </a:r>
          </a:p>
        </p:txBody>
      </p:sp>
      <p:sp>
        <p:nvSpPr>
          <p:cNvPr id="36" name="TextBox 35"/>
          <p:cNvSpPr txBox="1"/>
          <p:nvPr/>
        </p:nvSpPr>
        <p:spPr>
          <a:xfrm>
            <a:off x="8435197" y="3370804"/>
            <a:ext cx="1601721" cy="338554"/>
          </a:xfrm>
          <a:prstGeom prst="rect">
            <a:avLst/>
          </a:prstGeom>
          <a:noFill/>
        </p:spPr>
        <p:txBody>
          <a:bodyPr wrap="none" rtlCol="0">
            <a:spAutoFit/>
          </a:bodyPr>
          <a:lstStyle>
            <a:defPPr>
              <a:defRPr lang="en-US"/>
            </a:defPPr>
            <a:lvl1pPr>
              <a:defRPr sz="1600"/>
            </a:lvl1pPr>
          </a:lstStyle>
          <a:p>
            <a:r>
              <a:rPr lang="en-US" dirty="0"/>
              <a:t>Sherlock Holmes</a:t>
            </a:r>
          </a:p>
        </p:txBody>
      </p:sp>
      <p:sp>
        <p:nvSpPr>
          <p:cNvPr id="2" name="Slide Number Placeholder 1"/>
          <p:cNvSpPr>
            <a:spLocks noGrp="1"/>
          </p:cNvSpPr>
          <p:nvPr>
            <p:ph type="sldNum" sz="quarter" idx="12"/>
          </p:nvPr>
        </p:nvSpPr>
        <p:spPr/>
        <p:txBody>
          <a:bodyPr/>
          <a:lstStyle/>
          <a:p>
            <a:fld id="{82347E91-6F59-4549-8101-DA6AD817E647}" type="slidenum">
              <a:rPr lang="en-US" smtClean="0"/>
              <a:t>7</a:t>
            </a:fld>
            <a:endParaRPr lang="en-US"/>
          </a:p>
        </p:txBody>
      </p:sp>
    </p:spTree>
    <p:extLst>
      <p:ext uri="{BB962C8B-B14F-4D97-AF65-F5344CB8AC3E}">
        <p14:creationId xmlns:p14="http://schemas.microsoft.com/office/powerpoint/2010/main" val="1960792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sp>
        <p:nvSpPr>
          <p:cNvPr id="96"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In short, </a:t>
            </a:r>
            <a:r>
              <a:rPr lang="en-US" sz="4400" dirty="0" err="1" smtClean="0">
                <a:solidFill>
                  <a:srgbClr val="434343"/>
                </a:solidFill>
                <a:latin typeface="Calibri"/>
                <a:ea typeface="Calibri"/>
                <a:cs typeface="Calibri"/>
              </a:rPr>
              <a:t>embeddings</a:t>
            </a:r>
            <a:r>
              <a:rPr lang="en-US" sz="4400" dirty="0" smtClean="0">
                <a:solidFill>
                  <a:srgbClr val="434343"/>
                </a:solidFill>
                <a:latin typeface="Calibri"/>
                <a:ea typeface="Calibri"/>
                <a:cs typeface="Calibri"/>
              </a:rPr>
              <a:t> maps categorical variables into vectors</a:t>
            </a:r>
            <a:r>
              <a:rPr lang="en-US" sz="4000" dirty="0" smtClean="0">
                <a:solidFill>
                  <a:srgbClr val="434343"/>
                </a:solidFill>
                <a:latin typeface="Calibri"/>
                <a:ea typeface="Calibri"/>
                <a:cs typeface="Calibri"/>
              </a:rPr>
              <a:t> </a:t>
            </a:r>
            <a:endParaRPr lang="en-US" sz="3600" dirty="0" smtClean="0"/>
          </a:p>
          <a:p>
            <a:endParaRPr lang="en-US" dirty="0" smtClean="0"/>
          </a:p>
        </p:txBody>
      </p:sp>
      <p:sp>
        <p:nvSpPr>
          <p:cNvPr id="28" name="Right Arrow 27"/>
          <p:cNvSpPr/>
          <p:nvPr/>
        </p:nvSpPr>
        <p:spPr>
          <a:xfrm>
            <a:off x="4481184"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ight Arrow 28"/>
          <p:cNvSpPr/>
          <p:nvPr/>
        </p:nvSpPr>
        <p:spPr>
          <a:xfrm>
            <a:off x="7372836"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890866570"/>
              </p:ext>
            </p:extLst>
          </p:nvPr>
        </p:nvGraphicFramePr>
        <p:xfrm>
          <a:off x="2303364" y="2679686"/>
          <a:ext cx="1886673" cy="1854200"/>
        </p:xfrm>
        <a:graphic>
          <a:graphicData uri="http://schemas.openxmlformats.org/drawingml/2006/table">
            <a:tbl>
              <a:tblPr firstRow="1" bandRow="1">
                <a:tableStyleId>{5940675A-B579-460E-94D1-54222C63F5DA}</a:tableStyleId>
              </a:tblPr>
              <a:tblGrid>
                <a:gridCol w="1886673"/>
              </a:tblGrid>
              <a:tr h="370840">
                <a:tc>
                  <a:txBody>
                    <a:bodyPr/>
                    <a:lstStyle/>
                    <a:p>
                      <a:pPr algn="ctr"/>
                      <a:r>
                        <a:rPr lang="en-US" b="0" dirty="0" smtClean="0">
                          <a:solidFill>
                            <a:schemeClr val="bg1"/>
                          </a:solidFill>
                        </a:rPr>
                        <a:t>Book Title</a:t>
                      </a:r>
                      <a:endParaRPr lang="en-US" b="0" dirty="0">
                        <a:solidFill>
                          <a:schemeClr val="bg1"/>
                        </a:solidFill>
                      </a:endParaRPr>
                    </a:p>
                  </a:txBody>
                  <a:tcPr>
                    <a:solidFill>
                      <a:schemeClr val="accent1">
                        <a:lumMod val="50000"/>
                      </a:schemeClr>
                    </a:solidFill>
                  </a:tcPr>
                </a:tc>
              </a:tr>
              <a:tr h="370840">
                <a:tc>
                  <a:txBody>
                    <a:bodyPr/>
                    <a:lstStyle/>
                    <a:p>
                      <a:pPr algn="l"/>
                      <a:r>
                        <a:rPr lang="en-US" dirty="0" smtClean="0"/>
                        <a:t>Lord of the Rings</a:t>
                      </a:r>
                      <a:endParaRPr lang="en-US" dirty="0"/>
                    </a:p>
                  </a:txBody>
                  <a:tcPr>
                    <a:solidFill>
                      <a:schemeClr val="accent1">
                        <a:lumMod val="20000"/>
                        <a:lumOff val="80000"/>
                      </a:schemeClr>
                    </a:solidFill>
                  </a:tcPr>
                </a:tc>
              </a:tr>
              <a:tr h="370840">
                <a:tc>
                  <a:txBody>
                    <a:bodyPr/>
                    <a:lstStyle/>
                    <a:p>
                      <a:pPr algn="l"/>
                      <a:r>
                        <a:rPr lang="en-US" dirty="0" smtClean="0"/>
                        <a:t>Harry Potter</a:t>
                      </a:r>
                      <a:endParaRPr lang="en-US" dirty="0"/>
                    </a:p>
                  </a:txBody>
                  <a:tcPr>
                    <a:solidFill>
                      <a:schemeClr val="accent1">
                        <a:lumMod val="20000"/>
                        <a:lumOff val="80000"/>
                      </a:schemeClr>
                    </a:solidFill>
                  </a:tcPr>
                </a:tc>
              </a:tr>
              <a:tr h="370840">
                <a:tc>
                  <a:txBody>
                    <a:bodyPr/>
                    <a:lstStyle/>
                    <a:p>
                      <a:pPr algn="l"/>
                      <a:r>
                        <a:rPr lang="en-US" dirty="0" smtClean="0"/>
                        <a:t>Animal</a:t>
                      </a:r>
                      <a:r>
                        <a:rPr lang="en-US" baseline="0" dirty="0" smtClean="0"/>
                        <a:t> Farm</a:t>
                      </a:r>
                      <a:endParaRPr lang="en-US" dirty="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Sherlock Holmes</a:t>
                      </a:r>
                    </a:p>
                  </a:txBody>
                  <a:tcPr>
                    <a:solidFill>
                      <a:schemeClr val="accent1">
                        <a:lumMod val="20000"/>
                        <a:lumOff val="80000"/>
                      </a:schemeClr>
                    </a:solidFill>
                  </a:tcPr>
                </a:tc>
              </a:tr>
            </a:tbl>
          </a:graphicData>
        </a:graphic>
      </p:graphicFrame>
      <p:cxnSp>
        <p:nvCxnSpPr>
          <p:cNvPr id="14" name="Straight Arrow Connector 13"/>
          <p:cNvCxnSpPr/>
          <p:nvPr/>
        </p:nvCxnSpPr>
        <p:spPr>
          <a:xfrm flipV="1">
            <a:off x="10047493" y="2664809"/>
            <a:ext cx="0" cy="23406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8772166" y="3850244"/>
            <a:ext cx="26520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9554348" y="2253118"/>
            <a:ext cx="983603" cy="369332"/>
          </a:xfrm>
          <a:prstGeom prst="rect">
            <a:avLst/>
          </a:prstGeom>
          <a:noFill/>
        </p:spPr>
        <p:txBody>
          <a:bodyPr wrap="none" rtlCol="0">
            <a:spAutoFit/>
          </a:bodyPr>
          <a:lstStyle/>
          <a:p>
            <a:r>
              <a:rPr lang="en-US" b="1" dirty="0" smtClean="0"/>
              <a:t>Children</a:t>
            </a:r>
            <a:endParaRPr lang="en-US" b="1" dirty="0"/>
          </a:p>
        </p:txBody>
      </p:sp>
      <p:sp>
        <p:nvSpPr>
          <p:cNvPr id="30" name="TextBox 29"/>
          <p:cNvSpPr txBox="1"/>
          <p:nvPr/>
        </p:nvSpPr>
        <p:spPr>
          <a:xfrm>
            <a:off x="9694708" y="4998891"/>
            <a:ext cx="707245" cy="369332"/>
          </a:xfrm>
          <a:prstGeom prst="rect">
            <a:avLst/>
          </a:prstGeom>
          <a:noFill/>
        </p:spPr>
        <p:txBody>
          <a:bodyPr wrap="none" rtlCol="0">
            <a:spAutoFit/>
          </a:bodyPr>
          <a:lstStyle/>
          <a:p>
            <a:r>
              <a:rPr lang="en-US" b="1" smtClean="0"/>
              <a:t>Adult</a:t>
            </a:r>
            <a:endParaRPr lang="en-US" b="1" dirty="0"/>
          </a:p>
        </p:txBody>
      </p:sp>
      <p:sp>
        <p:nvSpPr>
          <p:cNvPr id="31" name="TextBox 30"/>
          <p:cNvSpPr txBox="1"/>
          <p:nvPr/>
        </p:nvSpPr>
        <p:spPr>
          <a:xfrm>
            <a:off x="11417332" y="3665578"/>
            <a:ext cx="908262" cy="369332"/>
          </a:xfrm>
          <a:prstGeom prst="rect">
            <a:avLst/>
          </a:prstGeom>
          <a:noFill/>
        </p:spPr>
        <p:txBody>
          <a:bodyPr wrap="none" rtlCol="0">
            <a:spAutoFit/>
          </a:bodyPr>
          <a:lstStyle/>
          <a:p>
            <a:r>
              <a:rPr lang="en-US" b="1" dirty="0" smtClean="0"/>
              <a:t>Fantasy</a:t>
            </a:r>
            <a:endParaRPr lang="en-US" b="1" dirty="0"/>
          </a:p>
        </p:txBody>
      </p:sp>
      <p:sp>
        <p:nvSpPr>
          <p:cNvPr id="32" name="TextBox 31"/>
          <p:cNvSpPr txBox="1"/>
          <p:nvPr/>
        </p:nvSpPr>
        <p:spPr>
          <a:xfrm>
            <a:off x="7889636" y="3650483"/>
            <a:ext cx="931665" cy="369332"/>
          </a:xfrm>
          <a:prstGeom prst="rect">
            <a:avLst/>
          </a:prstGeom>
          <a:noFill/>
        </p:spPr>
        <p:txBody>
          <a:bodyPr wrap="none" rtlCol="0">
            <a:spAutoFit/>
          </a:bodyPr>
          <a:lstStyle/>
          <a:p>
            <a:r>
              <a:rPr lang="en-US" b="1" dirty="0" smtClean="0"/>
              <a:t>Realism</a:t>
            </a:r>
            <a:endParaRPr lang="en-US" b="1" dirty="0"/>
          </a:p>
        </p:txBody>
      </p:sp>
      <p:sp>
        <p:nvSpPr>
          <p:cNvPr id="33" name="TextBox 32"/>
          <p:cNvSpPr txBox="1"/>
          <p:nvPr/>
        </p:nvSpPr>
        <p:spPr>
          <a:xfrm>
            <a:off x="10642665" y="4200197"/>
            <a:ext cx="1549335" cy="338554"/>
          </a:xfrm>
          <a:prstGeom prst="rect">
            <a:avLst/>
          </a:prstGeom>
          <a:noFill/>
        </p:spPr>
        <p:txBody>
          <a:bodyPr wrap="none" rtlCol="0">
            <a:spAutoFit/>
          </a:bodyPr>
          <a:lstStyle/>
          <a:p>
            <a:r>
              <a:rPr lang="en-US" sz="1600"/>
              <a:t>Lord of the rings</a:t>
            </a:r>
            <a:endParaRPr lang="en-US" sz="1600" dirty="0"/>
          </a:p>
        </p:txBody>
      </p:sp>
      <p:sp>
        <p:nvSpPr>
          <p:cNvPr id="34" name="TextBox 33"/>
          <p:cNvSpPr txBox="1"/>
          <p:nvPr/>
        </p:nvSpPr>
        <p:spPr>
          <a:xfrm>
            <a:off x="10621138" y="2891363"/>
            <a:ext cx="1237134" cy="338554"/>
          </a:xfrm>
          <a:prstGeom prst="rect">
            <a:avLst/>
          </a:prstGeom>
          <a:noFill/>
        </p:spPr>
        <p:txBody>
          <a:bodyPr wrap="none" rtlCol="0">
            <a:spAutoFit/>
          </a:bodyPr>
          <a:lstStyle>
            <a:defPPr>
              <a:defRPr lang="en-US"/>
            </a:defPPr>
            <a:lvl1pPr>
              <a:defRPr sz="1600"/>
            </a:lvl1pPr>
          </a:lstStyle>
          <a:p>
            <a:r>
              <a:rPr lang="en-US" dirty="0"/>
              <a:t>Harry Potter</a:t>
            </a:r>
          </a:p>
        </p:txBody>
      </p:sp>
      <p:sp>
        <p:nvSpPr>
          <p:cNvPr id="35" name="TextBox 34"/>
          <p:cNvSpPr txBox="1"/>
          <p:nvPr/>
        </p:nvSpPr>
        <p:spPr>
          <a:xfrm>
            <a:off x="8813373" y="4630218"/>
            <a:ext cx="1264385" cy="338554"/>
          </a:xfrm>
          <a:prstGeom prst="rect">
            <a:avLst/>
          </a:prstGeom>
          <a:noFill/>
        </p:spPr>
        <p:txBody>
          <a:bodyPr wrap="none" rtlCol="0">
            <a:spAutoFit/>
          </a:bodyPr>
          <a:lstStyle>
            <a:defPPr>
              <a:defRPr lang="en-US"/>
            </a:defPPr>
            <a:lvl1pPr>
              <a:defRPr sz="1600"/>
            </a:lvl1pPr>
          </a:lstStyle>
          <a:p>
            <a:r>
              <a:rPr lang="en-US" dirty="0"/>
              <a:t>Animal Farm</a:t>
            </a:r>
          </a:p>
        </p:txBody>
      </p:sp>
      <p:sp>
        <p:nvSpPr>
          <p:cNvPr id="36" name="TextBox 35"/>
          <p:cNvSpPr txBox="1"/>
          <p:nvPr/>
        </p:nvSpPr>
        <p:spPr>
          <a:xfrm>
            <a:off x="8435197" y="3370804"/>
            <a:ext cx="1601721" cy="338554"/>
          </a:xfrm>
          <a:prstGeom prst="rect">
            <a:avLst/>
          </a:prstGeom>
          <a:noFill/>
        </p:spPr>
        <p:txBody>
          <a:bodyPr wrap="none" rtlCol="0">
            <a:spAutoFit/>
          </a:bodyPr>
          <a:lstStyle>
            <a:defPPr>
              <a:defRPr lang="en-US"/>
            </a:defPPr>
            <a:lvl1pPr>
              <a:defRPr sz="1600"/>
            </a:lvl1pPr>
          </a:lstStyle>
          <a:p>
            <a:r>
              <a:rPr lang="en-US" dirty="0"/>
              <a:t>Sherlock Holmes</a:t>
            </a:r>
          </a:p>
        </p:txBody>
      </p:sp>
      <p:sp>
        <p:nvSpPr>
          <p:cNvPr id="2" name="Slide Number Placeholder 1"/>
          <p:cNvSpPr>
            <a:spLocks noGrp="1"/>
          </p:cNvSpPr>
          <p:nvPr>
            <p:ph type="sldNum" sz="quarter" idx="12"/>
          </p:nvPr>
        </p:nvSpPr>
        <p:spPr/>
        <p:txBody>
          <a:bodyPr/>
          <a:lstStyle/>
          <a:p>
            <a:fld id="{82347E91-6F59-4549-8101-DA6AD817E647}" type="slidenum">
              <a:rPr lang="en-US" smtClean="0"/>
              <a:t>8</a:t>
            </a:fld>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675944200"/>
              </p:ext>
            </p:extLst>
          </p:nvPr>
        </p:nvGraphicFramePr>
        <p:xfrm>
          <a:off x="5416229" y="2600675"/>
          <a:ext cx="1878236" cy="1828800"/>
        </p:xfrm>
        <a:graphic>
          <a:graphicData uri="http://schemas.openxmlformats.org/drawingml/2006/table">
            <a:tbl>
              <a:tblPr firstRow="1" bandRow="1">
                <a:tableStyleId>{5940675A-B579-460E-94D1-54222C63F5DA}</a:tableStyleId>
              </a:tblPr>
              <a:tblGrid>
                <a:gridCol w="637490"/>
                <a:gridCol w="637490"/>
                <a:gridCol w="603256"/>
              </a:tblGrid>
              <a:tr h="266278">
                <a:tc>
                  <a:txBody>
                    <a:bodyPr/>
                    <a:lstStyle/>
                    <a:p>
                      <a:pPr algn="l"/>
                      <a:endParaRPr lang="en-US" sz="600" b="0" dirty="0">
                        <a:solidFill>
                          <a:schemeClr val="bg1"/>
                        </a:solidFill>
                      </a:endParaRPr>
                    </a:p>
                  </a:txBody>
                  <a:tcPr>
                    <a:solidFill>
                      <a:schemeClr val="bg1"/>
                    </a:solidFill>
                  </a:tcPr>
                </a:tc>
                <a:tc>
                  <a:txBody>
                    <a:bodyPr/>
                    <a:lstStyle/>
                    <a:p>
                      <a:pPr algn="ctr"/>
                      <a:r>
                        <a:rPr lang="en-US" sz="900" b="1" dirty="0" smtClean="0">
                          <a:solidFill>
                            <a:schemeClr val="tx1"/>
                          </a:solidFill>
                        </a:rPr>
                        <a:t>Realism/Fantasy</a:t>
                      </a:r>
                      <a:endParaRPr lang="en-US" sz="1100" b="1" dirty="0">
                        <a:solidFill>
                          <a:schemeClr val="tx1"/>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rPr>
                        <a:t>Children/Adult</a:t>
                      </a:r>
                    </a:p>
                  </a:txBody>
                  <a:tcPr>
                    <a:solidFill>
                      <a:schemeClr val="bg1"/>
                    </a:solidFill>
                  </a:tcPr>
                </a:tc>
              </a:tr>
              <a:tr h="266278">
                <a:tc>
                  <a:txBody>
                    <a:bodyPr/>
                    <a:lstStyle/>
                    <a:p>
                      <a:pPr algn="ctr"/>
                      <a:r>
                        <a:rPr lang="en-US" sz="900" b="1" dirty="0" smtClean="0"/>
                        <a:t>Lord of the Rings</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-0.3</a:t>
                      </a:r>
                      <a:endParaRPr lang="en-US" sz="900" dirty="0"/>
                    </a:p>
                  </a:txBody>
                  <a:tcPr anchor="ctr">
                    <a:solidFill>
                      <a:schemeClr val="bg1"/>
                    </a:solidFill>
                  </a:tcPr>
                </a:tc>
              </a:tr>
              <a:tr h="266278">
                <a:tc>
                  <a:txBody>
                    <a:bodyPr/>
                    <a:lstStyle/>
                    <a:p>
                      <a:pPr algn="ctr"/>
                      <a:r>
                        <a:rPr lang="en-US" sz="900" b="1" dirty="0" smtClean="0"/>
                        <a:t>Harry Potter</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0.7</a:t>
                      </a:r>
                      <a:endParaRPr lang="en-US" sz="900" dirty="0"/>
                    </a:p>
                  </a:txBody>
                  <a:tcPr anchor="ctr">
                    <a:solidFill>
                      <a:schemeClr val="bg1"/>
                    </a:solidFill>
                  </a:tcPr>
                </a:tc>
              </a:tr>
              <a:tr h="266278">
                <a:tc>
                  <a:txBody>
                    <a:bodyPr/>
                    <a:lstStyle/>
                    <a:p>
                      <a:pPr algn="ctr"/>
                      <a:r>
                        <a:rPr lang="en-US" sz="900" b="1" dirty="0" smtClean="0"/>
                        <a:t>Animal</a:t>
                      </a:r>
                      <a:r>
                        <a:rPr lang="en-US" sz="900" b="1" baseline="0" dirty="0" smtClean="0"/>
                        <a:t> Farm</a:t>
                      </a:r>
                      <a:endParaRPr lang="en-US" sz="900" b="1" dirty="0"/>
                    </a:p>
                  </a:txBody>
                  <a:tcPr>
                    <a:solidFill>
                      <a:schemeClr val="bg1"/>
                    </a:solidFill>
                  </a:tcPr>
                </a:tc>
                <a:tc>
                  <a:txBody>
                    <a:bodyPr/>
                    <a:lstStyle/>
                    <a:p>
                      <a:pPr algn="ctr"/>
                      <a:r>
                        <a:rPr lang="en-US" sz="900" dirty="0" smtClean="0"/>
                        <a:t>-0.4</a:t>
                      </a:r>
                      <a:endParaRPr lang="en-US" sz="900" dirty="0"/>
                    </a:p>
                  </a:txBody>
                  <a:tcPr anchor="ctr">
                    <a:solidFill>
                      <a:schemeClr val="bg1"/>
                    </a:solidFill>
                  </a:tcPr>
                </a:tc>
                <a:tc>
                  <a:txBody>
                    <a:bodyPr/>
                    <a:lstStyle/>
                    <a:p>
                      <a:pPr algn="ctr"/>
                      <a:r>
                        <a:rPr lang="en-US" sz="900" dirty="0" smtClean="0"/>
                        <a:t>-0.8</a:t>
                      </a:r>
                      <a:endParaRPr lang="en-US" sz="900" dirty="0"/>
                    </a:p>
                  </a:txBody>
                  <a:tcPr anchor="ctr">
                    <a:solidFill>
                      <a:schemeClr val="bg1"/>
                    </a:solidFill>
                  </a:tcPr>
                </a:tc>
              </a:tr>
              <a:tr h="2662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t>Sherlock Holmes</a:t>
                      </a: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-0.8</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0.2</a:t>
                      </a:r>
                    </a:p>
                  </a:txBody>
                  <a:tcPr anchor="ctr">
                    <a:solidFill>
                      <a:schemeClr val="bg1"/>
                    </a:solidFill>
                  </a:tcPr>
                </a:tc>
              </a:tr>
            </a:tbl>
          </a:graphicData>
        </a:graphic>
      </p:graphicFrame>
    </p:spTree>
    <p:extLst>
      <p:ext uri="{BB962C8B-B14F-4D97-AF65-F5344CB8AC3E}">
        <p14:creationId xmlns:p14="http://schemas.microsoft.com/office/powerpoint/2010/main" val="1605201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0" y="1"/>
            <a:ext cx="12192000" cy="914400"/>
          </a:xfrm>
          <a:solidFill>
            <a:srgbClr val="333333"/>
          </a:solidFill>
        </p:spPr>
        <p:txBody>
          <a:bodyPr/>
          <a:lstStyle/>
          <a:p>
            <a:pPr algn="ctr"/>
            <a:r>
              <a:rPr lang="en-US" dirty="0" err="1" smtClean="0">
                <a:solidFill>
                  <a:schemeClr val="bg1"/>
                </a:solidFill>
              </a:rPr>
              <a:t>Embeddings</a:t>
            </a:r>
            <a:endParaRPr lang="en-US" dirty="0">
              <a:solidFill>
                <a:schemeClr val="bg1"/>
              </a:solidFill>
            </a:endParaRPr>
          </a:p>
        </p:txBody>
      </p:sp>
      <p:sp>
        <p:nvSpPr>
          <p:cNvPr id="96" name="Content Placeholder 2"/>
          <p:cNvSpPr>
            <a:spLocks noGrp="1"/>
          </p:cNvSpPr>
          <p:nvPr>
            <p:ph idx="1"/>
          </p:nvPr>
        </p:nvSpPr>
        <p:spPr>
          <a:xfrm>
            <a:off x="712339" y="1013330"/>
            <a:ext cx="10515600" cy="1427753"/>
          </a:xfrm>
        </p:spPr>
        <p:txBody>
          <a:bodyPr>
            <a:normAutofit/>
          </a:bodyPr>
          <a:lstStyle/>
          <a:p>
            <a:r>
              <a:rPr lang="en-US" sz="4400" dirty="0" smtClean="0">
                <a:solidFill>
                  <a:srgbClr val="434343"/>
                </a:solidFill>
                <a:latin typeface="Calibri"/>
                <a:ea typeface="Calibri"/>
                <a:cs typeface="Calibri"/>
              </a:rPr>
              <a:t>In short, </a:t>
            </a:r>
            <a:r>
              <a:rPr lang="en-US" sz="4400" dirty="0" err="1" smtClean="0">
                <a:solidFill>
                  <a:srgbClr val="434343"/>
                </a:solidFill>
                <a:latin typeface="Calibri"/>
                <a:ea typeface="Calibri"/>
                <a:cs typeface="Calibri"/>
              </a:rPr>
              <a:t>embeddings</a:t>
            </a:r>
            <a:r>
              <a:rPr lang="en-US" sz="4400" dirty="0" smtClean="0">
                <a:solidFill>
                  <a:srgbClr val="434343"/>
                </a:solidFill>
                <a:latin typeface="Calibri"/>
                <a:ea typeface="Calibri"/>
                <a:cs typeface="Calibri"/>
              </a:rPr>
              <a:t> maps categorical variables into vectors</a:t>
            </a:r>
            <a:r>
              <a:rPr lang="en-US" sz="4000" dirty="0" smtClean="0">
                <a:solidFill>
                  <a:srgbClr val="434343"/>
                </a:solidFill>
                <a:latin typeface="Calibri"/>
                <a:ea typeface="Calibri"/>
                <a:cs typeface="Calibri"/>
              </a:rPr>
              <a:t> </a:t>
            </a:r>
            <a:endParaRPr lang="en-US" sz="3600" dirty="0" smtClean="0"/>
          </a:p>
          <a:p>
            <a:endParaRPr lang="en-US" dirty="0" smtClean="0"/>
          </a:p>
        </p:txBody>
      </p:sp>
      <p:sp>
        <p:nvSpPr>
          <p:cNvPr id="28" name="Right Arrow 27"/>
          <p:cNvSpPr/>
          <p:nvPr/>
        </p:nvSpPr>
        <p:spPr>
          <a:xfrm>
            <a:off x="4481184"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ight Arrow 28"/>
          <p:cNvSpPr/>
          <p:nvPr/>
        </p:nvSpPr>
        <p:spPr>
          <a:xfrm>
            <a:off x="7372836" y="3157342"/>
            <a:ext cx="869759" cy="715466"/>
          </a:xfrm>
          <a:prstGeom prst="rightArrow">
            <a:avLst>
              <a:gd name="adj1" fmla="val 50000"/>
              <a:gd name="adj2" fmla="val 660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890866570"/>
              </p:ext>
            </p:extLst>
          </p:nvPr>
        </p:nvGraphicFramePr>
        <p:xfrm>
          <a:off x="2303364" y="2679686"/>
          <a:ext cx="1886673" cy="1854200"/>
        </p:xfrm>
        <a:graphic>
          <a:graphicData uri="http://schemas.openxmlformats.org/drawingml/2006/table">
            <a:tbl>
              <a:tblPr firstRow="1" bandRow="1">
                <a:tableStyleId>{5940675A-B579-460E-94D1-54222C63F5DA}</a:tableStyleId>
              </a:tblPr>
              <a:tblGrid>
                <a:gridCol w="1886673"/>
              </a:tblGrid>
              <a:tr h="370840">
                <a:tc>
                  <a:txBody>
                    <a:bodyPr/>
                    <a:lstStyle/>
                    <a:p>
                      <a:pPr algn="ctr"/>
                      <a:r>
                        <a:rPr lang="en-US" b="0" dirty="0" smtClean="0">
                          <a:solidFill>
                            <a:schemeClr val="bg1"/>
                          </a:solidFill>
                        </a:rPr>
                        <a:t>Book Title</a:t>
                      </a:r>
                      <a:endParaRPr lang="en-US" b="0" dirty="0">
                        <a:solidFill>
                          <a:schemeClr val="bg1"/>
                        </a:solidFill>
                      </a:endParaRPr>
                    </a:p>
                  </a:txBody>
                  <a:tcPr>
                    <a:solidFill>
                      <a:schemeClr val="accent1">
                        <a:lumMod val="50000"/>
                      </a:schemeClr>
                    </a:solidFill>
                  </a:tcPr>
                </a:tc>
              </a:tr>
              <a:tr h="370840">
                <a:tc>
                  <a:txBody>
                    <a:bodyPr/>
                    <a:lstStyle/>
                    <a:p>
                      <a:pPr algn="l"/>
                      <a:r>
                        <a:rPr lang="en-US" dirty="0" smtClean="0"/>
                        <a:t>Lord of the Rings</a:t>
                      </a:r>
                      <a:endParaRPr lang="en-US" dirty="0"/>
                    </a:p>
                  </a:txBody>
                  <a:tcPr>
                    <a:solidFill>
                      <a:schemeClr val="accent1">
                        <a:lumMod val="20000"/>
                        <a:lumOff val="80000"/>
                      </a:schemeClr>
                    </a:solidFill>
                  </a:tcPr>
                </a:tc>
              </a:tr>
              <a:tr h="370840">
                <a:tc>
                  <a:txBody>
                    <a:bodyPr/>
                    <a:lstStyle/>
                    <a:p>
                      <a:pPr algn="l"/>
                      <a:r>
                        <a:rPr lang="en-US" dirty="0" smtClean="0"/>
                        <a:t>Harry Potter</a:t>
                      </a:r>
                      <a:endParaRPr lang="en-US" dirty="0"/>
                    </a:p>
                  </a:txBody>
                  <a:tcPr>
                    <a:solidFill>
                      <a:schemeClr val="accent1">
                        <a:lumMod val="20000"/>
                        <a:lumOff val="80000"/>
                      </a:schemeClr>
                    </a:solidFill>
                  </a:tcPr>
                </a:tc>
              </a:tr>
              <a:tr h="370840">
                <a:tc>
                  <a:txBody>
                    <a:bodyPr/>
                    <a:lstStyle/>
                    <a:p>
                      <a:pPr algn="l"/>
                      <a:r>
                        <a:rPr lang="en-US" dirty="0" smtClean="0"/>
                        <a:t>Animal</a:t>
                      </a:r>
                      <a:r>
                        <a:rPr lang="en-US" baseline="0" dirty="0" smtClean="0"/>
                        <a:t> Farm</a:t>
                      </a:r>
                      <a:endParaRPr lang="en-US" dirty="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Sherlock Holmes</a:t>
                      </a:r>
                    </a:p>
                  </a:txBody>
                  <a:tcPr>
                    <a:solidFill>
                      <a:schemeClr val="accent1">
                        <a:lumMod val="20000"/>
                        <a:lumOff val="80000"/>
                      </a:schemeClr>
                    </a:solidFill>
                  </a:tcPr>
                </a:tc>
              </a:tr>
            </a:tbl>
          </a:graphicData>
        </a:graphic>
      </p:graphicFrame>
      <p:cxnSp>
        <p:nvCxnSpPr>
          <p:cNvPr id="14" name="Straight Arrow Connector 13"/>
          <p:cNvCxnSpPr/>
          <p:nvPr/>
        </p:nvCxnSpPr>
        <p:spPr>
          <a:xfrm flipV="1">
            <a:off x="10047493" y="2664809"/>
            <a:ext cx="0" cy="23406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8772166" y="3850244"/>
            <a:ext cx="26520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9554348" y="2253118"/>
            <a:ext cx="983603" cy="369332"/>
          </a:xfrm>
          <a:prstGeom prst="rect">
            <a:avLst/>
          </a:prstGeom>
          <a:noFill/>
        </p:spPr>
        <p:txBody>
          <a:bodyPr wrap="none" rtlCol="0">
            <a:spAutoFit/>
          </a:bodyPr>
          <a:lstStyle/>
          <a:p>
            <a:r>
              <a:rPr lang="en-US" b="1" dirty="0" smtClean="0"/>
              <a:t>Children</a:t>
            </a:r>
            <a:endParaRPr lang="en-US" b="1" dirty="0"/>
          </a:p>
        </p:txBody>
      </p:sp>
      <p:sp>
        <p:nvSpPr>
          <p:cNvPr id="30" name="TextBox 29"/>
          <p:cNvSpPr txBox="1"/>
          <p:nvPr/>
        </p:nvSpPr>
        <p:spPr>
          <a:xfrm>
            <a:off x="9694708" y="4998891"/>
            <a:ext cx="707245" cy="369332"/>
          </a:xfrm>
          <a:prstGeom prst="rect">
            <a:avLst/>
          </a:prstGeom>
          <a:noFill/>
        </p:spPr>
        <p:txBody>
          <a:bodyPr wrap="none" rtlCol="0">
            <a:spAutoFit/>
          </a:bodyPr>
          <a:lstStyle/>
          <a:p>
            <a:r>
              <a:rPr lang="en-US" b="1" smtClean="0"/>
              <a:t>Adult</a:t>
            </a:r>
            <a:endParaRPr lang="en-US" b="1" dirty="0"/>
          </a:p>
        </p:txBody>
      </p:sp>
      <p:sp>
        <p:nvSpPr>
          <p:cNvPr id="31" name="TextBox 30"/>
          <p:cNvSpPr txBox="1"/>
          <p:nvPr/>
        </p:nvSpPr>
        <p:spPr>
          <a:xfrm>
            <a:off x="11417332" y="3665578"/>
            <a:ext cx="908262" cy="369332"/>
          </a:xfrm>
          <a:prstGeom prst="rect">
            <a:avLst/>
          </a:prstGeom>
          <a:noFill/>
        </p:spPr>
        <p:txBody>
          <a:bodyPr wrap="none" rtlCol="0">
            <a:spAutoFit/>
          </a:bodyPr>
          <a:lstStyle/>
          <a:p>
            <a:r>
              <a:rPr lang="en-US" b="1" dirty="0" smtClean="0"/>
              <a:t>Fantasy</a:t>
            </a:r>
            <a:endParaRPr lang="en-US" b="1" dirty="0"/>
          </a:p>
        </p:txBody>
      </p:sp>
      <p:sp>
        <p:nvSpPr>
          <p:cNvPr id="32" name="TextBox 31"/>
          <p:cNvSpPr txBox="1"/>
          <p:nvPr/>
        </p:nvSpPr>
        <p:spPr>
          <a:xfrm>
            <a:off x="7889636" y="3650483"/>
            <a:ext cx="931665" cy="369332"/>
          </a:xfrm>
          <a:prstGeom prst="rect">
            <a:avLst/>
          </a:prstGeom>
          <a:noFill/>
        </p:spPr>
        <p:txBody>
          <a:bodyPr wrap="none" rtlCol="0">
            <a:spAutoFit/>
          </a:bodyPr>
          <a:lstStyle/>
          <a:p>
            <a:r>
              <a:rPr lang="en-US" b="1" dirty="0" smtClean="0"/>
              <a:t>Realism</a:t>
            </a:r>
            <a:endParaRPr lang="en-US" b="1" dirty="0"/>
          </a:p>
        </p:txBody>
      </p:sp>
      <p:sp>
        <p:nvSpPr>
          <p:cNvPr id="33" name="TextBox 32"/>
          <p:cNvSpPr txBox="1"/>
          <p:nvPr/>
        </p:nvSpPr>
        <p:spPr>
          <a:xfrm>
            <a:off x="10642665" y="4200197"/>
            <a:ext cx="1549335" cy="338554"/>
          </a:xfrm>
          <a:prstGeom prst="rect">
            <a:avLst/>
          </a:prstGeom>
          <a:noFill/>
        </p:spPr>
        <p:txBody>
          <a:bodyPr wrap="none" rtlCol="0">
            <a:spAutoFit/>
          </a:bodyPr>
          <a:lstStyle/>
          <a:p>
            <a:r>
              <a:rPr lang="en-US" sz="1600"/>
              <a:t>Lord of the rings</a:t>
            </a:r>
            <a:endParaRPr lang="en-US" sz="1600" dirty="0"/>
          </a:p>
        </p:txBody>
      </p:sp>
      <p:sp>
        <p:nvSpPr>
          <p:cNvPr id="34" name="TextBox 33"/>
          <p:cNvSpPr txBox="1"/>
          <p:nvPr/>
        </p:nvSpPr>
        <p:spPr>
          <a:xfrm>
            <a:off x="10621138" y="2891363"/>
            <a:ext cx="1237134" cy="338554"/>
          </a:xfrm>
          <a:prstGeom prst="rect">
            <a:avLst/>
          </a:prstGeom>
          <a:noFill/>
        </p:spPr>
        <p:txBody>
          <a:bodyPr wrap="none" rtlCol="0">
            <a:spAutoFit/>
          </a:bodyPr>
          <a:lstStyle>
            <a:defPPr>
              <a:defRPr lang="en-US"/>
            </a:defPPr>
            <a:lvl1pPr>
              <a:defRPr sz="1600"/>
            </a:lvl1pPr>
          </a:lstStyle>
          <a:p>
            <a:r>
              <a:rPr lang="en-US" dirty="0"/>
              <a:t>Harry Potter</a:t>
            </a:r>
          </a:p>
        </p:txBody>
      </p:sp>
      <p:sp>
        <p:nvSpPr>
          <p:cNvPr id="35" name="TextBox 34"/>
          <p:cNvSpPr txBox="1"/>
          <p:nvPr/>
        </p:nvSpPr>
        <p:spPr>
          <a:xfrm>
            <a:off x="8813373" y="4630218"/>
            <a:ext cx="1264385" cy="338554"/>
          </a:xfrm>
          <a:prstGeom prst="rect">
            <a:avLst/>
          </a:prstGeom>
          <a:noFill/>
        </p:spPr>
        <p:txBody>
          <a:bodyPr wrap="none" rtlCol="0">
            <a:spAutoFit/>
          </a:bodyPr>
          <a:lstStyle>
            <a:defPPr>
              <a:defRPr lang="en-US"/>
            </a:defPPr>
            <a:lvl1pPr>
              <a:defRPr sz="1600"/>
            </a:lvl1pPr>
          </a:lstStyle>
          <a:p>
            <a:r>
              <a:rPr lang="en-US" dirty="0"/>
              <a:t>Animal Farm</a:t>
            </a:r>
          </a:p>
        </p:txBody>
      </p:sp>
      <p:sp>
        <p:nvSpPr>
          <p:cNvPr id="36" name="TextBox 35"/>
          <p:cNvSpPr txBox="1"/>
          <p:nvPr/>
        </p:nvSpPr>
        <p:spPr>
          <a:xfrm>
            <a:off x="8435197" y="3370804"/>
            <a:ext cx="1601721" cy="338554"/>
          </a:xfrm>
          <a:prstGeom prst="rect">
            <a:avLst/>
          </a:prstGeom>
          <a:noFill/>
        </p:spPr>
        <p:txBody>
          <a:bodyPr wrap="none" rtlCol="0">
            <a:spAutoFit/>
          </a:bodyPr>
          <a:lstStyle>
            <a:defPPr>
              <a:defRPr lang="en-US"/>
            </a:defPPr>
            <a:lvl1pPr>
              <a:defRPr sz="1600"/>
            </a:lvl1pPr>
          </a:lstStyle>
          <a:p>
            <a:r>
              <a:rPr lang="en-US" dirty="0"/>
              <a:t>Sherlock Holmes</a:t>
            </a:r>
          </a:p>
        </p:txBody>
      </p:sp>
      <p:sp>
        <p:nvSpPr>
          <p:cNvPr id="2" name="Slide Number Placeholder 1"/>
          <p:cNvSpPr>
            <a:spLocks noGrp="1"/>
          </p:cNvSpPr>
          <p:nvPr>
            <p:ph type="sldNum" sz="quarter" idx="12"/>
          </p:nvPr>
        </p:nvSpPr>
        <p:spPr/>
        <p:txBody>
          <a:bodyPr/>
          <a:lstStyle/>
          <a:p>
            <a:fld id="{82347E91-6F59-4549-8101-DA6AD817E647}" type="slidenum">
              <a:rPr lang="en-US" smtClean="0"/>
              <a:t>9</a:t>
            </a:fld>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675944200"/>
              </p:ext>
            </p:extLst>
          </p:nvPr>
        </p:nvGraphicFramePr>
        <p:xfrm>
          <a:off x="5416229" y="2600675"/>
          <a:ext cx="1878236" cy="1828800"/>
        </p:xfrm>
        <a:graphic>
          <a:graphicData uri="http://schemas.openxmlformats.org/drawingml/2006/table">
            <a:tbl>
              <a:tblPr firstRow="1" bandRow="1">
                <a:tableStyleId>{5940675A-B579-460E-94D1-54222C63F5DA}</a:tableStyleId>
              </a:tblPr>
              <a:tblGrid>
                <a:gridCol w="637490"/>
                <a:gridCol w="637490"/>
                <a:gridCol w="603256"/>
              </a:tblGrid>
              <a:tr h="266278">
                <a:tc>
                  <a:txBody>
                    <a:bodyPr/>
                    <a:lstStyle/>
                    <a:p>
                      <a:pPr algn="l"/>
                      <a:endParaRPr lang="en-US" sz="600" b="0" dirty="0">
                        <a:solidFill>
                          <a:schemeClr val="bg1"/>
                        </a:solidFill>
                      </a:endParaRPr>
                    </a:p>
                  </a:txBody>
                  <a:tcPr>
                    <a:solidFill>
                      <a:schemeClr val="bg1"/>
                    </a:solidFill>
                  </a:tcPr>
                </a:tc>
                <a:tc>
                  <a:txBody>
                    <a:bodyPr/>
                    <a:lstStyle/>
                    <a:p>
                      <a:pPr algn="ctr"/>
                      <a:r>
                        <a:rPr lang="en-US" sz="900" b="1" dirty="0" smtClean="0">
                          <a:solidFill>
                            <a:schemeClr val="tx1"/>
                          </a:solidFill>
                        </a:rPr>
                        <a:t>Realism/Fantasy</a:t>
                      </a:r>
                      <a:endParaRPr lang="en-US" sz="1100" b="1" dirty="0">
                        <a:solidFill>
                          <a:schemeClr val="tx1"/>
                        </a:solidFill>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solidFill>
                            <a:schemeClr val="tx1"/>
                          </a:solidFill>
                        </a:rPr>
                        <a:t>Children/Adult</a:t>
                      </a:r>
                    </a:p>
                  </a:txBody>
                  <a:tcPr>
                    <a:solidFill>
                      <a:schemeClr val="bg1"/>
                    </a:solidFill>
                  </a:tcPr>
                </a:tc>
              </a:tr>
              <a:tr h="266278">
                <a:tc>
                  <a:txBody>
                    <a:bodyPr/>
                    <a:lstStyle/>
                    <a:p>
                      <a:pPr algn="ctr"/>
                      <a:r>
                        <a:rPr lang="en-US" sz="900" b="1" dirty="0" smtClean="0"/>
                        <a:t>Lord of the Rings</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-0.3</a:t>
                      </a:r>
                      <a:endParaRPr lang="en-US" sz="900" dirty="0"/>
                    </a:p>
                  </a:txBody>
                  <a:tcPr anchor="ctr">
                    <a:solidFill>
                      <a:schemeClr val="bg1"/>
                    </a:solidFill>
                  </a:tcPr>
                </a:tc>
              </a:tr>
              <a:tr h="266278">
                <a:tc>
                  <a:txBody>
                    <a:bodyPr/>
                    <a:lstStyle/>
                    <a:p>
                      <a:pPr algn="ctr"/>
                      <a:r>
                        <a:rPr lang="en-US" sz="900" b="1" dirty="0" smtClean="0"/>
                        <a:t>Harry Potter</a:t>
                      </a:r>
                      <a:endParaRPr lang="en-US" sz="900" b="1" dirty="0"/>
                    </a:p>
                  </a:txBody>
                  <a:tcPr>
                    <a:solidFill>
                      <a:schemeClr val="bg1"/>
                    </a:solidFill>
                  </a:tcPr>
                </a:tc>
                <a:tc>
                  <a:txBody>
                    <a:bodyPr/>
                    <a:lstStyle/>
                    <a:p>
                      <a:pPr algn="ctr"/>
                      <a:r>
                        <a:rPr lang="en-US" sz="900" dirty="0" smtClean="0"/>
                        <a:t>0.9</a:t>
                      </a:r>
                      <a:endParaRPr lang="en-US" sz="900" dirty="0"/>
                    </a:p>
                  </a:txBody>
                  <a:tcPr anchor="ctr">
                    <a:solidFill>
                      <a:schemeClr val="bg1"/>
                    </a:solidFill>
                  </a:tcPr>
                </a:tc>
                <a:tc>
                  <a:txBody>
                    <a:bodyPr/>
                    <a:lstStyle/>
                    <a:p>
                      <a:pPr algn="ctr"/>
                      <a:r>
                        <a:rPr lang="en-US" sz="900" dirty="0" smtClean="0"/>
                        <a:t>0.7</a:t>
                      </a:r>
                      <a:endParaRPr lang="en-US" sz="900" dirty="0"/>
                    </a:p>
                  </a:txBody>
                  <a:tcPr anchor="ctr">
                    <a:solidFill>
                      <a:schemeClr val="bg1"/>
                    </a:solidFill>
                  </a:tcPr>
                </a:tc>
              </a:tr>
              <a:tr h="266278">
                <a:tc>
                  <a:txBody>
                    <a:bodyPr/>
                    <a:lstStyle/>
                    <a:p>
                      <a:pPr algn="ctr"/>
                      <a:r>
                        <a:rPr lang="en-US" sz="900" b="1" dirty="0" smtClean="0"/>
                        <a:t>Animal</a:t>
                      </a:r>
                      <a:r>
                        <a:rPr lang="en-US" sz="900" b="1" baseline="0" dirty="0" smtClean="0"/>
                        <a:t> Farm</a:t>
                      </a:r>
                      <a:endParaRPr lang="en-US" sz="900" b="1" dirty="0"/>
                    </a:p>
                  </a:txBody>
                  <a:tcPr>
                    <a:solidFill>
                      <a:schemeClr val="bg1"/>
                    </a:solidFill>
                  </a:tcPr>
                </a:tc>
                <a:tc>
                  <a:txBody>
                    <a:bodyPr/>
                    <a:lstStyle/>
                    <a:p>
                      <a:pPr algn="ctr"/>
                      <a:r>
                        <a:rPr lang="en-US" sz="900" dirty="0" smtClean="0"/>
                        <a:t>-0.4</a:t>
                      </a:r>
                      <a:endParaRPr lang="en-US" sz="900" dirty="0"/>
                    </a:p>
                  </a:txBody>
                  <a:tcPr anchor="ctr">
                    <a:solidFill>
                      <a:schemeClr val="bg1"/>
                    </a:solidFill>
                  </a:tcPr>
                </a:tc>
                <a:tc>
                  <a:txBody>
                    <a:bodyPr/>
                    <a:lstStyle/>
                    <a:p>
                      <a:pPr algn="ctr"/>
                      <a:r>
                        <a:rPr lang="en-US" sz="900" dirty="0" smtClean="0"/>
                        <a:t>-0.8</a:t>
                      </a:r>
                      <a:endParaRPr lang="en-US" sz="900" dirty="0"/>
                    </a:p>
                  </a:txBody>
                  <a:tcPr anchor="ctr">
                    <a:solidFill>
                      <a:schemeClr val="bg1"/>
                    </a:solidFill>
                  </a:tcPr>
                </a:tc>
              </a:tr>
              <a:tr h="2662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t>Sherlock Holmes</a:t>
                      </a: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-0.8</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0.2</a:t>
                      </a:r>
                    </a:p>
                  </a:txBody>
                  <a:tcPr anchor="ctr">
                    <a:solidFill>
                      <a:schemeClr val="bg1"/>
                    </a:solidFill>
                  </a:tcPr>
                </a:tc>
              </a:tr>
            </a:tbl>
          </a:graphicData>
        </a:graphic>
      </p:graphicFrame>
      <p:sp>
        <p:nvSpPr>
          <p:cNvPr id="3" name="TextBox 2"/>
          <p:cNvSpPr txBox="1"/>
          <p:nvPr/>
        </p:nvSpPr>
        <p:spPr>
          <a:xfrm>
            <a:off x="1846763" y="5553418"/>
            <a:ext cx="6508705" cy="646331"/>
          </a:xfrm>
          <a:prstGeom prst="rect">
            <a:avLst/>
          </a:prstGeom>
          <a:noFill/>
        </p:spPr>
        <p:txBody>
          <a:bodyPr wrap="none" rtlCol="0">
            <a:spAutoFit/>
          </a:bodyPr>
          <a:lstStyle/>
          <a:p>
            <a:r>
              <a:rPr lang="en-US" sz="3600" dirty="0" smtClean="0"/>
              <a:t>But how do we create </a:t>
            </a:r>
            <a:r>
              <a:rPr lang="en-US" sz="3600" smtClean="0"/>
              <a:t>such table?</a:t>
            </a:r>
            <a:endParaRPr lang="en-US" sz="3600"/>
          </a:p>
        </p:txBody>
      </p:sp>
    </p:spTree>
    <p:extLst>
      <p:ext uri="{BB962C8B-B14F-4D97-AF65-F5344CB8AC3E}">
        <p14:creationId xmlns:p14="http://schemas.microsoft.com/office/powerpoint/2010/main" val="1311130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8806</TotalTime>
  <Words>6168</Words>
  <Application>Microsoft Macintosh PowerPoint</Application>
  <PresentationFormat>Widescreen</PresentationFormat>
  <Paragraphs>1518</Paragraphs>
  <Slides>52</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Calibri</vt:lpstr>
      <vt:lpstr>Calibri Light</vt:lpstr>
      <vt:lpstr>Cambria Math</vt:lpstr>
      <vt:lpstr>Consolas</vt:lpstr>
      <vt:lpstr>Mangal</vt:lpstr>
      <vt:lpstr>Arial</vt:lpstr>
      <vt:lpstr>Office Theme</vt:lpstr>
      <vt:lpstr>Embeddings</vt:lpstr>
      <vt:lpstr>Outline</vt:lpstr>
      <vt:lpstr>Motivation</vt:lpstr>
      <vt:lpstr>Embeddings</vt:lpstr>
      <vt:lpstr>Embeddings</vt:lpstr>
      <vt:lpstr>Embeddings</vt:lpstr>
      <vt:lpstr>Embeddings</vt:lpstr>
      <vt:lpstr>Embeddings</vt:lpstr>
      <vt:lpstr>Embeddings</vt:lpstr>
      <vt:lpstr>Embeddings</vt:lpstr>
      <vt:lpstr>Embeddings</vt:lpstr>
      <vt:lpstr>Embeddings</vt:lpstr>
      <vt:lpstr>Embeddings</vt:lpstr>
      <vt:lpstr>Embedding for Categorical Encoding from Scratch</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Embeddings</vt:lpstr>
      <vt:lpstr>Examples of Popular Embeddings</vt:lpstr>
      <vt:lpstr>Rossman Store Sales</vt:lpstr>
      <vt:lpstr>Rossman Store Sales</vt:lpstr>
      <vt:lpstr>Rossman Store Sales</vt:lpstr>
      <vt:lpstr>Rossman Store Sales</vt:lpstr>
      <vt:lpstr>Rossman Store Sales</vt:lpstr>
      <vt:lpstr>Rossman Store Sales</vt:lpstr>
      <vt:lpstr>Word2Vec</vt:lpstr>
      <vt:lpstr>Word2Vec</vt:lpstr>
      <vt:lpstr>Word2Vec</vt:lpstr>
      <vt:lpstr>BERT</vt:lpstr>
      <vt:lpstr>BERT</vt:lpstr>
      <vt:lpstr>Applications</vt:lpstr>
      <vt:lpstr>Summary</vt:lpstr>
      <vt:lpstr>Implementing a simplistic example</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Fernando Wittmann</dc:creator>
  <cp:lastModifiedBy>Fernando Wittmann</cp:lastModifiedBy>
  <cp:revision>164</cp:revision>
  <cp:lastPrinted>2020-02-19T19:08:36Z</cp:lastPrinted>
  <dcterms:created xsi:type="dcterms:W3CDTF">2018-10-20T14:23:10Z</dcterms:created>
  <dcterms:modified xsi:type="dcterms:W3CDTF">2020-02-20T01:35:50Z</dcterms:modified>
</cp:coreProperties>
</file>